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9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87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89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47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91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71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40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95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21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84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75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279CC-7F39-4D9A-8EA4-C887E0121B68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3920E-0927-474A-9099-32A69B7217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72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MA" dirty="0" smtClean="0"/>
              <a:t>القيادة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11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428453"/>
            <a:ext cx="4572000" cy="40010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خصائص القائد التحويلي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لكي يستطيع القائد التغيير وتحويل مدرسته نحو الأفضل فانه ينبغي أن يحوز على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عدد من الخصائص منها ما يلي: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1" i="0" u="none" strike="noStrike" baseline="0" dirty="0" smtClean="0">
                <a:latin typeface="SimplifiedArabic,Bold"/>
              </a:rPr>
              <a:t>صاحب رؤية مستقبلية </a:t>
            </a:r>
            <a:r>
              <a:rPr lang="ar-MA" b="0" i="0" u="none" strike="noStrike" baseline="0" dirty="0" smtClean="0">
                <a:latin typeface="SimplifiedArabic"/>
              </a:rPr>
              <a:t>: يقدم رؤية مشوقة ومثيرة للمدى المثالي الذي يجب أن تبلغه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الإدارة المدرسية مستقبلاً ، وكيف تبلغه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1" i="0" u="none" strike="noStrike" baseline="0" dirty="0" smtClean="0">
                <a:latin typeface="SimplifiedArabic,Bold"/>
              </a:rPr>
              <a:t>متمكن في الا تصال </a:t>
            </a:r>
            <a:r>
              <a:rPr lang="ar-MA" b="0" i="0" u="none" strike="noStrike" baseline="0" dirty="0" smtClean="0">
                <a:latin typeface="SimplifiedArabic"/>
              </a:rPr>
              <a:t>: قدرته على مخاطبة المرؤوسين والعاملين وأولياء الأمور على قدر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عقولهم ووفقاً لخصائص كل فرد وخلفيته الثقافية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1" i="0" u="none" strike="noStrike" baseline="0" dirty="0" smtClean="0">
                <a:latin typeface="SimplifiedArabic,Bold"/>
              </a:rPr>
              <a:t>ذو مصداقية </a:t>
            </a:r>
            <a:r>
              <a:rPr lang="ar-MA" b="0" i="0" u="none" strike="noStrike" baseline="0" dirty="0" smtClean="0">
                <a:latin typeface="SimplifiedArabic"/>
              </a:rPr>
              <a:t>: إيمان التابعين بنزاهته واستقامته .</a:t>
            </a:r>
          </a:p>
          <a:p>
            <a:r>
              <a:rPr lang="ar-MA" sz="1600" b="0" i="0" u="none" strike="noStrike" baseline="0" dirty="0" smtClean="0">
                <a:latin typeface="SimplifiedArabic"/>
              </a:rPr>
              <a:t>-</a:t>
            </a:r>
            <a:r>
              <a:rPr lang="ar-MA" sz="1600" b="0" i="0" u="none" strike="noStrike" baseline="0" dirty="0" smtClean="0">
                <a:latin typeface="TimesNewRoman"/>
              </a:rPr>
              <a:t>4 </a:t>
            </a:r>
            <a:r>
              <a:rPr lang="ar-MA" b="1" i="0" u="none" strike="noStrike" baseline="0" dirty="0" smtClean="0">
                <a:latin typeface="SimplifiedArabic,Bold"/>
              </a:rPr>
              <a:t>ذو طاقة كبيرة </a:t>
            </a:r>
            <a:r>
              <a:rPr lang="ar-MA" b="0" i="0" u="none" strike="noStrike" baseline="0" dirty="0" smtClean="0">
                <a:latin typeface="SimplifiedArabic"/>
              </a:rPr>
              <a:t>: فهو مصدر للطاقة و التفاعلات الطيبة مع تابعيه ، والاستجابة لحاجاتهم</a:t>
            </a:r>
          </a:p>
          <a:p>
            <a:r>
              <a:rPr lang="ar-MA" sz="1600" b="0" i="0" u="none" strike="noStrike" baseline="0" dirty="0" smtClean="0">
                <a:latin typeface="SimplifiedArabic"/>
              </a:rPr>
              <a:t>(</a:t>
            </a:r>
            <a:r>
              <a:rPr lang="ar-MA" sz="1600" b="0" i="0" u="none" strike="noStrike" baseline="0" dirty="0" smtClean="0">
                <a:latin typeface="TimesNewRoman"/>
              </a:rPr>
              <a:t>442 </a:t>
            </a:r>
            <a:r>
              <a:rPr lang="ar-MA" sz="1600" b="0" i="0" u="none" strike="noStrike" baseline="0" dirty="0" smtClean="0">
                <a:latin typeface="SimplifiedArabic"/>
              </a:rPr>
              <a:t>: </a:t>
            </a:r>
            <a:r>
              <a:rPr lang="ar-MA" b="0" i="0" u="none" strike="noStrike" baseline="0" dirty="0" smtClean="0">
                <a:latin typeface="SimplifiedArabic"/>
              </a:rPr>
              <a:t>واهتمامهم . </a:t>
            </a:r>
            <a:r>
              <a:rPr lang="ar-MA" sz="1600" b="0" i="0" u="none" strike="noStrike" baseline="0" dirty="0" smtClean="0">
                <a:latin typeface="SimplifiedArabic"/>
              </a:rPr>
              <a:t>(مصطفى ، </a:t>
            </a:r>
            <a:r>
              <a:rPr lang="ar-MA" sz="1600" b="0" i="0" u="none" strike="noStrike" baseline="0" dirty="0" smtClean="0">
                <a:latin typeface="TimesNewRoman"/>
              </a:rPr>
              <a:t>2002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7935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MA" b="0" i="0" u="none" strike="noStrike" baseline="0" dirty="0" smtClean="0">
                <a:latin typeface="TimesNewRoman"/>
              </a:rPr>
              <a:t>33 </a:t>
            </a:r>
            <a:r>
              <a:rPr lang="ar-MA" b="0" i="0" u="none" strike="noStrike" baseline="0" dirty="0" smtClean="0">
                <a:latin typeface="SimplifiedArabic"/>
              </a:rPr>
              <a:t>) خصائص أخرى يتمتع بها القادة التحويليين في : وقدم (العمري ، </a:t>
            </a:r>
            <a:r>
              <a:rPr lang="ar-MA" b="0" i="0" u="none" strike="noStrike" baseline="0" dirty="0" smtClean="0">
                <a:latin typeface="TimesNewRoman"/>
              </a:rPr>
              <a:t>2004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المدرسة وهي: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يجب أن يكون له حضور واضح ، ونشاط بدني متفاعل ، حيث يشارك العاملين في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المدرسة مشاكلهم ، ويقدم لهم الحلول المناسبة.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القادة التحويليين يعتبرون أنفسهم وكلا ء تغيير ، همهم الشخصي و المهني هو إحداث تميز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وتحويل مدارسهم إلى الوضع المنشود.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يسعى القائد التحويلي للوصول بمرؤوسيه إلى تحقيق إنتاجية عالية تفوق الأهداف و تفوق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ما هو متوقع منهم ومن المؤسسة التعليمية.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يستطيع التعامل مع الغموض والمواقف المعقدة.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يرى القائد ال تحويلي أن المبرر من وجوده هو نقل الناس نقلة حضارية ، فهو يتمتع بثقة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ذاتية عالية ، ويتمتع بوعي خال من الصراعات الداخلية.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6362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8234"/>
            <a:ext cx="631844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كما أضاف (الغامدي ، </a:t>
            </a:r>
            <a:r>
              <a:rPr lang="ar-MA" b="0" i="0" u="none" strike="noStrike" baseline="0" dirty="0" smtClean="0">
                <a:latin typeface="TimesNewRoman"/>
              </a:rPr>
              <a:t>2001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القادة التحويليين موجهون بالقيم ويعملون بموجبها ولديهم القدرة على إظهار مج </a:t>
            </a:r>
            <a:r>
              <a:rPr lang="ar-MA" b="0" i="0" u="none" strike="noStrike" baseline="0" dirty="0" err="1" smtClean="0">
                <a:latin typeface="SimplifiedArabic"/>
              </a:rPr>
              <a:t>موعة</a:t>
            </a:r>
            <a:endParaRPr lang="ar-MA" b="0" i="0" u="none" strike="noStrike" baseline="0" dirty="0" smtClean="0">
              <a:latin typeface="SimplifiedArabic"/>
            </a:endParaRP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من القيم الجوهرية التي تتلاءم مع قيمهم ووظائفهم 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القادة التحويليين يثقون بأنفسهم ويثقون في قدرات الآخرين وليسوا تسلطيين 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مما سبق تلاحظ الباحثة أن القادة التحويليين يشتركون بمجموعة من الخصائص التي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تميزهم عن القادة الإداريين التقليديين حيث أنهم </a:t>
            </a:r>
            <a:r>
              <a:rPr lang="ar-MA" b="0" i="0" u="none" strike="noStrike" baseline="0" dirty="0" err="1" smtClean="0">
                <a:latin typeface="SimplifiedArabic"/>
              </a:rPr>
              <a:t>يعتبرو</a:t>
            </a:r>
            <a:r>
              <a:rPr lang="ar-MA" b="0" i="0" u="none" strike="noStrike" baseline="0" dirty="0" smtClean="0">
                <a:latin typeface="SimplifiedArabic"/>
              </a:rPr>
              <a:t> ن كمحركين لجهود التغيير و التطوير في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المدرسة و لديهم حسن التعامل مع المواقف المعقدة المتنوعة و التكيف مع الظروف المختلفة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ومعالجة المشكلات بصورة منظمة كما أن لديهم القدرة على التخيل والحلم ومن تم ترجمة هذه</a:t>
            </a:r>
          </a:p>
          <a:p>
            <a:pPr algn="r" rtl="1"/>
            <a:r>
              <a:rPr lang="fr-FR" sz="1600" b="0" i="0" u="none" strike="noStrike" baseline="0" dirty="0" smtClean="0">
                <a:latin typeface="TimesNewRoman"/>
              </a:rPr>
              <a:t>33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الرؤى و الأحلام إلى خطط إجرائية يشاركون الآخرين في تحق </a:t>
            </a:r>
            <a:r>
              <a:rPr lang="ar-MA" b="0" i="0" u="none" strike="noStrike" baseline="0" dirty="0" err="1" smtClean="0">
                <a:latin typeface="SimplifiedArabic"/>
              </a:rPr>
              <a:t>يقها</a:t>
            </a:r>
            <a:r>
              <a:rPr lang="ar-MA" b="0" i="0" u="none" strike="noStrike" baseline="0" dirty="0" smtClean="0">
                <a:latin typeface="SimplifiedArabic"/>
              </a:rPr>
              <a:t> . إضافة إلى تفهم كيفية تأثير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أقوالهم وأفعالهم على الآخرين وعلى إثارة دافعيتهم وحماسهم للاقتداء بهم .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كما ترى الباحثة أنه من الضروري على القادة التحويليين أن يواصلوا التعلم و الاطلاع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على كل م ا هو جديد يخص العملية التعليمية حتى ينعكس ذلك إيجابا على سلوك اتهم واتجاهاتهم</a:t>
            </a:r>
          </a:p>
          <a:p>
            <a:pPr algn="r" rtl="1"/>
            <a:r>
              <a:rPr lang="ar-MA" b="0" i="0" u="none" strike="noStrike" baseline="0" dirty="0" smtClean="0">
                <a:latin typeface="SimplifiedArabic"/>
              </a:rPr>
              <a:t>ومناهجهم وأنماطهم القيادية فيتم تعديلها وتكييفها حسب تعدد المواقف وتنوعها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0082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3458"/>
            <a:ext cx="646246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وظائف القائد التحويلي :</a:t>
            </a:r>
          </a:p>
          <a:p>
            <a:r>
              <a:rPr lang="ar-MA" b="0" i="0" u="none" strike="noStrike" baseline="0" dirty="0" smtClean="0">
                <a:latin typeface="TimesNewRoman"/>
              </a:rPr>
              <a:t>71 </a:t>
            </a:r>
            <a:r>
              <a:rPr lang="ar-MA" b="0" i="0" u="none" strike="noStrike" baseline="0" dirty="0" smtClean="0">
                <a:latin typeface="SimplifiedArabic"/>
              </a:rPr>
              <a:t>) وظائف القائد التحويلي فيما يلي: : حدد (ستب ، </a:t>
            </a:r>
            <a:r>
              <a:rPr lang="ar-MA" b="0" i="0" u="none" strike="noStrike" baseline="0" dirty="0" smtClean="0">
                <a:latin typeface="TimesNewRoman"/>
              </a:rPr>
              <a:t>1993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1" i="0" u="none" strike="noStrike" baseline="0" dirty="0" smtClean="0">
                <a:latin typeface="SimplifiedArabic,Bold"/>
              </a:rPr>
              <a:t>يدير التنافس </a:t>
            </a:r>
            <a:r>
              <a:rPr lang="ar-MA" b="0" i="0" u="none" strike="noStrike" baseline="0" dirty="0" smtClean="0">
                <a:latin typeface="SimplifiedArabic"/>
              </a:rPr>
              <a:t>: أي إدارة العمليات المتعلقة بأنشطة المنظمة وتجميع المعلومات وتنمية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القدرة على استخدام تلك المعلومات لزيادة الميزة التنافسية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1" i="0" u="none" strike="noStrike" baseline="0" dirty="0" smtClean="0">
                <a:latin typeface="SimplifiedArabic,Bold"/>
              </a:rPr>
              <a:t>يشرف على إدارة التعقيد </a:t>
            </a:r>
            <a:r>
              <a:rPr lang="ar-MA" b="0" i="0" u="none" strike="noStrike" baseline="0" dirty="0" smtClean="0">
                <a:latin typeface="SimplifiedArabic"/>
              </a:rPr>
              <a:t>: وتعني قيام القائد بالتعامل مع كثرة المتغيرات دفعة واحدة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بغض النظر عن درجة التغيير والغموض واختلاف الأهداف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1" i="0" u="none" strike="noStrike" baseline="0" dirty="0" smtClean="0">
                <a:latin typeface="SimplifiedArabic,Bold"/>
              </a:rPr>
              <a:t>يكيف المنظمة مع التوجه العالمي </a:t>
            </a:r>
            <a:r>
              <a:rPr lang="ar-MA" b="0" i="0" u="none" strike="noStrike" baseline="0" dirty="0" smtClean="0">
                <a:latin typeface="SimplifiedArabic"/>
              </a:rPr>
              <a:t>: ولتحقيق ذلك على القائد أن يقوم بما يلي :وضع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رؤية مستقبلية ذات توجه عالمي بكل مستوياته ، وتحديد رسالة المنظمة بحيث تعكس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التوجه العالمي ، وتغيير نسق القيم والقناعات والسلوكيات لتتلاءم مع التوجه العالمي.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1" i="0" u="none" strike="noStrike" baseline="0" dirty="0" smtClean="0">
                <a:latin typeface="SimplifiedArabic,Bold"/>
              </a:rPr>
              <a:t>يدير الفرق العالمية </a:t>
            </a:r>
            <a:r>
              <a:rPr lang="ar-MA" b="0" i="0" u="none" strike="noStrike" baseline="0" dirty="0" smtClean="0">
                <a:latin typeface="SimplifiedArabic"/>
              </a:rPr>
              <a:t>: يجب على القائد أن يشكل فرق قادرة على تحقيق التواصل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العالمي المطلوب بح </a:t>
            </a:r>
            <a:r>
              <a:rPr lang="ar-MA" b="0" i="0" u="none" strike="noStrike" baseline="0" dirty="0" err="1" smtClean="0">
                <a:latin typeface="SimplifiedArabic"/>
              </a:rPr>
              <a:t>يث</a:t>
            </a:r>
            <a:r>
              <a:rPr lang="ar-MA" b="0" i="0" u="none" strike="noStrike" baseline="0" dirty="0" smtClean="0">
                <a:latin typeface="SimplifiedArabic"/>
              </a:rPr>
              <a:t> تمثل كافة التخصصات و المستويات الإدارية بالإضافة إلى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ضرورة توفر المهارات اللغوية اللازمة لإنجاح تعامل المنظمة مع المنظمات العالمية.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للتعامل مع المفاجآت المتكررة لاتخاذ القرارات خاصة في الأوضاع غير المستقرة.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1" i="0" u="none" strike="noStrike" baseline="0" dirty="0" smtClean="0">
                <a:latin typeface="SimplifiedArabic,Bold"/>
              </a:rPr>
              <a:t>يدير التعليم و التدريب المستمر </a:t>
            </a:r>
            <a:r>
              <a:rPr lang="ar-MA" b="0" i="0" u="none" strike="noStrike" baseline="0" dirty="0" smtClean="0">
                <a:latin typeface="SimplifiedArabic"/>
              </a:rPr>
              <a:t>: وذلك لكثرة المفاجآت والتغييرات التي تواجه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المنظمات والتي تتطلب قدرة ومهارة عالية للتعامل معها.-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1" i="0" u="none" strike="noStrike" baseline="0" dirty="0" smtClean="0">
                <a:latin typeface="SimplifiedArabic,Bold"/>
              </a:rPr>
              <a:t>يشرف على إدارة المفاجآت </a:t>
            </a:r>
            <a:r>
              <a:rPr lang="ar-MA" b="0" i="0" u="none" strike="noStrike" baseline="0" dirty="0" smtClean="0">
                <a:latin typeface="SimplifiedArabic"/>
              </a:rPr>
              <a:t>: على القيادات التحويلية أن تنمي قدراته ا و مهاراتها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8906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51180"/>
            <a:ext cx="63904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مراحل أساسية ينبغي على القائد التحويلي إتباعها لتحويل وضع المدرسة إلى وضع</a:t>
            </a:r>
          </a:p>
          <a:p>
            <a:r>
              <a:rPr lang="ar-MA" sz="2000" b="1" i="0" u="none" strike="noStrike" baseline="0" dirty="0" smtClean="0">
                <a:latin typeface="SimplifiedArabic,Bold"/>
              </a:rPr>
              <a:t>أفضل في المستقبل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إيجاد إحساس بضرورة عملية التحويل في المدرسة و معرفة التحديات و الفرص المتاحة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تمهيدا لبذل الجهود المناسبة لحشد الطاقات الضرورة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ضرورة التعاون والمشاركة بين القائد والمدرسين والاستفادة من خبراتهم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توضيح الرؤية للعاملين بالمدرسة و إبراز دورها في إنجاح تحويل وضع المدرسة إلى وضع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أفضل في المستقبل وتحقيق أهدافها.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التغلب على العقبات التي قد تعوق عملية التحويل وتشجيع الأفكار و الأنشطة و الممارسات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التجديدية في العمل وتحفيز العاملين عليها.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التخطيط </a:t>
            </a:r>
            <a:r>
              <a:rPr lang="ar-MA" b="0" i="0" u="none" strike="noStrike" baseline="0" dirty="0" err="1" smtClean="0">
                <a:latin typeface="SimplifiedArabic"/>
              </a:rPr>
              <a:t>لانجاز</a:t>
            </a:r>
            <a:r>
              <a:rPr lang="ar-MA" b="0" i="0" u="none" strike="noStrike" baseline="0" dirty="0" smtClean="0">
                <a:latin typeface="SimplifiedArabic"/>
              </a:rPr>
              <a:t> أهداف تطويرية على المدى القصير حتى يستند إليها في تحقيق التغيير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الاستراتيجي.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0" i="0" u="none" strike="noStrike" baseline="0" dirty="0" smtClean="0">
                <a:latin typeface="SimplifiedArabic"/>
              </a:rPr>
              <a:t>إظهار الترابط بين الممارسات و </a:t>
            </a:r>
            <a:r>
              <a:rPr lang="ar-MA" b="0" i="0" u="none" strike="noStrike" baseline="0" dirty="0" err="1" smtClean="0">
                <a:latin typeface="SimplifiedArabic"/>
              </a:rPr>
              <a:t>السلوكات</a:t>
            </a:r>
            <a:r>
              <a:rPr lang="ar-MA" b="0" i="0" u="none" strike="noStrike" baseline="0" dirty="0" smtClean="0">
                <a:latin typeface="SimplifiedArabic"/>
              </a:rPr>
              <a:t> الجديد ة و الانجازات المتحققة ، و تطوير الأساليب</a:t>
            </a:r>
          </a:p>
          <a:p>
            <a:r>
              <a:rPr lang="fr-FR" sz="1600" b="0" i="0" u="none" strike="noStrike" baseline="0" dirty="0" smtClean="0">
                <a:latin typeface="SimplifiedArabic"/>
              </a:rPr>
              <a:t>(</a:t>
            </a:r>
            <a:r>
              <a:rPr lang="fr-FR" sz="1600" b="0" i="0" u="none" strike="noStrike" baseline="0" dirty="0" err="1" smtClean="0">
                <a:latin typeface="TimesNewRoman"/>
              </a:rPr>
              <a:t>Kotter</a:t>
            </a:r>
            <a:r>
              <a:rPr lang="fr-FR" sz="1600" b="0" i="0" u="none" strike="noStrike" baseline="0" dirty="0" smtClean="0">
                <a:latin typeface="TimesNewRoman"/>
              </a:rPr>
              <a:t>, 1999: 59- </a:t>
            </a:r>
            <a:r>
              <a:rPr lang="ar-MA" b="0" i="0" u="none" strike="noStrike" baseline="0" dirty="0" smtClean="0">
                <a:latin typeface="SimplifiedArabic"/>
              </a:rPr>
              <a:t>والوسائل التي تضمن استمرار تطوير القيادات وتحقيق الأداء المتميز. </a:t>
            </a:r>
            <a:r>
              <a:rPr lang="ar-MA" sz="1600" b="0" i="0" u="none" strike="noStrike" baseline="0" dirty="0" smtClean="0">
                <a:latin typeface="SimplifiedArabic"/>
              </a:rPr>
              <a:t>( </a:t>
            </a:r>
            <a:r>
              <a:rPr lang="ar-MA" sz="1600" b="0" i="0" u="none" strike="noStrike" baseline="0" dirty="0" smtClean="0">
                <a:latin typeface="TimesNewRoman"/>
              </a:rPr>
              <a:t>67</a:t>
            </a:r>
          </a:p>
          <a:p>
            <a:r>
              <a:rPr lang="ar-MA" b="0" i="0" u="none" strike="noStrike" baseline="0" dirty="0" smtClean="0">
                <a:latin typeface="TimesNewRoman"/>
              </a:rPr>
              <a:t>9</a:t>
            </a:r>
            <a:r>
              <a:rPr lang="ar-MA" b="0" i="0" u="none" strike="noStrike" baseline="0" dirty="0" smtClean="0">
                <a:latin typeface="SimplifiedArabic"/>
              </a:rPr>
              <a:t>) مراحل أخرى يجب على القائد التحويلي ، 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0" i="0" u="none" strike="noStrike" baseline="0" dirty="0" smtClean="0">
                <a:latin typeface="SimplifiedArabic"/>
              </a:rPr>
              <a:t>: ويضيف (</a:t>
            </a:r>
            <a:r>
              <a:rPr lang="ar-MA" b="0" i="0" u="none" strike="noStrike" baseline="0" dirty="0" err="1" smtClean="0">
                <a:latin typeface="SimplifiedArabic"/>
              </a:rPr>
              <a:t>فولر</a:t>
            </a:r>
            <a:r>
              <a:rPr lang="ar-MA" b="0" i="0" u="none" strike="noStrike" baseline="0" dirty="0" smtClean="0">
                <a:latin typeface="SimplifiedArabic"/>
              </a:rPr>
              <a:t> ، جورج ، </a:t>
            </a:r>
            <a:r>
              <a:rPr lang="ar-MA" b="0" i="0" u="none" strike="noStrike" baseline="0" dirty="0" smtClean="0">
                <a:latin typeface="TimesNewRoman"/>
              </a:rPr>
              <a:t>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5738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مراحل أخرى يجب على القائد التحويلي ، 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0" i="0" u="none" strike="noStrike" baseline="0" dirty="0" smtClean="0">
                <a:latin typeface="SimplifiedArabic"/>
              </a:rPr>
              <a:t>: ويضيف (</a:t>
            </a:r>
            <a:r>
              <a:rPr lang="ar-MA" b="0" i="0" u="none" strike="noStrike" baseline="0" dirty="0" err="1" smtClean="0">
                <a:latin typeface="SimplifiedArabic"/>
              </a:rPr>
              <a:t>فولر</a:t>
            </a:r>
            <a:r>
              <a:rPr lang="ar-MA" b="0" i="0" u="none" strike="noStrike" baseline="0" dirty="0" smtClean="0">
                <a:latin typeface="SimplifiedArabic"/>
              </a:rPr>
              <a:t> ، جورج ، </a:t>
            </a:r>
            <a:r>
              <a:rPr lang="ar-MA" b="0" i="0" u="none" strike="noStrike" baseline="0" dirty="0" smtClean="0">
                <a:latin typeface="TimesNewRoman"/>
              </a:rPr>
              <a:t>1996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مراعاتها عند إحداث التحويل في المدرسة وهي كما يلي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التزود بالمهارات الفعالة التي تمكنه من مواجهة التغيير والتأقلم معه و الترحيب به والتعامل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مع المعلومات التي يمكن تطبيقها فوراً عند إحداثه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إدراك أهمية الزمن والقيود الزمنية التي تعمل في ظلها كمدير وقائد لإحداث التغييرات في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وقتها ، بحيث تكون سابقاً لا مقلداً لمجاراة سرعة التغيير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إدراك أهمية العامل الإنساني عند إحداث التغيير وخاصة عند التعامل مع الموظفين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والعاملين المعنيين به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5752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3458"/>
            <a:ext cx="777686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المهارات والمعارف التحويلية الأساسية اللازمة لتحقيق قيادة مدرسية فعالة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يلعب القادة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دورا ً محوريا ً في صياغة القيم و الثقافات للمدارس و لكنهم لا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يستطيعون أداء هذا الدور إلا من خلال إظهار مهاراتهم الشخصية والتفاعلية ، ومن هذا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المنطلق يتعين على القادة التحويليين في عالم متغير امتلاك المهارات اللازمة التي تساعدهم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على صياغة القيم و قيادة التغيير ، لذلك قدم القحطاني مجموعة من المهار ات التحويلية التي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يمكن للقادة في المدارس الإلمام به ا ، كي يحققوا درجة عالية من التأثير في العاملين في</a:t>
            </a:r>
          </a:p>
          <a:p>
            <a:r>
              <a:rPr lang="ar-MA" sz="1600" b="0" i="0" u="none" strike="noStrike" baseline="0" dirty="0" smtClean="0">
                <a:latin typeface="SimplifiedArabic"/>
              </a:rPr>
              <a:t>(</a:t>
            </a:r>
            <a:r>
              <a:rPr lang="ar-MA" sz="1600" b="0" i="0" u="none" strike="noStrike" baseline="0" dirty="0" smtClean="0">
                <a:latin typeface="TimesNewRoman"/>
              </a:rPr>
              <a:t>135 </a:t>
            </a:r>
            <a:r>
              <a:rPr lang="ar-MA" sz="1600" b="0" i="0" u="none" strike="noStrike" baseline="0" dirty="0" smtClean="0">
                <a:latin typeface="SimplifiedArabic"/>
              </a:rPr>
              <a:t>: </a:t>
            </a:r>
            <a:r>
              <a:rPr lang="ar-MA" b="0" i="0" u="none" strike="noStrike" baseline="0" dirty="0" smtClean="0">
                <a:latin typeface="SimplifiedArabic"/>
              </a:rPr>
              <a:t>المدرسة ومن هذه المهارات والمعارف ما يلي : </a:t>
            </a:r>
            <a:r>
              <a:rPr lang="ar-MA" sz="1600" b="0" i="0" u="none" strike="noStrike" baseline="0" dirty="0" smtClean="0">
                <a:latin typeface="SimplifiedArabic"/>
              </a:rPr>
              <a:t>(القحطاني ، </a:t>
            </a:r>
            <a:r>
              <a:rPr lang="ar-MA" sz="1600" b="0" i="0" u="none" strike="noStrike" baseline="0" dirty="0" smtClean="0">
                <a:latin typeface="TimesNewRoman"/>
              </a:rPr>
              <a:t>2001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يجب أن يتمتع القائد التحويلي بالمقدرة على تحديد الأهداف المهمة ثم حفز وتمكين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الآخرين أن يهبوا أنفسهم وأن يهيئوا كل الموارد الضرورية لإنجاز هذه الأهداف.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القدرة على وضع الرؤية والرسالة والاستراتيجيات اللازمة للمدرسة والالتزام بها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يجب أن يتمتع القائد التحويلي بالثقة بالنفس والقدرة على إدارة الذات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القدرة على تدريب و تطوير و تحفيز العاملين للمس </a:t>
            </a:r>
            <a:r>
              <a:rPr lang="ar-MA" b="0" i="0" u="none" strike="noStrike" baseline="0" dirty="0" err="1" smtClean="0">
                <a:latin typeface="SimplifiedArabic"/>
              </a:rPr>
              <a:t>اهمة</a:t>
            </a:r>
            <a:r>
              <a:rPr lang="ar-MA" b="0" i="0" u="none" strike="noStrike" baseline="0" dirty="0" smtClean="0">
                <a:latin typeface="SimplifiedArabic"/>
              </a:rPr>
              <a:t> في تحقيق النمو و التقدم للمدر </a:t>
            </a:r>
            <a:r>
              <a:rPr lang="ar-MA" b="0" i="0" u="none" strike="noStrike" baseline="0" dirty="0" err="1" smtClean="0">
                <a:latin typeface="SimplifiedArabic"/>
              </a:rPr>
              <a:t>سة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6596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القدرة على التعلم عند المنظمة ، والتطوير الذاتي عند الموظفين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0" i="0" u="none" strike="noStrike" baseline="0" dirty="0" smtClean="0">
                <a:latin typeface="SimplifiedArabic"/>
              </a:rPr>
              <a:t>القدرة على استيعاب متطلبات العولمة و التأقلم معها بشكل لا يؤثر على المبادئ و القيم</a:t>
            </a:r>
          </a:p>
          <a:p>
            <a:r>
              <a:rPr lang="fr-FR" b="0" i="0" u="none" strike="noStrike" baseline="0" dirty="0" smtClean="0">
                <a:latin typeface="SimplifiedArabic"/>
              </a:rPr>
              <a:t>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7 </a:t>
            </a:r>
            <a:r>
              <a:rPr lang="ar-MA" b="0" i="0" u="none" strike="noStrike" baseline="0" dirty="0" smtClean="0">
                <a:latin typeface="SimplifiedArabic"/>
              </a:rPr>
              <a:t>توفر مهارات التسهيلات ، وتطوير أساليب الاتصال بما يخدم المنظمة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8 </a:t>
            </a:r>
            <a:r>
              <a:rPr lang="ar-MA" b="0" i="0" u="none" strike="noStrike" baseline="0" dirty="0" smtClean="0">
                <a:latin typeface="SimplifiedArabic"/>
              </a:rPr>
              <a:t>القدرة على اتخاذ القرارات الموضوعية في بيئة متغيرة والقدرة على تنفيذها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9 </a:t>
            </a:r>
            <a:r>
              <a:rPr lang="ar-MA" b="0" i="0" u="none" strike="noStrike" baseline="0" dirty="0" smtClean="0">
                <a:latin typeface="SimplifiedArabic"/>
              </a:rPr>
              <a:t>القدرة على المتابعة والتقييم الذاتي للفرد والفريق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10 </a:t>
            </a:r>
            <a:r>
              <a:rPr lang="ar-MA" b="0" i="0" u="none" strike="noStrike" baseline="0" dirty="0" smtClean="0">
                <a:latin typeface="SimplifiedArabic"/>
              </a:rPr>
              <a:t>القدرة على مواجهة المواقف المتغير وإحداث التطوير الإداري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11 </a:t>
            </a:r>
            <a:r>
              <a:rPr lang="ar-MA" b="0" i="0" u="none" strike="noStrike" baseline="0" dirty="0" smtClean="0">
                <a:latin typeface="SimplifiedArabic"/>
              </a:rPr>
              <a:t>القدرة على المبادرة والابتكار والإبداع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1396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51235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جنب مع المديرين التحويليين حتى تصبح المدارس مؤسسات منتجة وتشمل تلك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المعارف والمتطلبات ما يلي:</a:t>
            </a:r>
          </a:p>
          <a:p>
            <a:r>
              <a:rPr lang="ar-MA" sz="1600" b="0" i="0" u="none" strike="noStrike" baseline="0" dirty="0" smtClean="0">
                <a:latin typeface="SimplifiedArabic"/>
              </a:rPr>
              <a:t>-</a:t>
            </a:r>
            <a:r>
              <a:rPr lang="ar-MA" sz="1600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المدرس التحويلي يجب أن يضع رؤية شخصية واضحة وقابلة للتنفيذ خاصة بالتدريس</a:t>
            </a:r>
          </a:p>
          <a:p>
            <a:r>
              <a:rPr lang="fr-FR" sz="1600" b="0" i="0" u="none" strike="noStrike" baseline="0" dirty="0" smtClean="0">
                <a:latin typeface="SimplifiedArabic"/>
              </a:rPr>
              <a:t>(</a:t>
            </a:r>
            <a:r>
              <a:rPr lang="fr-FR" sz="1600" b="0" i="0" u="none" strike="noStrike" baseline="0" dirty="0" smtClean="0">
                <a:latin typeface="TimesNewRoman"/>
              </a:rPr>
              <a:t>Jim Bean, </a:t>
            </a:r>
            <a:r>
              <a:rPr lang="ar-MA" b="0" i="0" u="none" strike="noStrike" baseline="0" dirty="0" smtClean="0">
                <a:latin typeface="SimplifiedArabic"/>
              </a:rPr>
              <a:t>ويعمل على بلورتها في صورة حية فورية في عملية التعلم . </a:t>
            </a:r>
            <a:r>
              <a:rPr lang="ar-MA" sz="1600" b="0" i="0" u="none" strike="noStrike" baseline="0" dirty="0" smtClean="0">
                <a:latin typeface="SimplifiedArabic"/>
              </a:rPr>
              <a:t>( </a:t>
            </a:r>
            <a:r>
              <a:rPr lang="ar-MA" sz="1600" b="0" i="0" u="none" strike="noStrike" baseline="0" dirty="0" smtClean="0">
                <a:latin typeface="TimesNewRoman"/>
              </a:rPr>
              <a:t>1995,1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المدرسون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يقدمون لطلابهم التحدي والدعم القوي.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المدرسون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ينمون القيادة وروح الفريق في تلاميذهم.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المدرسون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يستخدمون إرشاد يتسم بأنه متعدد النماذج ، متعدد الثقافات ، بنائي،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فعال ، جمعي وذلك للوصول إلى مستويات عليا من الدافعية لدى الطالب.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المدرسون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يخلقون مناخا ً من الحفز العالي في حجرة الدارسة وفي أي مكان آخر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من خلال الارتقاء بالعقلانية والفكر النقدي وأيضا ً التفكير التحليلي الإبداعي المتنوع وأخيرا ً</a:t>
            </a:r>
          </a:p>
          <a:p>
            <a:r>
              <a:rPr lang="fr-FR" sz="1600" b="0" i="0" u="none" strike="noStrike" baseline="0" dirty="0" smtClean="0">
                <a:latin typeface="SimplifiedArabic"/>
              </a:rPr>
              <a:t>(</a:t>
            </a:r>
            <a:r>
              <a:rPr lang="fr-FR" sz="1600" b="0" i="0" u="none" strike="noStrike" baseline="0" dirty="0" smtClean="0">
                <a:latin typeface="TimesNewRoman"/>
              </a:rPr>
              <a:t>www.http/Iic/taransfrmational </a:t>
            </a:r>
            <a:r>
              <a:rPr lang="fr-FR" sz="1600" b="0" i="0" u="none" strike="noStrike" baseline="0" dirty="0" err="1" smtClean="0">
                <a:latin typeface="TimesNewRoman"/>
              </a:rPr>
              <a:t>Leadership,op,cit,p</a:t>
            </a:r>
            <a:r>
              <a:rPr lang="fr-FR" sz="1600" b="0" i="0" u="none" strike="noStrike" baseline="0" dirty="0" smtClean="0">
                <a:latin typeface="TimesNewRoman"/>
              </a:rPr>
              <a:t> </a:t>
            </a:r>
            <a:r>
              <a:rPr lang="ar-MA" b="0" i="0" u="none" strike="noStrike" baseline="0" dirty="0" smtClean="0">
                <a:latin typeface="SimplifiedArabic"/>
              </a:rPr>
              <a:t>مهارة الحل العلمي للمشكلات. </a:t>
            </a:r>
            <a:r>
              <a:rPr lang="ar-MA" sz="1600" b="0" i="0" u="none" strike="noStrike" baseline="0" dirty="0" smtClean="0">
                <a:latin typeface="SimplifiedArabic"/>
              </a:rPr>
              <a:t>( </a:t>
            </a:r>
            <a:r>
              <a:rPr lang="ar-MA" sz="1600" b="0" i="0" u="none" strike="noStrike" baseline="0" dirty="0" smtClean="0">
                <a:latin typeface="TimesNewRoman"/>
              </a:rPr>
              <a:t>7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مما سبق تستنتج الباحثة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78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289953"/>
            <a:ext cx="4572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استراتيجيات القيادة التحويلية المدرسية: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هناك مجموعة من الاستراتيجيات يستخدمها المديرون </a:t>
            </a:r>
            <a:r>
              <a:rPr lang="ar-MA" b="0" i="0" u="none" strike="noStrike" baseline="0" dirty="0" err="1" smtClean="0">
                <a:latin typeface="SimplifiedArabic"/>
              </a:rPr>
              <a:t>التحويليون</a:t>
            </a:r>
            <a:r>
              <a:rPr lang="ar-MA" b="0" i="0" u="none" strike="noStrike" baseline="0" dirty="0" smtClean="0">
                <a:latin typeface="SimplifiedArabic"/>
              </a:rPr>
              <a:t> بالمدرسة وهي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على النحو التالي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زيارة كل فصل يومياً ، وتشجيع المدرسين على زيارة بعضهم في الفصول.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مشاركة كل أعضاء فريق العمل بالمدر </a:t>
            </a:r>
            <a:r>
              <a:rPr lang="ar-MA" b="0" i="0" u="none" strike="noStrike" baseline="0" dirty="0" err="1" smtClean="0">
                <a:latin typeface="SimplifiedArabic"/>
              </a:rPr>
              <a:t>سة</a:t>
            </a:r>
            <a:r>
              <a:rPr lang="ar-MA" b="0" i="0" u="none" strike="noStrike" baseline="0" dirty="0" smtClean="0">
                <a:latin typeface="SimplifiedArabic"/>
              </a:rPr>
              <a:t> في تداول الأهداف والأفكار والمعتقدات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والتصورات في بداية كل عام.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مساعدة المدرسين على العمل بشكل أكثر بالبحث عن تفسيرات مختلفة ، وفحص الافتراضات،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ووضع المشاكل الفردية في منظور أوسع للمدرسة ككل ، وتجنب الالتزام بالحلول المقدمة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مسبقاً ، أو الحفاظ على عمل المجموعة وعدم فرض التصور الخاص بالمدير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6797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392259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فلم يتفق الباحثون و التربويون على تعريف محدد للقيادة التحويلية و يعود السبب في</a:t>
            </a:r>
          </a:p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ذلك لاختلاف الفلسفات ووجهات النظر حول القيادة التحويلية حيث تعتبر من المفاهيم الحديثة</a:t>
            </a:r>
          </a:p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في الإدارة التربوية ، الأمر الذي نتج عنه تعدد التعريفات من أهمها :</a:t>
            </a:r>
          </a:p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والذي </a:t>
            </a:r>
            <a:r>
              <a:rPr lang="ar-MA" sz="3200" b="0" i="0" u="none" strike="noStrike" baseline="0" dirty="0" smtClean="0">
                <a:latin typeface="SimplifiedArabic"/>
              </a:rPr>
              <a:t>ينص على أنها "القيادة التي تساعد على إعادة (</a:t>
            </a:r>
            <a:r>
              <a:rPr lang="fr-FR" sz="3200" b="0" i="0" u="none" strike="noStrike" baseline="0" dirty="0" smtClean="0">
                <a:latin typeface="TimesNewRoman"/>
              </a:rPr>
              <a:t>Roberts, - </a:t>
            </a:r>
            <a:r>
              <a:rPr lang="ar-MA" sz="3200" b="0" i="0" u="none" strike="noStrike" baseline="0" dirty="0" smtClean="0">
                <a:latin typeface="SimplifiedArabic"/>
              </a:rPr>
              <a:t>تعريف ( </a:t>
            </a:r>
            <a:r>
              <a:rPr lang="ar-MA" sz="3200" b="0" i="0" u="none" strike="noStrike" baseline="0" dirty="0" smtClean="0">
                <a:latin typeface="TimesNewRoman"/>
              </a:rPr>
              <a:t>1985:1024</a:t>
            </a:r>
          </a:p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النظر في الرؤية المتصلة بالأفراد ومهماتهم وأدوارهم ، وتعمل على تجديد التزامهم ،</a:t>
            </a:r>
          </a:p>
          <a:p>
            <a:pPr algn="r" rtl="1"/>
            <a:r>
              <a:rPr lang="ar-MA" sz="3200" b="0" i="0" u="none" strike="noStrike" baseline="0" dirty="0" smtClean="0">
                <a:latin typeface="SimplifiedArabic"/>
              </a:rPr>
              <a:t>وتسعى لإعادة هيكلية النظم وبناء القواعد العامة التي تسهم في تحقق غاياتهم."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34479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استخدام فرق بحثية إجرائية وفرص لتحسين وتطوير المدرسة كطريقة لمشاركة السلطة ،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وإعطاء كل فرد مسئوليات ، وشمول فريق العمل في وظائف أكثر مسئولية ، وبالنسبة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لغير المشاركين يطلب منهم أن يكونوا موضع مسؤولية في اللجنة.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تحديد </a:t>
            </a:r>
            <a:r>
              <a:rPr lang="ar-MA" b="0" i="0" u="none" strike="noStrike" baseline="0" dirty="0" err="1" smtClean="0">
                <a:latin typeface="SimplifiedArabic"/>
              </a:rPr>
              <a:t>الأ</a:t>
            </a:r>
            <a:r>
              <a:rPr lang="ar-MA" b="0" i="0" u="none" strike="noStrike" baseline="0" dirty="0" smtClean="0">
                <a:latin typeface="SimplifiedArabic"/>
              </a:rPr>
              <a:t> </a:t>
            </a:r>
            <a:r>
              <a:rPr lang="ar-MA" b="0" i="0" u="none" strike="noStrike" baseline="0" dirty="0" err="1" smtClean="0">
                <a:latin typeface="SimplifiedArabic"/>
              </a:rPr>
              <a:t>شياء</a:t>
            </a:r>
            <a:r>
              <a:rPr lang="ar-MA" b="0" i="0" u="none" strike="noStrike" baseline="0" dirty="0" smtClean="0">
                <a:latin typeface="SimplifiedArabic"/>
              </a:rPr>
              <a:t> الجديدة والتعرف على أداء فريق العمل وأداء الطلاب المساهمين في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تحسن المدرسة.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6 </a:t>
            </a:r>
            <a:r>
              <a:rPr lang="ar-MA" b="0" i="0" u="none" strike="noStrike" baseline="0" dirty="0" smtClean="0">
                <a:latin typeface="SimplifiedArabic"/>
              </a:rPr>
              <a:t>القيام بمسح لرغبات واحتياجات العمل وتقبل اتجاهات وفلسفات المدرسين واستخدام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الإنصات النشط الايجابي والعناية بالآخرين.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7 </a:t>
            </a:r>
            <a:r>
              <a:rPr lang="ar-MA" b="0" i="0" u="none" strike="noStrike" baseline="0" dirty="0" smtClean="0">
                <a:latin typeface="SimplifiedArabic"/>
              </a:rPr>
              <a:t>السماح للمدرسين بتجريب الأفكار الجديدة ومناقشة الأبحاث معه م ، وطرح الأسئلة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للتفكير فيها.</a:t>
            </a:r>
          </a:p>
          <a:p>
            <a:r>
              <a:rPr lang="fr-FR" sz="1600" b="0" i="0" u="none" strike="noStrike" baseline="0" dirty="0" smtClean="0">
                <a:latin typeface="SimplifiedArabic"/>
              </a:rPr>
              <a:t>(</a:t>
            </a:r>
            <a:r>
              <a:rPr lang="fr-FR" sz="1600" b="0" i="0" u="none" strike="noStrike" baseline="0" dirty="0" smtClean="0">
                <a:latin typeface="TimesNewRoman"/>
              </a:rPr>
              <a:t>Jean, 1993: </a:t>
            </a:r>
            <a:r>
              <a:rPr lang="fr-FR" sz="1600" b="0" i="0" u="none" strike="noStrike" baseline="0" dirty="0" smtClean="0">
                <a:latin typeface="SimplifiedArabic"/>
              </a:rPr>
              <a:t>-</a:t>
            </a:r>
            <a:r>
              <a:rPr lang="fr-FR" sz="1600" b="0" i="0" u="none" strike="noStrike" baseline="0" dirty="0" smtClean="0">
                <a:latin typeface="TimesNewRoman"/>
              </a:rPr>
              <a:t>8 </a:t>
            </a:r>
            <a:r>
              <a:rPr lang="ar-MA" b="0" i="0" u="none" strike="noStrike" baseline="0" dirty="0" smtClean="0">
                <a:latin typeface="SimplifiedArabic"/>
              </a:rPr>
              <a:t>أن تجعل المدرسين مسئولين عن كل التلاميذ وليس فصولهم فقط . </a:t>
            </a:r>
            <a:r>
              <a:rPr lang="ar-MA" sz="1600" b="0" i="0" u="none" strike="noStrike" baseline="0" dirty="0" smtClean="0">
                <a:latin typeface="SimplifiedArabic"/>
              </a:rPr>
              <a:t>( </a:t>
            </a:r>
            <a:r>
              <a:rPr lang="ar-MA" sz="1600" b="0" i="0" u="none" strike="noStrike" baseline="0" dirty="0" smtClean="0">
                <a:latin typeface="TimesNewRoman"/>
              </a:rPr>
              <a:t>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4847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735955"/>
            <a:ext cx="4572000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sz="2000" b="1" i="0" u="none" strike="noStrike" baseline="0" dirty="0" smtClean="0">
                <a:latin typeface="SimplifiedArabic,Bold"/>
              </a:rPr>
              <a:t>مجالات عمل القيادة التحويلية: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تشمل جهود القيادة التحويلية جانبين رئيسيين في المؤسسة التربوية هما: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الجانب التنظيمي و يشمل : الجهود الرامية إلى إعادة بناء وهيكلة التنظيم المؤسسي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وتتضمن إحداث التغيرات في البناء الرسمي للمدرسة ، بما فيه ا : التنظيم المدرسي ،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والجدول المدرسي ، والأدوار الوظيفية .. الخ ، والتي تتضمن تأثيرا ً غير مباشر على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التحسين والتطوير في العملية التعليمية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الجانب الثقافي و الانفعالي و يشمل: الجهود الرامية إلى إعادة بناء النسق الثقافي في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المؤسسة التعليمية ، وتتضمن إحداث التغييرات في الأنظمة المتصلة بالنماذج ، والقيم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والدوافع ، والمهارات ، والعلاقات التنظيمية مما يؤدي إلى تعزيز أساليب ووسائل جديدة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للعمل الجماعي التعاوني ينعكس أثرها مباشرة في إحداث فرق ملموس في عمليتي التعلم</a:t>
            </a:r>
          </a:p>
          <a:p>
            <a:r>
              <a:rPr lang="fr-FR" sz="1600" b="0" i="0" u="none" strike="noStrike" baseline="0" dirty="0" smtClean="0">
                <a:latin typeface="SimplifiedArabic"/>
              </a:rPr>
              <a:t>(</a:t>
            </a:r>
            <a:r>
              <a:rPr lang="fr-FR" sz="1600" b="0" i="0" u="none" strike="noStrike" baseline="0" dirty="0" err="1" smtClean="0">
                <a:latin typeface="TimesNewRoman"/>
              </a:rPr>
              <a:t>Fullan</a:t>
            </a:r>
            <a:r>
              <a:rPr lang="fr-FR" sz="1600" b="0" i="0" u="none" strike="noStrike" baseline="0" dirty="0" smtClean="0">
                <a:latin typeface="TimesNewRoman"/>
              </a:rPr>
              <a:t>, 1998: 6- </a:t>
            </a:r>
            <a:r>
              <a:rPr lang="ar-MA" b="0" i="0" u="none" strike="noStrike" baseline="0" dirty="0" smtClean="0">
                <a:latin typeface="SimplifiedArabic"/>
              </a:rPr>
              <a:t>والتعليم داخل المدرسة . </a:t>
            </a:r>
            <a:r>
              <a:rPr lang="ar-MA" sz="1600" b="0" i="0" u="none" strike="noStrike" baseline="0" dirty="0" smtClean="0">
                <a:latin typeface="SimplifiedArabic"/>
              </a:rPr>
              <a:t>( </a:t>
            </a:r>
            <a:r>
              <a:rPr lang="ar-MA" sz="1600" b="0" i="0" u="none" strike="noStrike" baseline="0" dirty="0" smtClean="0">
                <a:latin typeface="TimesNewRoman"/>
              </a:rPr>
              <a:t>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5250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يمكن ذكرها فيما يلي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مجال الفلسفة العامة للمدرسة : وتشمل منظومة القيم العامة التي تؤمن بها المدرسة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مجال غايات المدرسة : ويشمل الأهداف بعيدة المدى التي وجدت المدرسة من أجلها.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مجال أهداف المدرسة : وتتمثل في الأهداف الفرعية و المرحلية التي تمكنها من الوصول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إلى غايتها بعيدة المدى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مجال سياسات المدرسة : وهي مجموعة القواعد و الإجراءات التي تمكن المدرسة من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تحقيق أهدافها المرحلية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مجال العناصر الهيكلية و الوظيفية للمدرسة وعناصر العلاقات : حيث تتمثل العناصر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الهيكلية في العن اصر (المادية و القانونية والبشرية والمعنوية ) . أما العناصر الوظيفية فتمثل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(وظائف المدرسة و طبيعة هذه الوظائف و المستويات الوظيفية و حجم الوظيفة و مدى تعقيد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الوظيفة) . ويقصد بمجال العلاقات أي العلاقات الخارجية والداخلية للمدرسة.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953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الفرق بين معنى القيادة والمفاهيم المرتبطة :</a:t>
            </a:r>
            <a:endParaRPr lang="fr-FR" sz="1600" b="1" dirty="0" smtClean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علينا أن نميز بين مفهوم القيادة وبين المفاهيم الأخرى المتداخلة معها والتي تتمثل فيما يلي: </a:t>
            </a:r>
            <a:endParaRPr lang="fr-FR" sz="1600" b="1" dirty="0" smtClean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fr-FR" sz="1600" b="1" dirty="0" smtClean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أولاً : القيادة والإدارة   :  (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Leadership </a:t>
            </a: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&amp;</a:t>
            </a:r>
            <a:r>
              <a:rPr lang="en-US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Management</a:t>
            </a: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  )</a:t>
            </a:r>
            <a:endParaRPr lang="fr-FR" sz="1600" b="1" dirty="0" smtClean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  <a:p>
            <a:r>
              <a:rPr lang="ar-SA" dirty="0">
                <a:solidFill>
                  <a:srgbClr val="000000"/>
                </a:solidFill>
                <a:ea typeface="Times New Roman"/>
              </a:rPr>
              <a:t>    تعتبر القيادة مفهوما قديما بينما الإدارة مفهوم حديث لم يظهر إلا من</a:t>
            </a:r>
            <a:r>
              <a:rPr lang="ar-EG" dirty="0">
                <a:solidFill>
                  <a:srgbClr val="000000"/>
                </a:solidFill>
                <a:ea typeface="Times New Roman"/>
              </a:rPr>
              <a:t> نحو</a:t>
            </a:r>
            <a:r>
              <a:rPr lang="ar-SA" dirty="0">
                <a:solidFill>
                  <a:srgbClr val="000000"/>
                </a:solidFill>
                <a:ea typeface="Times New Roman"/>
              </a:rPr>
              <a:t>100 عام بعد الثورة الصناعية  .الإدارة عملية يوجه فيها الأفراد (الموارد البشرية ) وعناصر البيئة (الجوانب الفنية والتنظيمية ) للوصول لنتائج أكثر فاعلية في مواقف العمل أو الإنتاج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3873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ويختلف القادة عن المديرون في النقاط التالية :-</a:t>
            </a:r>
            <a:endParaRPr lang="fr-FR" sz="1600" b="1" dirty="0" smtClean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ar-SA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fr-FR" sz="1600" b="1" dirty="0">
              <a:solidFill>
                <a:srgbClr val="00003E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9138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03113"/>
              </p:ext>
            </p:extLst>
          </p:nvPr>
        </p:nvGraphicFramePr>
        <p:xfrm>
          <a:off x="395537" y="548680"/>
          <a:ext cx="7920880" cy="6192688"/>
        </p:xfrm>
        <a:graphic>
          <a:graphicData uri="http://schemas.openxmlformats.org/drawingml/2006/table">
            <a:tbl>
              <a:tblPr rtl="1"/>
              <a:tblGrid>
                <a:gridCol w="3663056"/>
                <a:gridCol w="765795"/>
                <a:gridCol w="3492029"/>
              </a:tblGrid>
              <a:tr h="47636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المدير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بينما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القائد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6327">
                <a:tc>
                  <a:txBody>
                    <a:bodyPr/>
                    <a:lstStyle/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يركز على الحاضر ( الربح والخسارة )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ويمكن أن يكون ذلك بمعزل عن المضمون الأخلاقى  للتصرف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يطبق السياسات واللوائح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يظل محايد للوصول لقرار موضوعي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يستغل مكانته الوظيفية</a:t>
                      </a:r>
                      <a:r>
                        <a:rPr lang="ar-EG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و</a:t>
                      </a: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موضعه داخل المؤسسة لتحقيق أهداف المؤسسة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18110" indent="-11811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 b="1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يركز على المستقبل والتوجهات طويلة المدى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يعبر عن الثقافة القائمة والقيم السائدة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يقيم رابطة عاطفية مع الأعضاء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EG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 يستخدم قوة تأثيره الشخصي ،ويعمل من خلال حب الجماعة له 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46050" indent="-146050" algn="justLow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 b="1" dirty="0">
                        <a:solidFill>
                          <a:srgbClr val="00003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352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7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1460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7944" y="332656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>
                <a:solidFill>
                  <a:srgbClr val="000000"/>
                </a:solidFill>
                <a:ea typeface="Times New Roman"/>
              </a:rPr>
              <a:t>أنماط القيادة التربوية </a:t>
            </a:r>
            <a:endParaRPr lang="fr-FR" dirty="0"/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6084168" y="753654"/>
            <a:ext cx="2514600" cy="1257300"/>
          </a:xfrm>
          <a:prstGeom prst="ellipse">
            <a:avLst/>
          </a:prstGeom>
          <a:solidFill>
            <a:srgbClr val="C0C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الاتباع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755576" y="908720"/>
            <a:ext cx="2514600" cy="1257300"/>
          </a:xfrm>
          <a:prstGeom prst="ellipse">
            <a:avLst/>
          </a:prstGeom>
          <a:solidFill>
            <a:srgbClr val="C0C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الاتباع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630268" y="1251620"/>
            <a:ext cx="14224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القيادة</a:t>
            </a: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ar-EG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الحرة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36700" y="1517454"/>
            <a:ext cx="14351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القيادة الديموقراطية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504983">
            <a:off x="3047810" y="2991643"/>
            <a:ext cx="2971800" cy="1257300"/>
          </a:xfrm>
          <a:prstGeom prst="irregularSeal2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القائد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H="1">
            <a:off x="5524121" y="2234715"/>
            <a:ext cx="571500" cy="685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971799" y="2318420"/>
            <a:ext cx="457200" cy="685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172690" y="2194883"/>
            <a:ext cx="457200" cy="685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644008" y="4005064"/>
            <a:ext cx="0" cy="571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203491" y="4972050"/>
            <a:ext cx="2514600" cy="1257300"/>
          </a:xfrm>
          <a:prstGeom prst="ellipse">
            <a:avLst/>
          </a:prstGeom>
          <a:solidFill>
            <a:srgbClr val="C0C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الاتباع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641366" y="5581650"/>
            <a:ext cx="14351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القيادة الاوتوقراطية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474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1859340"/>
            <a:ext cx="5310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أما (مؤتمن ، </a:t>
            </a:r>
            <a:r>
              <a:rPr lang="ar-MA" sz="2400" b="0" i="0" u="none" strike="noStrike" baseline="0" dirty="0" smtClean="0">
                <a:latin typeface="TimesNewRoman"/>
              </a:rPr>
              <a:t>45:1995 </a:t>
            </a:r>
            <a:r>
              <a:rPr lang="ar-MA" sz="2400" b="0" i="0" u="none" strike="noStrike" baseline="0" dirty="0" smtClean="0">
                <a:latin typeface="SimplifiedArabic"/>
              </a:rPr>
              <a:t>) فقد نظرت إلى القيادة التحويلية على أنه ا : " تتضمن قيادة</a:t>
            </a:r>
          </a:p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التغيير ، قيادة الجهد المخطط والمنظم للوصول إلى تحقيق الأهداف المنشودة للتغيير من</a:t>
            </a:r>
          </a:p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خلال التوظيف العلمي السليم للموارد البشرية والمادية والفنية المتاحة للمؤسسة التعليمية ".</a:t>
            </a:r>
          </a:p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أن القيادة التحويلية : " هي عملية دفع التابعين وتنشيطهم ( </a:t>
            </a:r>
            <a:r>
              <a:rPr lang="fr-FR" sz="2400" b="0" i="0" u="none" strike="noStrike" baseline="0" dirty="0" smtClean="0">
                <a:latin typeface="TimesNewRoman"/>
              </a:rPr>
              <a:t>Burns, - </a:t>
            </a:r>
            <a:r>
              <a:rPr lang="ar-MA" sz="2400" b="0" i="0" u="none" strike="noStrike" baseline="0" dirty="0" smtClean="0">
                <a:latin typeface="SimplifiedArabic"/>
              </a:rPr>
              <a:t>وذكر ( </a:t>
            </a:r>
            <a:r>
              <a:rPr lang="ar-MA" sz="2400" b="0" i="0" u="none" strike="noStrike" baseline="0" dirty="0" smtClean="0">
                <a:latin typeface="TimesNewRoman"/>
              </a:rPr>
              <a:t>1978</a:t>
            </a:r>
            <a:r>
              <a:rPr lang="ar-MA" sz="2400" b="0" i="0" u="none" strike="noStrike" baseline="0" dirty="0" smtClean="0">
                <a:latin typeface="SimplifiedArabic"/>
              </a:rPr>
              <a:t>:</a:t>
            </a:r>
            <a:r>
              <a:rPr lang="ar-MA" sz="2400" b="0" i="0" u="none" strike="noStrike" baseline="0" dirty="0" smtClean="0">
                <a:latin typeface="TimesNewRoman"/>
              </a:rPr>
              <a:t>19</a:t>
            </a:r>
          </a:p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نحو تح قيق الأهداف من خلال تعزيز القيم العلي ا و القيم الأخلاقية ، والوصول بهم إلى</a:t>
            </a:r>
          </a:p>
          <a:p>
            <a:pPr algn="r"/>
            <a:r>
              <a:rPr lang="ar-MA" sz="2400" b="0" i="0" u="none" strike="noStrike" baseline="0" dirty="0" smtClean="0">
                <a:latin typeface="SimplifiedArabic"/>
              </a:rPr>
              <a:t>مرتبة القادة " 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6101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597730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وعرفها (السلمي ، </a:t>
            </a:r>
            <a:r>
              <a:rPr lang="ar-MA" b="0" i="0" u="none" strike="noStrike" baseline="0" dirty="0" smtClean="0">
                <a:latin typeface="TimesNewRoman"/>
              </a:rPr>
              <a:t>1996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يصبحوا أنفسهم قادة أي : أن القائد الفعال يقود الأفراد لكي يقودوا أنفسهم "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إليها على أنه ا : " القيادة التي تعمل على توسيع و تعاظم اهتمامات (</a:t>
            </a:r>
            <a:r>
              <a:rPr lang="fr-FR" b="0" i="0" u="none" strike="noStrike" baseline="0" dirty="0" smtClean="0">
                <a:latin typeface="TimesNewRoman"/>
              </a:rPr>
              <a:t>Bass, - </a:t>
            </a:r>
            <a:r>
              <a:rPr lang="ar-MA" b="0" i="0" u="none" strike="noStrike" baseline="0" dirty="0" smtClean="0">
                <a:latin typeface="SimplifiedArabic"/>
              </a:rPr>
              <a:t>ونظر ( </a:t>
            </a:r>
            <a:r>
              <a:rPr lang="ar-MA" b="0" i="0" u="none" strike="noStrike" baseline="0" dirty="0" smtClean="0">
                <a:latin typeface="TimesNewRoman"/>
              </a:rPr>
              <a:t>1994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المرؤوسين وحاجاتهم إلى ما هو أبعد من اهتماماتهم الشخصية من أجل مصلحة المنظمة"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فقد رأى أنه ا : " القيادة التي تبني فيها علاقة التبادل على أساس العمل (</a:t>
            </a:r>
            <a:r>
              <a:rPr lang="fr-FR" b="0" i="0" u="none" strike="noStrike" baseline="0" dirty="0" err="1" smtClean="0">
                <a:latin typeface="TimesNewRoman"/>
              </a:rPr>
              <a:t>Cardona</a:t>
            </a:r>
            <a:r>
              <a:rPr lang="fr-FR" b="0" i="0" u="none" strike="noStrike" baseline="0" dirty="0" smtClean="0">
                <a:latin typeface="SimplifiedArabic"/>
              </a:rPr>
              <a:t>) </a:t>
            </a:r>
            <a:r>
              <a:rPr lang="fr-FR" b="0" i="0" u="none" strike="noStrike" baseline="0" dirty="0" smtClean="0">
                <a:latin typeface="TimesNewRoman"/>
              </a:rPr>
              <a:t>- </a:t>
            </a:r>
            <a:r>
              <a:rPr lang="ar-MA" b="0" i="0" u="none" strike="noStrike" baseline="0" dirty="0" smtClean="0">
                <a:latin typeface="SimplifiedArabic"/>
              </a:rPr>
              <a:t>أما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وفي هذه العلاقة فان القائد يشجع مرؤوسيه على الاتساق و التوحد مع المنظمة بإعطاء</a:t>
            </a:r>
          </a:p>
          <a:p>
            <a:r>
              <a:rPr lang="ar-MA" sz="1600" b="0" i="0" u="none" strike="noStrike" baseline="0" dirty="0" smtClean="0">
                <a:latin typeface="SimplifiedArabic"/>
              </a:rPr>
              <a:t>(</a:t>
            </a:r>
            <a:r>
              <a:rPr lang="ar-MA" sz="1600" b="0" i="0" u="none" strike="noStrike" baseline="0" dirty="0" smtClean="0">
                <a:latin typeface="TimesNewRoman"/>
              </a:rPr>
              <a:t>78 </a:t>
            </a:r>
            <a:r>
              <a:rPr lang="ar-MA" sz="1600" b="0" i="0" u="none" strike="noStrike" baseline="0" dirty="0" smtClean="0">
                <a:latin typeface="SimplifiedArabic"/>
              </a:rPr>
              <a:t>: </a:t>
            </a:r>
            <a:r>
              <a:rPr lang="ar-MA" b="0" i="0" u="none" strike="noStrike" baseline="0" dirty="0" smtClean="0">
                <a:latin typeface="SimplifiedArabic"/>
              </a:rPr>
              <a:t>المكافآت معتمداً على الدافعية الحقيقة للمرؤوسين . </a:t>
            </a:r>
            <a:r>
              <a:rPr lang="ar-MA" sz="1600" b="0" i="0" u="none" strike="noStrike" baseline="0" dirty="0" smtClean="0">
                <a:latin typeface="SimplifiedArabic"/>
              </a:rPr>
              <a:t>(عياصرة ، </a:t>
            </a:r>
            <a:r>
              <a:rPr lang="ar-MA" sz="1600" b="0" i="0" u="none" strike="noStrike" baseline="0" dirty="0" smtClean="0">
                <a:latin typeface="TimesNewRoman"/>
              </a:rPr>
              <a:t>2006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53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) بما يأتي : " يركز جوهر القيادة التحويلية على القدرة : </a:t>
            </a:r>
            <a:r>
              <a:rPr lang="ar-MA" b="0" i="0" u="none" strike="noStrike" baseline="0" dirty="0" smtClean="0">
                <a:latin typeface="TimesNewRoman"/>
              </a:rPr>
              <a:t>- </a:t>
            </a:r>
            <a:r>
              <a:rPr lang="ar-MA" b="0" i="0" u="none" strike="noStrike" baseline="0" dirty="0" smtClean="0">
                <a:latin typeface="SimplifiedArabic"/>
              </a:rPr>
              <a:t>وعرفها (الغامدي ، </a:t>
            </a:r>
            <a:r>
              <a:rPr lang="ar-MA" b="0" i="0" u="none" strike="noStrike" baseline="0" dirty="0" smtClean="0">
                <a:latin typeface="TimesNewRoman"/>
              </a:rPr>
              <a:t>2001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على مواءمة الوسائل مع الغايات و تشكيل و إعادة تشكيل المؤسسات لتحقيق أغراض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إنسانية عظيمة و تطلعات أخلاقية . ويقوم هذا النمط القيادي على إدراك الحاجات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الظاهرة و الكامنة للمرؤوسين و العمل على إشباع تلك الحاجات و استثمار أقصى طاقات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المرؤوسين بهدف تحقيق تغيير مقصود 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06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" القائد التحويلي هو الذي يسعى إلى زيادة (</a:t>
            </a:r>
            <a:r>
              <a:rPr lang="fr-FR" b="0" i="0" u="none" strike="noStrike" baseline="0" dirty="0" err="1" smtClean="0">
                <a:latin typeface="TimesNewRoman"/>
              </a:rPr>
              <a:t>Tichy</a:t>
            </a:r>
            <a:r>
              <a:rPr lang="fr-FR" b="0" i="0" u="none" strike="noStrike" baseline="0" dirty="0" smtClean="0">
                <a:latin typeface="TimesNewRoman"/>
              </a:rPr>
              <a:t> &amp; </a:t>
            </a:r>
            <a:r>
              <a:rPr lang="fr-FR" b="0" i="0" u="none" strike="noStrike" baseline="0" dirty="0" err="1" smtClean="0">
                <a:latin typeface="TimesNewRoman"/>
              </a:rPr>
              <a:t>Devanna</a:t>
            </a:r>
            <a:r>
              <a:rPr lang="fr-FR" b="0" i="0" u="none" strike="noStrike" baseline="0" dirty="0" smtClean="0">
                <a:latin typeface="TimesNewRoman"/>
              </a:rPr>
              <a:t>, - </a:t>
            </a:r>
            <a:r>
              <a:rPr lang="ar-MA" b="0" i="0" u="none" strike="noStrike" baseline="0" dirty="0" smtClean="0">
                <a:latin typeface="SimplifiedArabic"/>
              </a:rPr>
              <a:t>وذكر ( </a:t>
            </a:r>
            <a:r>
              <a:rPr lang="ar-MA" b="0" i="0" u="none" strike="noStrike" baseline="0" dirty="0" smtClean="0">
                <a:latin typeface="TimesNewRoman"/>
              </a:rPr>
              <a:t>1990:77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وعي مرؤوسيه باحتياجاتهم ، و تحويل هذا الوعي بالاحتياجات إلى آمال و توقعات، و من ثم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تتولد لديهم الدافعية لإشباع حاجاتهم فيما يتعلق بادراك وتحقيق الذات في حياتهم العملية " .</a:t>
            </a:r>
          </a:p>
          <a:p>
            <a:r>
              <a:rPr lang="ar-MA" b="0" i="0" u="none" strike="noStrike" baseline="0" dirty="0" smtClean="0">
                <a:latin typeface="TimesNewRoman"/>
              </a:rPr>
              <a:t>31 </a:t>
            </a:r>
            <a:r>
              <a:rPr lang="ar-MA" b="0" i="0" u="none" strike="noStrike" baseline="0" dirty="0" smtClean="0">
                <a:latin typeface="SimplifiedArabic"/>
              </a:rPr>
              <a:t>) فقد نظر إلى أن القيادة التحويلية على أنه ا " تعني مدى سعي : </a:t>
            </a:r>
            <a:r>
              <a:rPr lang="ar-MA" b="0" i="0" u="none" strike="noStrike" baseline="0" dirty="0" smtClean="0">
                <a:latin typeface="TimesNewRoman"/>
              </a:rPr>
              <a:t>- </a:t>
            </a:r>
            <a:r>
              <a:rPr lang="ar-MA" b="0" i="0" u="none" strike="noStrike" baseline="0" dirty="0" smtClean="0">
                <a:latin typeface="SimplifiedArabic"/>
              </a:rPr>
              <a:t>أما (الهواري ، </a:t>
            </a:r>
            <a:r>
              <a:rPr lang="ar-MA" b="0" i="0" u="none" strike="noStrike" baseline="0" dirty="0" smtClean="0">
                <a:latin typeface="TimesNewRoman"/>
              </a:rPr>
              <a:t>1996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القائد الإداري إلى الارتقاء بمستوى مرؤوسيه من أجل الانجاز والتطوير الذاتي والعمل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على تنمية وتطوير الجماعات والمنظمة ككل 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4195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أنها " تلك القيادة التي تتجاوز تقديم الحوافز مقابل الأداء (</a:t>
            </a:r>
            <a:r>
              <a:rPr lang="fr-FR" b="0" i="0" u="none" strike="noStrike" baseline="0" dirty="0" err="1" smtClean="0">
                <a:latin typeface="TimesNewRoman"/>
              </a:rPr>
              <a:t>Conger</a:t>
            </a:r>
            <a:r>
              <a:rPr lang="fr-FR" b="0" i="0" u="none" strike="noStrike" baseline="0" dirty="0" smtClean="0">
                <a:latin typeface="TimesNewRoman"/>
              </a:rPr>
              <a:t>, 2002: - </a:t>
            </a:r>
            <a:r>
              <a:rPr lang="ar-MA" b="0" i="0" u="none" strike="noStrike" baseline="0" dirty="0" smtClean="0">
                <a:latin typeface="SimplifiedArabic"/>
              </a:rPr>
              <a:t>ورأى ( </a:t>
            </a:r>
            <a:r>
              <a:rPr lang="ar-MA" b="0" i="0" u="none" strike="noStrike" baseline="0" dirty="0" smtClean="0">
                <a:latin typeface="TimesNewRoman"/>
              </a:rPr>
              <a:t>47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المرغوب إلى تطوير و تشجيع المرؤوسين فكريا ً و إبداعياً و تحويل اهتماماتهم الذاتية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لتكون جزءاً أساسياً من الرسالة العليا للمنظمة "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إلى أن " القيادة التحويلية تستخدم الإلهام ، والرؤى (</a:t>
            </a:r>
            <a:r>
              <a:rPr lang="fr-FR" b="0" i="0" u="none" strike="noStrike" baseline="0" dirty="0" err="1" smtClean="0">
                <a:latin typeface="TimesNewRoman"/>
              </a:rPr>
              <a:t>Fairholm</a:t>
            </a:r>
            <a:r>
              <a:rPr lang="fr-FR" b="0" i="0" u="none" strike="noStrike" baseline="0" dirty="0" smtClean="0">
                <a:latin typeface="TimesNewRoman"/>
              </a:rPr>
              <a:t>, - </a:t>
            </a:r>
            <a:r>
              <a:rPr lang="ar-MA" b="0" i="0" u="none" strike="noStrike" baseline="0" dirty="0" smtClean="0">
                <a:latin typeface="SimplifiedArabic"/>
              </a:rPr>
              <a:t>وأشار ( </a:t>
            </a:r>
            <a:r>
              <a:rPr lang="ar-MA" b="0" i="0" u="none" strike="noStrike" baseline="0" dirty="0" smtClean="0">
                <a:latin typeface="TimesNewRoman"/>
              </a:rPr>
              <a:t>1995:65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المشتركة ، و القيم ، لرفع القائد والمرؤوسين إلى أعلى مستويات التفكير ، والتحفيز ،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ورفع الروح المعنوية ، فالقيادة هنا تدفع الأفراد إلى مضاعفة جهودهم الملائمة لتحقيق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الأهداف المشتركة "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007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إلى التعريف الآتي للقيادة التحويلية : " أنها تركز على (</a:t>
            </a:r>
            <a:r>
              <a:rPr lang="fr-FR" b="0" i="0" u="none" strike="noStrike" baseline="0" dirty="0" err="1" smtClean="0">
                <a:latin typeface="TimesNewRoman"/>
              </a:rPr>
              <a:t>Colvin</a:t>
            </a:r>
            <a:r>
              <a:rPr lang="fr-FR" b="0" i="0" u="none" strike="noStrike" baseline="0" dirty="0" smtClean="0">
                <a:latin typeface="TimesNewRoman"/>
              </a:rPr>
              <a:t>, 1999: - </a:t>
            </a:r>
            <a:r>
              <a:rPr lang="ar-MA" b="0" i="0" u="none" strike="noStrike" baseline="0" dirty="0" smtClean="0">
                <a:latin typeface="SimplifiedArabic"/>
              </a:rPr>
              <a:t>ويخلص ( </a:t>
            </a:r>
            <a:r>
              <a:rPr lang="ar-MA" b="0" i="0" u="none" strike="noStrike" baseline="0" dirty="0" smtClean="0">
                <a:latin typeface="TimesNewRoman"/>
              </a:rPr>
              <a:t>1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القيم المشتركة ، وتطوير المرؤوسين و تحقيق الغايات الكبير ة ، ويرى أن ال قيادة هي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التي تعمل لخدمة التغيير 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0710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35846"/>
            <a:ext cx="6678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MA" b="0" i="0" u="none" strike="noStrike" baseline="0" dirty="0" smtClean="0">
                <a:latin typeface="SimplifiedArabic"/>
              </a:rPr>
              <a:t>النقاط التي تعرضت لها التعريفات السابقة المرتبطة بالقيادة التحويلية على النحو التالي :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1 </a:t>
            </a:r>
            <a:r>
              <a:rPr lang="ar-MA" b="0" i="0" u="none" strike="noStrike" baseline="0" dirty="0" smtClean="0">
                <a:latin typeface="SimplifiedArabic"/>
              </a:rPr>
              <a:t>القائد التحويلي يرفع مستوى التابعين في الانجاز و التطوير الذاتي ، ويروج في الوقت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نفسه عملية تنمية المجموعات والمنظمات وتطويرها.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2 </a:t>
            </a:r>
            <a:r>
              <a:rPr lang="ar-MA" b="0" i="0" u="none" strike="noStrike" baseline="0" dirty="0" smtClean="0">
                <a:latin typeface="SimplifiedArabic"/>
              </a:rPr>
              <a:t>القائد التحويلي قادر على صنع رؤية مستقبلية أو هدف مثالي لمنظماتهم التعليمية فهم قادرون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على تطوير صورة مستقبل منظماتهم وقادرون على توصيل هذه الصورة للتابعين.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3 </a:t>
            </a:r>
            <a:r>
              <a:rPr lang="ar-MA" b="0" i="0" u="none" strike="noStrike" baseline="0" dirty="0" smtClean="0">
                <a:latin typeface="SimplifiedArabic"/>
              </a:rPr>
              <a:t>القادة التحويليين يشجعوا النمو الذاتي للتابعين فهم الذين يشخصون حاجات كل عضو من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التابعين و يتعرفون على قدرته ، ثم ينصحون ويشجعون النمو والتقدم للتابعين وعادة ما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يكون على مستوى الأفراد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4 </a:t>
            </a:r>
            <a:r>
              <a:rPr lang="ar-MA" b="0" i="0" u="none" strike="noStrike" baseline="0" dirty="0" smtClean="0">
                <a:latin typeface="SimplifiedArabic"/>
              </a:rPr>
              <a:t>يشرك القائد التحويلي التابعين في اتخاذ القرارات وتحمل المسؤولية مع إعطاء الاستقلالية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في تنفيذها .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-</a:t>
            </a:r>
            <a:r>
              <a:rPr lang="ar-MA" b="0" i="0" u="none" strike="noStrike" baseline="0" dirty="0" smtClean="0">
                <a:latin typeface="TimesNewRoman"/>
              </a:rPr>
              <a:t>5 </a:t>
            </a:r>
            <a:r>
              <a:rPr lang="ar-MA" b="0" i="0" u="none" strike="noStrike" baseline="0" dirty="0" smtClean="0">
                <a:latin typeface="SimplifiedArabic"/>
              </a:rPr>
              <a:t>يستخدم القائد التحويلي </a:t>
            </a:r>
            <a:r>
              <a:rPr lang="ar-MA" b="0" i="0" u="none" strike="noStrike" baseline="0" dirty="0" err="1" smtClean="0">
                <a:latin typeface="SimplifiedArabic"/>
              </a:rPr>
              <a:t>إستراتيجية</a:t>
            </a:r>
            <a:r>
              <a:rPr lang="ar-MA" b="0" i="0" u="none" strike="noStrike" baseline="0" dirty="0" smtClean="0">
                <a:latin typeface="SimplifiedArabic"/>
              </a:rPr>
              <a:t> خلاقة و مبدعة مع مرؤوسيه لتحقيق الأهداف المراد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تحقيقها ، فهم يشجعهم على إعادة دراسة أهدافهم وذلك بتقديم أهداف جديدة ووسائل</a:t>
            </a:r>
          </a:p>
          <a:p>
            <a:r>
              <a:rPr lang="ar-MA" b="0" i="0" u="none" strike="noStrike" baseline="0" dirty="0" smtClean="0">
                <a:latin typeface="SimplifiedArabic"/>
              </a:rPr>
              <a:t>جديدة ووجهات نظر وبدائل جديدة ورؤية جديدة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50078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2513</Words>
  <Application>Microsoft Office PowerPoint</Application>
  <PresentationFormat>Affichage à l'écran (4:3)</PresentationFormat>
  <Paragraphs>238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القيادة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Zahia</dc:creator>
  <cp:lastModifiedBy>Zahia</cp:lastModifiedBy>
  <cp:revision>8</cp:revision>
  <dcterms:created xsi:type="dcterms:W3CDTF">2014-10-22T19:33:41Z</dcterms:created>
  <dcterms:modified xsi:type="dcterms:W3CDTF">2014-10-23T21:17:19Z</dcterms:modified>
</cp:coreProperties>
</file>