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39"/>
  </p:notesMasterIdLst>
  <p:handoutMasterIdLst>
    <p:handoutMasterId r:id="rId40"/>
  </p:handoutMasterIdLst>
  <p:sldIdLst>
    <p:sldId id="383" r:id="rId2"/>
    <p:sldId id="633" r:id="rId3"/>
    <p:sldId id="550" r:id="rId4"/>
    <p:sldId id="580" r:id="rId5"/>
    <p:sldId id="581" r:id="rId6"/>
    <p:sldId id="582" r:id="rId7"/>
    <p:sldId id="579" r:id="rId8"/>
    <p:sldId id="585" r:id="rId9"/>
    <p:sldId id="635" r:id="rId10"/>
    <p:sldId id="586" r:id="rId11"/>
    <p:sldId id="636" r:id="rId12"/>
    <p:sldId id="587" r:id="rId13"/>
    <p:sldId id="637" r:id="rId14"/>
    <p:sldId id="588" r:id="rId15"/>
    <p:sldId id="589" r:id="rId16"/>
    <p:sldId id="638" r:id="rId17"/>
    <p:sldId id="590" r:id="rId18"/>
    <p:sldId id="639" r:id="rId19"/>
    <p:sldId id="617" r:id="rId20"/>
    <p:sldId id="618" r:id="rId21"/>
    <p:sldId id="634" r:id="rId22"/>
    <p:sldId id="614" r:id="rId23"/>
    <p:sldId id="640" r:id="rId24"/>
    <p:sldId id="641" r:id="rId25"/>
    <p:sldId id="642" r:id="rId26"/>
    <p:sldId id="619" r:id="rId27"/>
    <p:sldId id="620" r:id="rId28"/>
    <p:sldId id="621" r:id="rId29"/>
    <p:sldId id="622" r:id="rId30"/>
    <p:sldId id="623" r:id="rId31"/>
    <p:sldId id="624" r:id="rId32"/>
    <p:sldId id="625" r:id="rId33"/>
    <p:sldId id="626" r:id="rId34"/>
    <p:sldId id="615" r:id="rId35"/>
    <p:sldId id="627" r:id="rId36"/>
    <p:sldId id="628" r:id="rId37"/>
    <p:sldId id="449" r:id="rId38"/>
  </p:sldIdLst>
  <p:sldSz cx="9001125" cy="6948488"/>
  <p:notesSz cx="6834188" cy="9979025"/>
  <p:custDataLst>
    <p:tags r:id="rId4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CCFF33"/>
    <a:srgbClr val="FFFF66"/>
    <a:srgbClr val="B4FE9A"/>
    <a:srgbClr val="FFC5F0"/>
    <a:srgbClr val="008000"/>
    <a:srgbClr val="EDFD55"/>
    <a:srgbClr val="FF9999"/>
    <a:srgbClr val="CC99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 snapToGrid="0">
      <p:cViewPr varScale="1">
        <p:scale>
          <a:sx n="61" d="100"/>
          <a:sy n="61" d="100"/>
        </p:scale>
        <p:origin x="-150" y="-96"/>
      </p:cViewPr>
      <p:guideLst>
        <p:guide orient="horz" pos="2189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F874D2-9356-4D5D-BC39-A3981B168B51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BECB30E-34E8-43C2-88C9-A81AEABAF0AD}">
      <dgm:prSet phldrT="[Text]" custT="1"/>
      <dgm:spPr>
        <a:solidFill>
          <a:srgbClr val="FF3399">
            <a:alpha val="49804"/>
          </a:srgbClr>
        </a:solidFill>
      </dgm:spPr>
      <dgm:t>
        <a:bodyPr/>
        <a:lstStyle/>
        <a:p>
          <a:r>
            <a:rPr lang="en-US" sz="3600" b="1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rPr>
            <a:t>PKM</a:t>
          </a:r>
          <a:endParaRPr lang="en-US" sz="3600" b="1" dirty="0">
            <a:solidFill>
              <a:srgbClr val="FFFF00"/>
            </a:solidFill>
            <a:latin typeface="Tahoma" pitchFamily="34" charset="0"/>
            <a:cs typeface="Tahoma" pitchFamily="34" charset="0"/>
          </a:endParaRPr>
        </a:p>
      </dgm:t>
    </dgm:pt>
    <dgm:pt modelId="{7D05932E-FDEE-4714-85C9-5878DE99823A}" type="parTrans" cxnId="{65DD5279-35E9-464A-9B3D-9F783C8C2E79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19AC05B2-5DF2-4717-9D23-69534240A027}" type="sibTrans" cxnId="{65DD5279-35E9-464A-9B3D-9F783C8C2E79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8298FF15-A752-41BA-8FBA-698B0FFC30B7}">
      <dgm:prSet phldrT="[Text]" custT="1"/>
      <dgm:spPr>
        <a:solidFill>
          <a:srgbClr val="FF3399">
            <a:alpha val="50000"/>
          </a:srgbClr>
        </a:solidFill>
      </dgm:spPr>
      <dgm:t>
        <a:bodyPr lIns="0" rIns="0"/>
        <a:lstStyle/>
        <a:p>
          <a:r>
            <a:rPr lang="en-US" sz="26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PKM-M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B7E349A9-F695-4296-B2D4-6164A7068A64}" type="parTrans" cxnId="{77AE759B-6897-4ABB-8621-2F2C5D97873D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983175A7-A225-466D-8946-6B358A056FA7}" type="sibTrans" cxnId="{77AE759B-6897-4ABB-8621-2F2C5D97873D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BEA49C59-B874-4AD6-AE91-967393685F26}">
      <dgm:prSet phldrT="[Text]" custT="1"/>
      <dgm:spPr>
        <a:solidFill>
          <a:srgbClr val="FF3399">
            <a:alpha val="50000"/>
          </a:srgbClr>
        </a:solidFill>
      </dgm:spPr>
      <dgm:t>
        <a:bodyPr/>
        <a:lstStyle/>
        <a:p>
          <a:r>
            <a:rPr lang="en-US" sz="26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PKM-T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5A3198F1-CEFB-4BC6-9B6F-E94A608B9203}" type="parTrans" cxnId="{02EE1F93-7980-439E-A48D-D2FD24A19AEE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29E12ED3-036E-4666-B6F4-336DDCBE09B7}" type="sibTrans" cxnId="{02EE1F93-7980-439E-A48D-D2FD24A19AEE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FC1EACF7-0160-48C4-8AF7-B1A9FF9C4F75}">
      <dgm:prSet phldrT="[Text]" custT="1"/>
      <dgm:spPr>
        <a:solidFill>
          <a:srgbClr val="CCFF33">
            <a:alpha val="50000"/>
          </a:srgbClr>
        </a:solidFill>
      </dgm:spPr>
      <dgm:t>
        <a:bodyPr/>
        <a:lstStyle/>
        <a:p>
          <a:r>
            <a:rPr lang="en-US" sz="26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PKM-AI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AF585CBC-C087-460C-AFA7-9A8DF3C64EC2}" type="parTrans" cxnId="{F8F62010-CBA2-412A-84CA-3869A93D19F2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EF7109D0-E2A6-467F-9C4A-40F378BC0ABF}" type="sibTrans" cxnId="{F8F62010-CBA2-412A-84CA-3869A93D19F2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731DFD6D-CB26-4F00-AD0B-C5AD3B031AE3}">
      <dgm:prSet phldrT="[Text]" custT="1"/>
      <dgm:spPr>
        <a:solidFill>
          <a:srgbClr val="CCFF33">
            <a:alpha val="50000"/>
          </a:srgbClr>
        </a:solidFill>
      </dgm:spPr>
      <dgm:t>
        <a:bodyPr/>
        <a:lstStyle/>
        <a:p>
          <a:r>
            <a:rPr lang="en-US" sz="26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PKM-GT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B78889E5-CB16-4D2F-8D1E-10C9E658645E}" type="parTrans" cxnId="{13F6B071-A9FC-4FBE-A9B5-FD65BD1886A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A841BB33-58EC-4A12-8F5B-EE42B21FBA6B}" type="sibTrans" cxnId="{13F6B071-A9FC-4FBE-A9B5-FD65BD1886A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21C2C29B-F84E-407F-A0D8-811824AD137E}">
      <dgm:prSet phldrT="[Text]" custT="1"/>
      <dgm:spPr>
        <a:solidFill>
          <a:srgbClr val="FF3399">
            <a:alpha val="50000"/>
          </a:srgbClr>
        </a:solidFill>
      </dgm:spPr>
      <dgm:t>
        <a:bodyPr lIns="0" rIns="0"/>
        <a:lstStyle/>
        <a:p>
          <a:r>
            <a:rPr lang="id-ID" sz="800" b="1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  </a:t>
          </a:r>
          <a:r>
            <a:rPr lang="en-US" sz="2600" b="1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PKM-K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6D4E26F7-6430-4CE6-A509-844830604993}" type="parTrans" cxnId="{D19EADE6-F732-4819-87AD-BE17F344131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1BD5D2DC-FED5-470D-8502-2B9061BDABDB}" type="sibTrans" cxnId="{D19EADE6-F732-4819-87AD-BE17F344131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65836BCE-C07D-4A18-83BE-7C76CA7FA83C}">
      <dgm:prSet phldrT="[Text]" custT="1"/>
      <dgm:spPr>
        <a:solidFill>
          <a:srgbClr val="FF3399">
            <a:alpha val="50000"/>
          </a:srgbClr>
        </a:solidFill>
      </dgm:spPr>
      <dgm:t>
        <a:bodyPr/>
        <a:lstStyle/>
        <a:p>
          <a:r>
            <a:rPr lang="en-US" sz="2600" b="1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PKM-P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97B274F6-6731-4D6C-AEE8-596F21748874}" type="parTrans" cxnId="{0443B1E6-9474-4722-BA00-775C8F20B4C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45A3E5B0-0AF7-4579-B9B8-E92EDB96B589}" type="sibTrans" cxnId="{0443B1E6-9474-4722-BA00-775C8F20B4CA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44A8DEDA-0207-4599-B37D-1A580C2FDCF5}">
      <dgm:prSet phldrT="[Text]" custT="1"/>
      <dgm:spPr>
        <a:solidFill>
          <a:srgbClr val="FF3399">
            <a:alpha val="50000"/>
          </a:srgbClr>
        </a:solidFill>
      </dgm:spPr>
      <dgm:t>
        <a:bodyPr lIns="0" rIns="0"/>
        <a:lstStyle/>
        <a:p>
          <a:r>
            <a:rPr lang="en-US" sz="2600" b="1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</a:t>
          </a:r>
          <a:r>
            <a:rPr lang="id-ID" sz="2600" b="1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K</a:t>
          </a:r>
          <a:r>
            <a:rPr lang="en-US" sz="2600" b="1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C</a:t>
          </a:r>
          <a:endParaRPr lang="en-US" sz="2600" b="1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3D897008-58D3-4E41-B3B1-117B233BBF54}" type="parTrans" cxnId="{316C5948-94C6-47D0-9740-81ABD1666869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96CE734B-C526-4693-BDE5-1859ED9DCCCF}" type="sibTrans" cxnId="{316C5948-94C6-47D0-9740-81ABD1666869}">
      <dgm:prSet/>
      <dgm:spPr/>
      <dgm:t>
        <a:bodyPr/>
        <a:lstStyle/>
        <a:p>
          <a:endParaRPr lang="en-US" sz="2800">
            <a:latin typeface="Tahoma" pitchFamily="34" charset="0"/>
            <a:cs typeface="Tahoma" pitchFamily="34" charset="0"/>
          </a:endParaRPr>
        </a:p>
      </dgm:t>
    </dgm:pt>
    <dgm:pt modelId="{BBC47B7C-E0E9-421A-B7C3-2242E767C92B}" type="pres">
      <dgm:prSet presAssocID="{80F874D2-9356-4D5D-BC39-A3981B168B5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B7077F-BEEC-478B-BEC2-E66D7241B5C6}" type="pres">
      <dgm:prSet presAssocID="{80F874D2-9356-4D5D-BC39-A3981B168B51}" presName="radial" presStyleCnt="0">
        <dgm:presLayoutVars>
          <dgm:animLvl val="ctr"/>
        </dgm:presLayoutVars>
      </dgm:prSet>
      <dgm:spPr/>
    </dgm:pt>
    <dgm:pt modelId="{3044688E-F9DB-4FEE-ACA6-20BABCE1EEB7}" type="pres">
      <dgm:prSet presAssocID="{3BECB30E-34E8-43C2-88C9-A81AEABAF0AD}" presName="centerShape" presStyleLbl="vennNode1" presStyleIdx="0" presStyleCnt="8" custScaleX="188177" custScaleY="177163"/>
      <dgm:spPr/>
      <dgm:t>
        <a:bodyPr/>
        <a:lstStyle/>
        <a:p>
          <a:endParaRPr lang="en-US"/>
        </a:p>
      </dgm:t>
    </dgm:pt>
    <dgm:pt modelId="{033DA98C-BC68-419D-A716-6A49ED4CD60A}" type="pres">
      <dgm:prSet presAssocID="{8298FF15-A752-41BA-8FBA-698B0FFC30B7}" presName="node" presStyleLbl="vennNode1" presStyleIdx="1" presStyleCnt="8" custRadScaleRad="82533" custRadScaleInc="2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77D603-8590-4794-9BE0-9155B5EB70C3}" type="pres">
      <dgm:prSet presAssocID="{BEA49C59-B874-4AD6-AE91-967393685F26}" presName="node" presStyleLbl="vennNode1" presStyleIdx="2" presStyleCnt="8" custRadScaleRad="87551" custRadScaleInc="3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E97D5-94B3-4624-A3EA-E69DCF297607}" type="pres">
      <dgm:prSet presAssocID="{21C2C29B-F84E-407F-A0D8-811824AD137E}" presName="node" presStyleLbl="vennNode1" presStyleIdx="3" presStyleCnt="8" custRadScaleRad="89448" custRadScaleInc="22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51DACA-A5A7-42C4-89F2-6254657090F3}" type="pres">
      <dgm:prSet presAssocID="{65836BCE-C07D-4A18-83BE-7C76CA7FA83C}" presName="node" presStyleLbl="vennNode1" presStyleIdx="4" presStyleCnt="8" custRadScaleRad="82148" custRadScaleInc="27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01587-D825-4944-93DA-1C42BEA6783F}" type="pres">
      <dgm:prSet presAssocID="{44A8DEDA-0207-4599-B37D-1A580C2FDCF5}" presName="node" presStyleLbl="vennNode1" presStyleIdx="5" presStyleCnt="8" custRadScaleRad="82966" custRadScaleInc="77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C1E444-649A-4530-B817-23DD45CA1FB5}" type="pres">
      <dgm:prSet presAssocID="{FC1EACF7-0160-48C4-8AF7-B1A9FF9C4F75}" presName="node" presStyleLbl="vennNode1" presStyleIdx="6" presStyleCnt="8" custRadScaleRad="89071" custRadScaleInc="69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AA79-6471-4DCD-8979-2C5439B5DDA9}" type="pres">
      <dgm:prSet presAssocID="{731DFD6D-CB26-4F00-AD0B-C5AD3B031AE3}" presName="node" presStyleLbl="vennNode1" presStyleIdx="7" presStyleCnt="8" custRadScaleRad="87775" custRadScaleInc="23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9EADE6-F732-4819-87AD-BE17F344131A}" srcId="{3BECB30E-34E8-43C2-88C9-A81AEABAF0AD}" destId="{21C2C29B-F84E-407F-A0D8-811824AD137E}" srcOrd="2" destOrd="0" parTransId="{6D4E26F7-6430-4CE6-A509-844830604993}" sibTransId="{1BD5D2DC-FED5-470D-8502-2B9061BDABDB}"/>
    <dgm:cxn modelId="{77AE759B-6897-4ABB-8621-2F2C5D97873D}" srcId="{3BECB30E-34E8-43C2-88C9-A81AEABAF0AD}" destId="{8298FF15-A752-41BA-8FBA-698B0FFC30B7}" srcOrd="0" destOrd="0" parTransId="{B7E349A9-F695-4296-B2D4-6164A7068A64}" sibTransId="{983175A7-A225-466D-8946-6B358A056FA7}"/>
    <dgm:cxn modelId="{F5DD6B37-0D73-4791-82B6-D0D877072365}" type="presOf" srcId="{44A8DEDA-0207-4599-B37D-1A580C2FDCF5}" destId="{F2101587-D825-4944-93DA-1C42BEA6783F}" srcOrd="0" destOrd="0" presId="urn:microsoft.com/office/officeart/2005/8/layout/radial3"/>
    <dgm:cxn modelId="{C8D292CC-735C-4473-B4FA-87F84973505F}" type="presOf" srcId="{8298FF15-A752-41BA-8FBA-698B0FFC30B7}" destId="{033DA98C-BC68-419D-A716-6A49ED4CD60A}" srcOrd="0" destOrd="0" presId="urn:microsoft.com/office/officeart/2005/8/layout/radial3"/>
    <dgm:cxn modelId="{1AAADDC6-C545-4433-9F2C-B34359533D8C}" type="presOf" srcId="{BEA49C59-B874-4AD6-AE91-967393685F26}" destId="{8F77D603-8590-4794-9BE0-9155B5EB70C3}" srcOrd="0" destOrd="0" presId="urn:microsoft.com/office/officeart/2005/8/layout/radial3"/>
    <dgm:cxn modelId="{2BB74210-384D-404B-9752-F1DEA78A264D}" type="presOf" srcId="{FC1EACF7-0160-48C4-8AF7-B1A9FF9C4F75}" destId="{FDC1E444-649A-4530-B817-23DD45CA1FB5}" srcOrd="0" destOrd="0" presId="urn:microsoft.com/office/officeart/2005/8/layout/radial3"/>
    <dgm:cxn modelId="{316C5948-94C6-47D0-9740-81ABD1666869}" srcId="{3BECB30E-34E8-43C2-88C9-A81AEABAF0AD}" destId="{44A8DEDA-0207-4599-B37D-1A580C2FDCF5}" srcOrd="4" destOrd="0" parTransId="{3D897008-58D3-4E41-B3B1-117B233BBF54}" sibTransId="{96CE734B-C526-4693-BDE5-1859ED9DCCCF}"/>
    <dgm:cxn modelId="{26BCC1AE-EA4E-4BFF-8A26-8979267066E4}" type="presOf" srcId="{21C2C29B-F84E-407F-A0D8-811824AD137E}" destId="{177E97D5-94B3-4624-A3EA-E69DCF297607}" srcOrd="0" destOrd="0" presId="urn:microsoft.com/office/officeart/2005/8/layout/radial3"/>
    <dgm:cxn modelId="{8534D50E-E180-4BC2-A08D-1E0C1E95B41E}" type="presOf" srcId="{65836BCE-C07D-4A18-83BE-7C76CA7FA83C}" destId="{7351DACA-A5A7-42C4-89F2-6254657090F3}" srcOrd="0" destOrd="0" presId="urn:microsoft.com/office/officeart/2005/8/layout/radial3"/>
    <dgm:cxn modelId="{0443B1E6-9474-4722-BA00-775C8F20B4CA}" srcId="{3BECB30E-34E8-43C2-88C9-A81AEABAF0AD}" destId="{65836BCE-C07D-4A18-83BE-7C76CA7FA83C}" srcOrd="3" destOrd="0" parTransId="{97B274F6-6731-4D6C-AEE8-596F21748874}" sibTransId="{45A3E5B0-0AF7-4579-B9B8-E92EDB96B589}"/>
    <dgm:cxn modelId="{F8F62010-CBA2-412A-84CA-3869A93D19F2}" srcId="{3BECB30E-34E8-43C2-88C9-A81AEABAF0AD}" destId="{FC1EACF7-0160-48C4-8AF7-B1A9FF9C4F75}" srcOrd="5" destOrd="0" parTransId="{AF585CBC-C087-460C-AFA7-9A8DF3C64EC2}" sibTransId="{EF7109D0-E2A6-467F-9C4A-40F378BC0ABF}"/>
    <dgm:cxn modelId="{4904B8BE-55BD-4C50-802A-DAB7B7B697D2}" type="presOf" srcId="{80F874D2-9356-4D5D-BC39-A3981B168B51}" destId="{BBC47B7C-E0E9-421A-B7C3-2242E767C92B}" srcOrd="0" destOrd="0" presId="urn:microsoft.com/office/officeart/2005/8/layout/radial3"/>
    <dgm:cxn modelId="{02EE1F93-7980-439E-A48D-D2FD24A19AEE}" srcId="{3BECB30E-34E8-43C2-88C9-A81AEABAF0AD}" destId="{BEA49C59-B874-4AD6-AE91-967393685F26}" srcOrd="1" destOrd="0" parTransId="{5A3198F1-CEFB-4BC6-9B6F-E94A608B9203}" sibTransId="{29E12ED3-036E-4666-B6F4-336DDCBE09B7}"/>
    <dgm:cxn modelId="{E23460BE-9F53-4C9F-845A-A6A50AE48DE0}" type="presOf" srcId="{3BECB30E-34E8-43C2-88C9-A81AEABAF0AD}" destId="{3044688E-F9DB-4FEE-ACA6-20BABCE1EEB7}" srcOrd="0" destOrd="0" presId="urn:microsoft.com/office/officeart/2005/8/layout/radial3"/>
    <dgm:cxn modelId="{65DD5279-35E9-464A-9B3D-9F783C8C2E79}" srcId="{80F874D2-9356-4D5D-BC39-A3981B168B51}" destId="{3BECB30E-34E8-43C2-88C9-A81AEABAF0AD}" srcOrd="0" destOrd="0" parTransId="{7D05932E-FDEE-4714-85C9-5878DE99823A}" sibTransId="{19AC05B2-5DF2-4717-9D23-69534240A027}"/>
    <dgm:cxn modelId="{13F6B071-A9FC-4FBE-A9B5-FD65BD1886AA}" srcId="{3BECB30E-34E8-43C2-88C9-A81AEABAF0AD}" destId="{731DFD6D-CB26-4F00-AD0B-C5AD3B031AE3}" srcOrd="6" destOrd="0" parTransId="{B78889E5-CB16-4D2F-8D1E-10C9E658645E}" sibTransId="{A841BB33-58EC-4A12-8F5B-EE42B21FBA6B}"/>
    <dgm:cxn modelId="{AC250DAC-2EA5-4104-9EFC-910DC90A9600}" type="presOf" srcId="{731DFD6D-CB26-4F00-AD0B-C5AD3B031AE3}" destId="{B8B5AA79-6471-4DCD-8979-2C5439B5DDA9}" srcOrd="0" destOrd="0" presId="urn:microsoft.com/office/officeart/2005/8/layout/radial3"/>
    <dgm:cxn modelId="{8E5B53F4-A0CA-47D9-81EC-163493731374}" type="presParOf" srcId="{BBC47B7C-E0E9-421A-B7C3-2242E767C92B}" destId="{F7B7077F-BEEC-478B-BEC2-E66D7241B5C6}" srcOrd="0" destOrd="0" presId="urn:microsoft.com/office/officeart/2005/8/layout/radial3"/>
    <dgm:cxn modelId="{8819DAB7-20CF-4105-9442-E31516F34A56}" type="presParOf" srcId="{F7B7077F-BEEC-478B-BEC2-E66D7241B5C6}" destId="{3044688E-F9DB-4FEE-ACA6-20BABCE1EEB7}" srcOrd="0" destOrd="0" presId="urn:microsoft.com/office/officeart/2005/8/layout/radial3"/>
    <dgm:cxn modelId="{0E55D44F-BF5E-4A98-9B1C-BC7099EB262E}" type="presParOf" srcId="{F7B7077F-BEEC-478B-BEC2-E66D7241B5C6}" destId="{033DA98C-BC68-419D-A716-6A49ED4CD60A}" srcOrd="1" destOrd="0" presId="urn:microsoft.com/office/officeart/2005/8/layout/radial3"/>
    <dgm:cxn modelId="{6F85464A-299F-425A-AAEF-4D0E1E709831}" type="presParOf" srcId="{F7B7077F-BEEC-478B-BEC2-E66D7241B5C6}" destId="{8F77D603-8590-4794-9BE0-9155B5EB70C3}" srcOrd="2" destOrd="0" presId="urn:microsoft.com/office/officeart/2005/8/layout/radial3"/>
    <dgm:cxn modelId="{516D16DE-BC13-4F99-BC8F-6076E9CC9FC8}" type="presParOf" srcId="{F7B7077F-BEEC-478B-BEC2-E66D7241B5C6}" destId="{177E97D5-94B3-4624-A3EA-E69DCF297607}" srcOrd="3" destOrd="0" presId="urn:microsoft.com/office/officeart/2005/8/layout/radial3"/>
    <dgm:cxn modelId="{CE963FE8-0513-4C3F-97D9-2EFA23BAF8C4}" type="presParOf" srcId="{F7B7077F-BEEC-478B-BEC2-E66D7241B5C6}" destId="{7351DACA-A5A7-42C4-89F2-6254657090F3}" srcOrd="4" destOrd="0" presId="urn:microsoft.com/office/officeart/2005/8/layout/radial3"/>
    <dgm:cxn modelId="{607B2DC7-8508-4D25-8990-4A165BB0B049}" type="presParOf" srcId="{F7B7077F-BEEC-478B-BEC2-E66D7241B5C6}" destId="{F2101587-D825-4944-93DA-1C42BEA6783F}" srcOrd="5" destOrd="0" presId="urn:microsoft.com/office/officeart/2005/8/layout/radial3"/>
    <dgm:cxn modelId="{D13B2D97-990A-40BD-988E-00827BD3119F}" type="presParOf" srcId="{F7B7077F-BEEC-478B-BEC2-E66D7241B5C6}" destId="{FDC1E444-649A-4530-B817-23DD45CA1FB5}" srcOrd="6" destOrd="0" presId="urn:microsoft.com/office/officeart/2005/8/layout/radial3"/>
    <dgm:cxn modelId="{C1EA2F00-34BF-4AC8-8E34-881211BEF332}" type="presParOf" srcId="{F7B7077F-BEEC-478B-BEC2-E66D7241B5C6}" destId="{B8B5AA79-6471-4DCD-8979-2C5439B5DDA9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7D4EE-194E-4931-92B4-265EA5F3AAC8}" type="doc">
      <dgm:prSet loTypeId="urn:microsoft.com/office/officeart/2005/8/layout/hierarchy2" loCatId="hierarchy" qsTypeId="urn:microsoft.com/office/officeart/2005/8/quickstyle/simple3" qsCatId="simple" csTypeId="urn:microsoft.com/office/officeart/2005/8/colors/accent3_2" csCatId="accent3" phldr="1"/>
      <dgm:spPr/>
    </dgm:pt>
    <dgm:pt modelId="{0ADAA32B-7BD4-4499-BCC9-01E370DEDD48}">
      <dgm:prSet custT="1"/>
      <dgm:spPr/>
      <dgm:t>
        <a:bodyPr/>
        <a:lstStyle/>
        <a:p>
          <a:pPr marL="176213" indent="0" algn="l" rtl="0" eaLnBrk="0" latinLnBrk="0">
            <a:lnSpc>
              <a:spcPct val="150000"/>
            </a:lnSpc>
          </a:pPr>
          <a:r>
            <a:rPr lang="id-ID" sz="3200" b="1" smtClean="0">
              <a:latin typeface="Comic Sans MS" pitchFamily="66" charset="0"/>
            </a:rPr>
            <a:t>Merupakan PKM untuk menampung kreativitas mahasiswa dalam </a:t>
          </a:r>
          <a:r>
            <a:rPr lang="en-US" sz="3200" b="1" smtClean="0">
              <a:latin typeface="Comic Sans MS" pitchFamily="66" charset="0"/>
            </a:rPr>
            <a:t>keinginan mencipta </a:t>
          </a:r>
          <a:r>
            <a:rPr lang="id-ID" sz="3200" b="1" smtClean="0">
              <a:latin typeface="Comic Sans MS" pitchFamily="66" charset="0"/>
            </a:rPr>
            <a:t>karya teknologi secara bebas </a:t>
          </a:r>
          <a:r>
            <a:rPr lang="id-ID" sz="3200" b="1" smtClean="0">
              <a:solidFill>
                <a:srgbClr val="336600"/>
              </a:solidFill>
              <a:latin typeface="Comic Sans MS" pitchFamily="66" charset="0"/>
            </a:rPr>
            <a:t>tanpa ketentuan membantu mitra khusus</a:t>
          </a:r>
          <a:endParaRPr lang="en-US" sz="3200" b="1" dirty="0" smtClean="0">
            <a:solidFill>
              <a:srgbClr val="336600"/>
            </a:solidFill>
            <a:latin typeface="Comic Sans MS" pitchFamily="66" charset="0"/>
          </a:endParaRPr>
        </a:p>
      </dgm:t>
    </dgm:pt>
    <dgm:pt modelId="{39775C6E-C5F1-46E3-BC50-FF1F226355E4}" type="parTrans" cxnId="{C35D2402-FDDB-40CF-8F55-A3A870A8095D}">
      <dgm:prSet/>
      <dgm:spPr/>
      <dgm:t>
        <a:bodyPr/>
        <a:lstStyle/>
        <a:p>
          <a:endParaRPr lang="en-US"/>
        </a:p>
      </dgm:t>
    </dgm:pt>
    <dgm:pt modelId="{66E644EB-5210-4D66-AF28-987EDBE46926}" type="sibTrans" cxnId="{C35D2402-FDDB-40CF-8F55-A3A870A8095D}">
      <dgm:prSet/>
      <dgm:spPr/>
      <dgm:t>
        <a:bodyPr/>
        <a:lstStyle/>
        <a:p>
          <a:endParaRPr lang="en-US"/>
        </a:p>
      </dgm:t>
    </dgm:pt>
    <dgm:pt modelId="{4D84622F-B731-4919-8E12-F335DC875F88}" type="pres">
      <dgm:prSet presAssocID="{80A7D4EE-194E-4931-92B4-265EA5F3AA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509B308-54EF-4B7E-8B50-DBF9BED2A55D}" type="pres">
      <dgm:prSet presAssocID="{0ADAA32B-7BD4-4499-BCC9-01E370DEDD48}" presName="root1" presStyleCnt="0"/>
      <dgm:spPr/>
    </dgm:pt>
    <dgm:pt modelId="{1B32A578-00C8-4BC9-8C56-2BACEE50011B}" type="pres">
      <dgm:prSet presAssocID="{0ADAA32B-7BD4-4499-BCC9-01E370DEDD48}" presName="LevelOneTextNode" presStyleLbl="node0" presStyleIdx="0" presStyleCnt="1" custLinFactNeighborX="860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9DF39A5C-A052-48C3-B10F-39762B917E78}" type="pres">
      <dgm:prSet presAssocID="{0ADAA32B-7BD4-4499-BCC9-01E370DEDD48}" presName="level2hierChild" presStyleCnt="0"/>
      <dgm:spPr/>
    </dgm:pt>
  </dgm:ptLst>
  <dgm:cxnLst>
    <dgm:cxn modelId="{C35D2402-FDDB-40CF-8F55-A3A870A8095D}" srcId="{80A7D4EE-194E-4931-92B4-265EA5F3AAC8}" destId="{0ADAA32B-7BD4-4499-BCC9-01E370DEDD48}" srcOrd="0" destOrd="0" parTransId="{39775C6E-C5F1-46E3-BC50-FF1F226355E4}" sibTransId="{66E644EB-5210-4D66-AF28-987EDBE46926}"/>
    <dgm:cxn modelId="{73680F91-D78C-4D61-B8A0-B872717FC163}" type="presOf" srcId="{0ADAA32B-7BD4-4499-BCC9-01E370DEDD48}" destId="{1B32A578-00C8-4BC9-8C56-2BACEE50011B}" srcOrd="0" destOrd="0" presId="urn:microsoft.com/office/officeart/2005/8/layout/hierarchy2"/>
    <dgm:cxn modelId="{E75D6E40-3CCF-4488-B8B6-28FC728E15A3}" type="presOf" srcId="{80A7D4EE-194E-4931-92B4-265EA5F3AAC8}" destId="{4D84622F-B731-4919-8E12-F335DC875F88}" srcOrd="0" destOrd="0" presId="urn:microsoft.com/office/officeart/2005/8/layout/hierarchy2"/>
    <dgm:cxn modelId="{D88F72A6-05FC-41C4-BE2A-D915E3663921}" type="presParOf" srcId="{4D84622F-B731-4919-8E12-F335DC875F88}" destId="{E509B308-54EF-4B7E-8B50-DBF9BED2A55D}" srcOrd="0" destOrd="0" presId="urn:microsoft.com/office/officeart/2005/8/layout/hierarchy2"/>
    <dgm:cxn modelId="{D8139295-ADCF-4A1A-BC08-6F970BE54BB3}" type="presParOf" srcId="{E509B308-54EF-4B7E-8B50-DBF9BED2A55D}" destId="{1B32A578-00C8-4BC9-8C56-2BACEE50011B}" srcOrd="0" destOrd="0" presId="urn:microsoft.com/office/officeart/2005/8/layout/hierarchy2"/>
    <dgm:cxn modelId="{5DDCB4E4-8DF1-4329-8487-30A08E563FB4}" type="presParOf" srcId="{E509B308-54EF-4B7E-8B50-DBF9BED2A55D}" destId="{9DF39A5C-A052-48C3-B10F-39762B917E78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688E-F9DB-4FEE-ACA6-20BABCE1EEB7}">
      <dsp:nvSpPr>
        <dsp:cNvPr id="0" name=""/>
        <dsp:cNvSpPr/>
      </dsp:nvSpPr>
      <dsp:spPr>
        <a:xfrm>
          <a:off x="1027394" y="333862"/>
          <a:ext cx="6946336" cy="6539767"/>
        </a:xfrm>
        <a:prstGeom prst="ellipse">
          <a:avLst/>
        </a:prstGeom>
        <a:solidFill>
          <a:srgbClr val="FF3399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solidFill>
                <a:srgbClr val="FFFF00"/>
              </a:solidFill>
              <a:latin typeface="Tahoma" pitchFamily="34" charset="0"/>
              <a:cs typeface="Tahoma" pitchFamily="34" charset="0"/>
            </a:rPr>
            <a:t>PKM</a:t>
          </a:r>
          <a:endParaRPr lang="en-US" sz="3600" b="1" kern="1200" dirty="0">
            <a:solidFill>
              <a:srgbClr val="FFFF00"/>
            </a:solidFill>
            <a:latin typeface="Tahoma" pitchFamily="34" charset="0"/>
            <a:cs typeface="Tahoma" pitchFamily="34" charset="0"/>
          </a:endParaRPr>
        </a:p>
      </dsp:txBody>
      <dsp:txXfrm>
        <a:off x="2044661" y="1291589"/>
        <a:ext cx="4911802" cy="4624313"/>
      </dsp:txXfrm>
    </dsp:sp>
    <dsp:sp modelId="{033DA98C-BC68-419D-A716-6A49ED4CD60A}">
      <dsp:nvSpPr>
        <dsp:cNvPr id="0" name=""/>
        <dsp:cNvSpPr/>
      </dsp:nvSpPr>
      <dsp:spPr>
        <a:xfrm>
          <a:off x="3621966" y="522796"/>
          <a:ext cx="1845692" cy="1845692"/>
        </a:xfrm>
        <a:prstGeom prst="ellipse">
          <a:avLst/>
        </a:prstGeom>
        <a:solidFill>
          <a:srgbClr val="FF33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33020" rIns="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PKM-M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3892261" y="793091"/>
        <a:ext cx="1305102" cy="1305102"/>
      </dsp:txXfrm>
    </dsp:sp>
    <dsp:sp modelId="{8F77D603-8590-4794-9BE0-9155B5EB70C3}">
      <dsp:nvSpPr>
        <dsp:cNvPr id="0" name=""/>
        <dsp:cNvSpPr/>
      </dsp:nvSpPr>
      <dsp:spPr>
        <a:xfrm>
          <a:off x="5416038" y="1315709"/>
          <a:ext cx="1845692" cy="1845692"/>
        </a:xfrm>
        <a:prstGeom prst="ellipse">
          <a:avLst/>
        </a:prstGeom>
        <a:solidFill>
          <a:srgbClr val="FF33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PKM-T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5686333" y="1586004"/>
        <a:ext cx="1305102" cy="1305102"/>
      </dsp:txXfrm>
    </dsp:sp>
    <dsp:sp modelId="{177E97D5-94B3-4624-A3EA-E69DCF297607}">
      <dsp:nvSpPr>
        <dsp:cNvPr id="0" name=""/>
        <dsp:cNvSpPr/>
      </dsp:nvSpPr>
      <dsp:spPr>
        <a:xfrm>
          <a:off x="5847318" y="3248134"/>
          <a:ext cx="1845692" cy="1845692"/>
        </a:xfrm>
        <a:prstGeom prst="ellipse">
          <a:avLst/>
        </a:prstGeom>
        <a:solidFill>
          <a:srgbClr val="FF33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10160" rIns="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800" b="1" kern="120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  </a:t>
          </a:r>
          <a:r>
            <a:rPr lang="en-US" sz="2600" b="1" kern="120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PKM-K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6117613" y="3518429"/>
        <a:ext cx="1305102" cy="1305102"/>
      </dsp:txXfrm>
    </dsp:sp>
    <dsp:sp modelId="{7351DACA-A5A7-42C4-89F2-6254657090F3}">
      <dsp:nvSpPr>
        <dsp:cNvPr id="0" name=""/>
        <dsp:cNvSpPr/>
      </dsp:nvSpPr>
      <dsp:spPr>
        <a:xfrm>
          <a:off x="4461762" y="4639079"/>
          <a:ext cx="1845692" cy="1845692"/>
        </a:xfrm>
        <a:prstGeom prst="ellipse">
          <a:avLst/>
        </a:prstGeom>
        <a:solidFill>
          <a:srgbClr val="FF33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PKM-P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4732057" y="4909374"/>
        <a:ext cx="1305102" cy="1305102"/>
      </dsp:txXfrm>
    </dsp:sp>
    <dsp:sp modelId="{F2101587-D825-4944-93DA-1C42BEA6783F}">
      <dsp:nvSpPr>
        <dsp:cNvPr id="0" name=""/>
        <dsp:cNvSpPr/>
      </dsp:nvSpPr>
      <dsp:spPr>
        <a:xfrm>
          <a:off x="2501935" y="4565332"/>
          <a:ext cx="1845692" cy="1845692"/>
        </a:xfrm>
        <a:prstGeom prst="ellipse">
          <a:avLst/>
        </a:prstGeom>
        <a:solidFill>
          <a:srgbClr val="FF3399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33020" rIns="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</a:t>
          </a:r>
          <a:r>
            <a:rPr lang="id-ID" sz="2600" b="1" kern="120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K</a:t>
          </a:r>
          <a:r>
            <a:rPr lang="en-US" sz="2600" b="1" kern="120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C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2772230" y="4835627"/>
        <a:ext cx="1305102" cy="1305102"/>
      </dsp:txXfrm>
    </dsp:sp>
    <dsp:sp modelId="{FDC1E444-649A-4530-B817-23DD45CA1FB5}">
      <dsp:nvSpPr>
        <dsp:cNvPr id="0" name=""/>
        <dsp:cNvSpPr/>
      </dsp:nvSpPr>
      <dsp:spPr>
        <a:xfrm>
          <a:off x="1278628" y="3056408"/>
          <a:ext cx="1845692" cy="1845692"/>
        </a:xfrm>
        <a:prstGeom prst="ellipse">
          <a:avLst/>
        </a:prstGeom>
        <a:solidFill>
          <a:srgbClr val="CCFF33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PKM-AI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1548923" y="3326703"/>
        <a:ext cx="1305102" cy="1305102"/>
      </dsp:txXfrm>
    </dsp:sp>
    <dsp:sp modelId="{B8B5AA79-6471-4DCD-8979-2C5439B5DDA9}">
      <dsp:nvSpPr>
        <dsp:cNvPr id="0" name=""/>
        <dsp:cNvSpPr/>
      </dsp:nvSpPr>
      <dsp:spPr>
        <a:xfrm>
          <a:off x="1813145" y="1212455"/>
          <a:ext cx="1845692" cy="1845692"/>
        </a:xfrm>
        <a:prstGeom prst="ellipse">
          <a:avLst/>
        </a:prstGeom>
        <a:solidFill>
          <a:srgbClr val="CCFF33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PKM-GT</a:t>
          </a:r>
          <a:endParaRPr lang="en-US" sz="2600" b="1" kern="120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2083440" y="1482750"/>
        <a:ext cx="1305102" cy="13051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2A578-00C8-4BC9-8C56-2BACEE50011B}">
      <dsp:nvSpPr>
        <dsp:cNvPr id="0" name=""/>
        <dsp:cNvSpPr/>
      </dsp:nvSpPr>
      <dsp:spPr>
        <a:xfrm>
          <a:off x="6647" y="394019"/>
          <a:ext cx="8769449" cy="43847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176213" lvl="0" indent="0" algn="l" defTabSz="1422400" rtl="0" eaLnBrk="0" latinLnBrk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smtClean="0">
              <a:latin typeface="Comic Sans MS" pitchFamily="66" charset="0"/>
            </a:rPr>
            <a:t>Merupakan PKM untuk menampung kreativitas mahasiswa dalam </a:t>
          </a:r>
          <a:r>
            <a:rPr lang="en-US" sz="3200" b="1" kern="1200" smtClean="0">
              <a:latin typeface="Comic Sans MS" pitchFamily="66" charset="0"/>
            </a:rPr>
            <a:t>keinginan mencipta </a:t>
          </a:r>
          <a:r>
            <a:rPr lang="id-ID" sz="3200" b="1" kern="1200" smtClean="0">
              <a:latin typeface="Comic Sans MS" pitchFamily="66" charset="0"/>
            </a:rPr>
            <a:t>karya teknologi secara bebas </a:t>
          </a:r>
          <a:r>
            <a:rPr lang="id-ID" sz="3200" b="1" kern="1200" smtClean="0">
              <a:solidFill>
                <a:srgbClr val="336600"/>
              </a:solidFill>
              <a:latin typeface="Comic Sans MS" pitchFamily="66" charset="0"/>
            </a:rPr>
            <a:t>tanpa ketentuan membantu mitra khusus</a:t>
          </a:r>
          <a:endParaRPr lang="en-US" sz="3200" b="1" kern="1200" dirty="0" smtClean="0">
            <a:solidFill>
              <a:srgbClr val="336600"/>
            </a:solidFill>
            <a:latin typeface="Comic Sans MS" pitchFamily="66" charset="0"/>
          </a:endParaRPr>
        </a:p>
      </dsp:txBody>
      <dsp:txXfrm>
        <a:off x="135071" y="522443"/>
        <a:ext cx="8512601" cy="4127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55" tIns="49678" rIns="99355" bIns="49678" numCol="1" anchor="t" anchorCtr="0" compatLnSpc="1">
            <a:prstTxWarp prst="textNoShape">
              <a:avLst/>
            </a:prstTxWarp>
          </a:bodyPr>
          <a:lstStyle>
            <a:lvl1pPr defTabSz="9934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55" tIns="49678" rIns="99355" bIns="49678" numCol="1" anchor="t" anchorCtr="0" compatLnSpc="1">
            <a:prstTxWarp prst="textNoShape">
              <a:avLst/>
            </a:prstTxWarp>
          </a:bodyPr>
          <a:lstStyle>
            <a:lvl1pPr algn="r" defTabSz="9934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7375"/>
            <a:ext cx="296068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55" tIns="49678" rIns="99355" bIns="49678" numCol="1" anchor="b" anchorCtr="0" compatLnSpc="1">
            <a:prstTxWarp prst="textNoShape">
              <a:avLst/>
            </a:prstTxWarp>
          </a:bodyPr>
          <a:lstStyle>
            <a:lvl1pPr defTabSz="9934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477375"/>
            <a:ext cx="29606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355" tIns="49678" rIns="99355" bIns="49678" numCol="1" anchor="b" anchorCtr="0" compatLnSpc="1">
            <a:prstTxWarp prst="textNoShape">
              <a:avLst/>
            </a:prstTxWarp>
          </a:bodyPr>
          <a:lstStyle>
            <a:lvl1pPr algn="r" defTabSz="9934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FF9F9FEF-4FA2-403D-BCC3-DA3E2A5A1432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05329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7" tIns="45853" rIns="91707" bIns="4585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1913" y="0"/>
            <a:ext cx="29606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7" tIns="45853" rIns="91707" bIns="4585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46125"/>
            <a:ext cx="4851400" cy="3744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41863"/>
            <a:ext cx="5468938" cy="449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7" tIns="45853" rIns="91707" bIns="458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7375"/>
            <a:ext cx="296068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7" tIns="45853" rIns="91707" bIns="4585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1913" y="9477375"/>
            <a:ext cx="29606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07" tIns="45853" rIns="91707" bIns="4585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7E1D9C0-0962-4B9F-9C2A-A0282D32F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8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688" y="2159000"/>
            <a:ext cx="7651750" cy="1489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963" y="3937000"/>
            <a:ext cx="6300787" cy="177641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A905E-E47E-4AE5-8D41-C96939A3B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1AF3E-0B19-4795-B290-DB7F1399AB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7800" y="277813"/>
            <a:ext cx="2024063" cy="5929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277813"/>
            <a:ext cx="5924550" cy="5929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382C1-14CC-4294-8C10-3CC7914A3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0850" y="277813"/>
            <a:ext cx="8101013" cy="1158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0850" y="1620838"/>
            <a:ext cx="3973513" cy="2216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6763" y="1620838"/>
            <a:ext cx="3975100" cy="2216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0850" y="3989388"/>
            <a:ext cx="3973513" cy="2217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6763" y="3989388"/>
            <a:ext cx="3975100" cy="2217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DAC31-2849-4E25-80C2-026EDBB15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EBF1F-6A1F-4A86-9A8D-ADCD1134D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4465638"/>
            <a:ext cx="7650163" cy="13795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200" y="2944813"/>
            <a:ext cx="7650163" cy="15208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B9ED2-78FE-44CB-BA7C-0B17B2999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850" y="1620838"/>
            <a:ext cx="3973513" cy="4586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620838"/>
            <a:ext cx="3975100" cy="4586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823A0-FD76-4B04-AD9A-DC5409194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850" y="1555750"/>
            <a:ext cx="3976688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" y="2203450"/>
            <a:ext cx="3976688" cy="40036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55750"/>
            <a:ext cx="3979863" cy="647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03450"/>
            <a:ext cx="3979863" cy="40036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A1474-A187-401D-9ABB-907FA4683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F422-857B-41EE-A142-558601352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BF47D-A915-4EAB-BBA2-3546B6057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276225"/>
            <a:ext cx="2960688" cy="1177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9488" y="276225"/>
            <a:ext cx="5032375" cy="5930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" y="1454150"/>
            <a:ext cx="2960688" cy="47529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960C8-CCA3-4513-AB7E-612BEA855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713" y="4864100"/>
            <a:ext cx="5400675" cy="574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3713" y="620713"/>
            <a:ext cx="5400675" cy="4168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713" y="5438775"/>
            <a:ext cx="5400675" cy="8143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BA11B-0FCF-4892-BE54-4FF95182F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277813"/>
            <a:ext cx="81010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0850" y="1620838"/>
            <a:ext cx="8101013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0850" y="6327775"/>
            <a:ext cx="210026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74988" y="6327775"/>
            <a:ext cx="28511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1600" y="6327775"/>
            <a:ext cx="210026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7190E28A-D0FA-40EE-B31D-8A6837BA4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ChangeArrowheads="1"/>
          </p:cNvSpPr>
          <p:nvPr/>
        </p:nvSpPr>
        <p:spPr bwMode="auto">
          <a:xfrm>
            <a:off x="313841" y="562708"/>
            <a:ext cx="8412162" cy="3460651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sz="3600" b="1" smtClean="0">
                <a:solidFill>
                  <a:srgbClr val="A2F4F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Program Kreativitas Mahasiswa</a:t>
            </a:r>
            <a:endParaRPr lang="id-ID" sz="3600" b="1" smtClean="0">
              <a:solidFill>
                <a:srgbClr val="A2F4F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68394" y="5027467"/>
            <a:ext cx="2435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000" b="1" smtClean="0"/>
              <a:t>Endy Suwondo</a:t>
            </a:r>
          </a:p>
          <a:p>
            <a:pPr algn="ctr"/>
            <a:r>
              <a:rPr lang="id-ID" sz="2000" b="1" smtClean="0"/>
              <a:t>endys@ugm.ac.id</a:t>
            </a:r>
            <a:endParaRPr lang="id-ID" sz="2000" b="1"/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350838" y="215900"/>
            <a:ext cx="8294687" cy="787400"/>
          </a:xfrm>
          <a:prstGeom prst="rect">
            <a:avLst/>
          </a:prstGeom>
          <a:solidFill>
            <a:srgbClr val="D7FFFF"/>
          </a:solidFill>
          <a:ln w="9525">
            <a:noFill/>
            <a:miter lim="800000"/>
            <a:headEnd/>
            <a:tailEnd/>
          </a:ln>
          <a:effectLst>
            <a:outerShdw dist="161645" dir="2700000" algn="ctr" rotWithShape="0">
              <a:srgbClr val="76FF4B">
                <a:alpha val="50000"/>
              </a:srgbClr>
            </a:outerShdw>
          </a:effectLst>
        </p:spPr>
        <p:txBody>
          <a:bodyPr lIns="182880" rIns="182880" anchor="ctr"/>
          <a:lstStyle/>
          <a:p>
            <a:pPr algn="ctr" eaLnBrk="1" hangingPunct="1">
              <a:defRPr/>
            </a:pPr>
            <a:r>
              <a:rPr lang="id-ID" sz="3200" b="1">
                <a:solidFill>
                  <a:srgbClr val="000000"/>
                </a:solidFill>
                <a:latin typeface="Comic Sans MS" pitchFamily="66" charset="0"/>
              </a:rPr>
              <a:t>Karakteristik </a:t>
            </a:r>
            <a:r>
              <a:rPr lang="en-US" sz="3200" b="1">
                <a:solidFill>
                  <a:srgbClr val="000000"/>
                </a:solidFill>
                <a:latin typeface="Comic Sans MS" pitchFamily="66" charset="0"/>
              </a:rPr>
              <a:t> PKM-</a:t>
            </a:r>
            <a:r>
              <a:rPr lang="id-ID" sz="3200" b="1">
                <a:solidFill>
                  <a:srgbClr val="000000"/>
                </a:solidFill>
                <a:latin typeface="Comic Sans MS" pitchFamily="66" charset="0"/>
              </a:rPr>
              <a:t>T</a:t>
            </a:r>
            <a:endParaRPr lang="en-US" sz="32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17720" y="1306244"/>
            <a:ext cx="8434387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 eaLnBrk="1" hangingPunct="1">
              <a:lnSpc>
                <a:spcPts val="4000"/>
              </a:lnSpc>
              <a:spcAft>
                <a:spcPts val="1200"/>
              </a:spcAft>
              <a:buFontTx/>
              <a:buChar char="•"/>
            </a:pPr>
            <a:r>
              <a:rPr lang="en-US" sz="2400" b="1" smtClean="0">
                <a:solidFill>
                  <a:srgbClr val="E5E5E5"/>
                </a:solidFill>
                <a:latin typeface="Comic Sans MS" pitchFamily="66" charset="0"/>
              </a:rPr>
              <a:t>Merupakan </a:t>
            </a:r>
            <a:r>
              <a:rPr lang="en-US" sz="2400" b="1">
                <a:solidFill>
                  <a:srgbClr val="E5E5E5"/>
                </a:solidFill>
                <a:latin typeface="Comic Sans MS" pitchFamily="66" charset="0"/>
              </a:rPr>
              <a:t>solusi </a:t>
            </a:r>
            <a:r>
              <a:rPr lang="en-US" sz="2400" b="1" smtClean="0">
                <a:solidFill>
                  <a:srgbClr val="E5E5E5"/>
                </a:solidFill>
                <a:latin typeface="Comic Sans MS" pitchFamily="66" charset="0"/>
              </a:rPr>
              <a:t>berupa bantuan teknologi atas </a:t>
            </a:r>
            <a:r>
              <a:rPr lang="en-US" sz="2400" b="1">
                <a:solidFill>
                  <a:srgbClr val="E5E5E5"/>
                </a:solidFill>
                <a:latin typeface="Comic Sans MS" pitchFamily="66" charset="0"/>
              </a:rPr>
              <a:t>persoalan yang diprioritaskan mitra </a:t>
            </a:r>
            <a:r>
              <a:rPr lang="en-US" sz="2400" b="1">
                <a:solidFill>
                  <a:srgbClr val="EDFD55"/>
                </a:solidFill>
                <a:latin typeface="Comic Sans MS" pitchFamily="66" charset="0"/>
              </a:rPr>
              <a:t>(mitra sebagai entry point) </a:t>
            </a:r>
            <a:endParaRPr lang="en-US" sz="2400" b="1" smtClean="0">
              <a:solidFill>
                <a:srgbClr val="EDFD55"/>
              </a:solidFill>
              <a:latin typeface="Comic Sans MS" pitchFamily="66" charset="0"/>
            </a:endParaRPr>
          </a:p>
          <a:p>
            <a:pPr marL="265113" indent="-265113" eaLnBrk="1" hangingPunct="1">
              <a:lnSpc>
                <a:spcPts val="4000"/>
              </a:lnSpc>
              <a:spcAft>
                <a:spcPts val="1200"/>
              </a:spcAft>
              <a:buFontTx/>
              <a:buChar char="•"/>
            </a:pPr>
            <a:r>
              <a:rPr lang="en-US" sz="2400" b="1" smtClean="0">
                <a:solidFill>
                  <a:srgbClr val="FF9999"/>
                </a:solidFill>
                <a:latin typeface="Comic Sans MS" pitchFamily="66" charset="0"/>
              </a:rPr>
              <a:t>Wajib</a:t>
            </a:r>
            <a:r>
              <a:rPr lang="en-US" sz="2400" b="1" smtClean="0">
                <a:solidFill>
                  <a:srgbClr val="EDFD55"/>
                </a:solidFill>
                <a:latin typeface="Comic Sans MS" pitchFamily="66" charset="0"/>
              </a:rPr>
              <a:t> </a:t>
            </a:r>
            <a:r>
              <a:rPr lang="en-US" sz="2400" b="1">
                <a:solidFill>
                  <a:srgbClr val="EDFD55"/>
                </a:solidFill>
                <a:latin typeface="Comic Sans MS" pitchFamily="66" charset="0"/>
              </a:rPr>
              <a:t>menyertakan surat pernyataan kesediaan bekerjasama dari </a:t>
            </a:r>
            <a:r>
              <a:rPr lang="en-US" sz="2400" b="1" smtClean="0">
                <a:solidFill>
                  <a:srgbClr val="EDFD55"/>
                </a:solidFill>
                <a:latin typeface="Comic Sans MS" pitchFamily="66" charset="0"/>
              </a:rPr>
              <a:t>mitra (bermaterai), </a:t>
            </a:r>
          </a:p>
          <a:p>
            <a:pPr marL="265113" indent="-265113" eaLnBrk="1" hangingPunct="1">
              <a:lnSpc>
                <a:spcPts val="4000"/>
              </a:lnSpc>
              <a:spcAft>
                <a:spcPts val="1200"/>
              </a:spcAft>
              <a:buFontTx/>
              <a:buChar char="•"/>
            </a:pPr>
            <a:r>
              <a:rPr lang="en-US" sz="2400" b="1" smtClean="0">
                <a:solidFill>
                  <a:srgbClr val="EDFD55"/>
                </a:solidFill>
                <a:latin typeface="Comic Sans MS" pitchFamily="66" charset="0"/>
              </a:rPr>
              <a:t>Wajib menyertakan gambar denah lokasi mitra</a:t>
            </a:r>
            <a:endParaRPr lang="en-US" sz="2400" b="1">
              <a:solidFill>
                <a:srgbClr val="EDFD55"/>
              </a:solidFill>
              <a:latin typeface="Comic Sans MS" pitchFamily="66" charset="0"/>
            </a:endParaRPr>
          </a:p>
          <a:p>
            <a:pPr marL="265113" indent="-265113" eaLnBrk="1" hangingPunct="1">
              <a:lnSpc>
                <a:spcPts val="4000"/>
              </a:lnSpc>
              <a:buFontTx/>
              <a:buChar char="•"/>
            </a:pPr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Dasar Teknologi yang akan diterapkan sudah tersedia, bukan dicari melalui penelitian dalam program ini </a:t>
            </a:r>
            <a:r>
              <a:rPr lang="en-US" sz="2400" b="1">
                <a:solidFill>
                  <a:srgbClr val="EDFD55"/>
                </a:solidFill>
                <a:latin typeface="Comic Sans MS" pitchFamily="66" charset="0"/>
              </a:rPr>
              <a:t>(PKMT bukan suatu engineering research)</a:t>
            </a:r>
            <a:endParaRPr lang="en-US" sz="2400">
              <a:solidFill>
                <a:srgbClr val="EDFD55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350838" y="215900"/>
            <a:ext cx="8294687" cy="787400"/>
          </a:xfrm>
          <a:prstGeom prst="rect">
            <a:avLst/>
          </a:prstGeom>
          <a:solidFill>
            <a:srgbClr val="D7FFFF"/>
          </a:solidFill>
          <a:ln w="9525">
            <a:noFill/>
            <a:miter lim="800000"/>
            <a:headEnd/>
            <a:tailEnd/>
          </a:ln>
          <a:effectLst>
            <a:outerShdw dist="161645" dir="2700000" algn="ctr" rotWithShape="0">
              <a:srgbClr val="76FF4B">
                <a:alpha val="50000"/>
              </a:srgbClr>
            </a:outerShdw>
          </a:effectLst>
        </p:spPr>
        <p:txBody>
          <a:bodyPr lIns="182880" rIns="182880" anchor="ctr"/>
          <a:lstStyle/>
          <a:p>
            <a:pPr algn="ctr" eaLnBrk="1" hangingPunct="1">
              <a:defRPr/>
            </a:pPr>
            <a:r>
              <a:rPr lang="id-ID" sz="3200" b="1">
                <a:solidFill>
                  <a:srgbClr val="000000"/>
                </a:solidFill>
                <a:latin typeface="Comic Sans MS" pitchFamily="66" charset="0"/>
              </a:rPr>
              <a:t>Karakteristik </a:t>
            </a:r>
            <a:r>
              <a:rPr lang="en-US" sz="3200" b="1">
                <a:solidFill>
                  <a:srgbClr val="000000"/>
                </a:solidFill>
                <a:latin typeface="Comic Sans MS" pitchFamily="66" charset="0"/>
              </a:rPr>
              <a:t> PKM-</a:t>
            </a:r>
            <a:r>
              <a:rPr lang="id-ID" sz="3200" b="1">
                <a:solidFill>
                  <a:srgbClr val="000000"/>
                </a:solidFill>
                <a:latin typeface="Comic Sans MS" pitchFamily="66" charset="0"/>
              </a:rPr>
              <a:t>T</a:t>
            </a:r>
            <a:endParaRPr lang="en-US" sz="3200" b="1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873045"/>
            <a:ext cx="8810625" cy="364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63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" y="231616"/>
            <a:ext cx="8101013" cy="694849"/>
          </a:xfrm>
          <a:solidFill>
            <a:srgbClr val="0080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smtClean="0">
                <a:solidFill>
                  <a:srgbClr val="FFFF00"/>
                </a:solidFill>
                <a:latin typeface="Comic Sans MS" pitchFamily="66" charset="0"/>
              </a:rPr>
              <a:t>KARAKTERISTIK PKM-</a:t>
            </a:r>
            <a:r>
              <a:rPr lang="id-ID" sz="2800" b="1" smtClean="0">
                <a:solidFill>
                  <a:srgbClr val="FFFF00"/>
                </a:solidFill>
                <a:latin typeface="Comic Sans MS" pitchFamily="66" charset="0"/>
              </a:rPr>
              <a:t>KC  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(baru di 2011)</a:t>
            </a:r>
            <a:endParaRPr lang="en-US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20" name="Diagram 19"/>
          <p:cNvGraphicFramePr/>
          <p:nvPr/>
        </p:nvGraphicFramePr>
        <p:xfrm>
          <a:off x="150019" y="1003671"/>
          <a:ext cx="8776097" cy="517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" y="231616"/>
            <a:ext cx="8101013" cy="694849"/>
          </a:xfrm>
          <a:solidFill>
            <a:srgbClr val="00800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smtClean="0">
                <a:solidFill>
                  <a:srgbClr val="FFFF00"/>
                </a:solidFill>
                <a:latin typeface="Comic Sans MS" pitchFamily="66" charset="0"/>
              </a:rPr>
              <a:t>KARAKTERISTIK PKM-</a:t>
            </a:r>
            <a:r>
              <a:rPr lang="id-ID" sz="2800" b="1" smtClean="0">
                <a:solidFill>
                  <a:srgbClr val="FFFF00"/>
                </a:solidFill>
                <a:latin typeface="Comic Sans MS" pitchFamily="66" charset="0"/>
              </a:rPr>
              <a:t>KC  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(baru di 2011)</a:t>
            </a:r>
            <a:endParaRPr lang="en-US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2005781"/>
            <a:ext cx="8763000" cy="2993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045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524803" y="1280160"/>
            <a:ext cx="7956550" cy="486742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B8FBFE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64F04"/>
            </a:solidFill>
            <a:miter lim="800000"/>
            <a:headEnd/>
            <a:tailEnd/>
          </a:ln>
          <a:effectLst>
            <a:outerShdw dist="161645" dir="2700000" algn="ctr" rotWithShape="0">
              <a:srgbClr val="47FF5D"/>
            </a:outerShdw>
          </a:effectLst>
        </p:spPr>
        <p:txBody>
          <a:bodyPr lIns="87206" tIns="43603" rIns="87206" bIns="43603"/>
          <a:lstStyle/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US" sz="2800" b="1" smtClean="0">
                <a:solidFill>
                  <a:srgbClr val="000066"/>
                </a:solidFill>
                <a:latin typeface="Comic Sans MS" pitchFamily="66" charset="0"/>
              </a:rPr>
              <a:t>Merupakan Program </a:t>
            </a:r>
          </a:p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US" sz="2800" b="1" smtClean="0">
                <a:solidFill>
                  <a:srgbClr val="000066"/>
                </a:solidFill>
                <a:latin typeface="Comic Sans MS" pitchFamily="66" charset="0"/>
              </a:rPr>
              <a:t>“Kreativitas dalam </a:t>
            </a:r>
            <a:r>
              <a:rPr lang="id-ID" sz="2800" b="1" smtClean="0">
                <a:solidFill>
                  <a:srgbClr val="FF0000"/>
                </a:solidFill>
                <a:latin typeface="Comic Sans MS" pitchFamily="66" charset="0"/>
              </a:rPr>
              <a:t>ber</a:t>
            </a:r>
            <a:r>
              <a:rPr lang="en-US" sz="2800" b="1" smtClean="0">
                <a:solidFill>
                  <a:srgbClr val="FF0000"/>
                </a:solidFill>
                <a:latin typeface="Comic Sans MS" pitchFamily="66" charset="0"/>
              </a:rPr>
              <a:t>WIRAUSAHA</a:t>
            </a:r>
            <a:r>
              <a:rPr lang="en-US" sz="2800" b="1" smtClean="0">
                <a:solidFill>
                  <a:srgbClr val="000066"/>
                </a:solidFill>
                <a:latin typeface="Comic Sans MS" pitchFamily="66" charset="0"/>
              </a:rPr>
              <a:t>”</a:t>
            </a:r>
          </a:p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endParaRPr lang="en-US" sz="1200" b="1" smtClean="0">
              <a:latin typeface="Comic Sans MS" pitchFamily="66" charset="0"/>
            </a:endParaRPr>
          </a:p>
          <a:p>
            <a:pPr defTabSz="871538">
              <a:lnSpc>
                <a:spcPct val="140000"/>
              </a:lnSpc>
              <a:buFont typeface="Arial" pitchFamily="34" charset="0"/>
              <a:buChar char="•"/>
              <a:tabLst>
                <a:tab pos="1433513" algn="l"/>
              </a:tabLst>
              <a:defRPr/>
            </a:pPr>
            <a:r>
              <a:rPr lang="en-US" sz="2400" b="1" smtClean="0">
                <a:latin typeface="Comic Sans MS" pitchFamily="66" charset="0"/>
              </a:rPr>
              <a:t> </a:t>
            </a:r>
            <a:r>
              <a:rPr lang="en-US" sz="2400" b="1" smtClean="0">
                <a:solidFill>
                  <a:srgbClr val="800000"/>
                </a:solidFill>
                <a:latin typeface="Comic Sans MS" pitchFamily="66" charset="0"/>
                <a:sym typeface="Wingdings" pitchFamily="2" charset="2"/>
              </a:rPr>
              <a:t>B</a:t>
            </a:r>
            <a:r>
              <a:rPr lang="en-US" sz="2400" b="1" smtClean="0">
                <a:solidFill>
                  <a:srgbClr val="800000"/>
                </a:solidFill>
                <a:latin typeface="Comic Sans MS" pitchFamily="66" charset="0"/>
              </a:rPr>
              <a:t>ukan</a:t>
            </a:r>
            <a:r>
              <a:rPr lang="en-US" sz="2400" b="1" smtClean="0">
                <a:solidFill>
                  <a:srgbClr val="000066"/>
                </a:solidFill>
                <a:latin typeface="Comic Sans MS" pitchFamily="66" charset="0"/>
              </a:rPr>
              <a:t> Kreativitas Membantu Bisnis UKM </a:t>
            </a:r>
          </a:p>
          <a:p>
            <a:pPr defTabSz="871538">
              <a:lnSpc>
                <a:spcPct val="140000"/>
              </a:lnSpc>
              <a:buFont typeface="Arial" pitchFamily="34" charset="0"/>
              <a:buChar char="•"/>
              <a:tabLst>
                <a:tab pos="1433513" algn="l"/>
              </a:tabLst>
              <a:defRPr/>
            </a:pPr>
            <a:r>
              <a:rPr lang="en-US" sz="2400" b="1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2400" b="1" smtClean="0">
                <a:latin typeface="Comic Sans MS" pitchFamily="66" charset="0"/>
              </a:rPr>
              <a:t>Bukan</a:t>
            </a:r>
            <a:r>
              <a:rPr lang="en-US" sz="2400" b="1" smtClean="0">
                <a:solidFill>
                  <a:srgbClr val="000066"/>
                </a:solidFill>
                <a:latin typeface="Comic Sans MS" pitchFamily="66" charset="0"/>
              </a:rPr>
              <a:t> pula </a:t>
            </a:r>
            <a:r>
              <a:rPr lang="en-US" sz="2400" b="1" smtClean="0">
                <a:solidFill>
                  <a:srgbClr val="800000"/>
                </a:solidFill>
                <a:latin typeface="Comic Sans MS" pitchFamily="66" charset="0"/>
              </a:rPr>
              <a:t>PENELITIAN BISNIS</a:t>
            </a:r>
            <a:endParaRPr lang="en-US" sz="2400" b="1">
              <a:solidFill>
                <a:srgbClr val="000066"/>
              </a:solidFill>
              <a:latin typeface="Comic Sans MS" pitchFamily="66" charset="0"/>
            </a:endParaRPr>
          </a:p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endParaRPr lang="en-US" sz="2400" b="1">
              <a:solidFill>
                <a:srgbClr val="000066"/>
              </a:solidFill>
              <a:latin typeface="Comic Sans MS" pitchFamily="66" charset="0"/>
            </a:endParaRPr>
          </a:p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US" sz="2400" b="1">
                <a:solidFill>
                  <a:srgbClr val="000066"/>
                </a:solidFill>
                <a:latin typeface="Comic Sans MS" pitchFamily="66" charset="0"/>
              </a:rPr>
              <a:t>Jadi,</a:t>
            </a:r>
          </a:p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US" sz="2400" b="1">
                <a:solidFill>
                  <a:srgbClr val="003300"/>
                </a:solidFill>
                <a:latin typeface="Comic Sans MS" pitchFamily="66" charset="0"/>
              </a:rPr>
              <a:t>JANGAN PERNAH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MENYUSUSN KEGIATAN </a:t>
            </a:r>
            <a:r>
              <a:rPr lang="en-US" sz="2400" b="1">
                <a:solidFill>
                  <a:srgbClr val="003300"/>
                </a:solidFill>
                <a:latin typeface="Comic Sans MS" pitchFamily="66" charset="0"/>
              </a:rPr>
              <a:t>PENELITIAN DALAM PROPOSAL PKM-K</a:t>
            </a:r>
            <a:endParaRPr lang="id-ID" sz="2400" b="1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85336" y="307927"/>
            <a:ext cx="8156575" cy="508000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800" b="1">
                <a:latin typeface="Comic Sans MS" pitchFamily="66" charset="0"/>
              </a:rPr>
              <a:t>KARAKTERISTIK </a:t>
            </a:r>
            <a:r>
              <a:rPr lang="en-US" sz="2800" b="1" smtClean="0">
                <a:latin typeface="Comic Sans MS" pitchFamily="66" charset="0"/>
              </a:rPr>
              <a:t>PKM-</a:t>
            </a:r>
            <a:r>
              <a:rPr lang="id-ID" sz="2800" b="1" smtClean="0">
                <a:latin typeface="Comic Sans MS" pitchFamily="66" charset="0"/>
              </a:rPr>
              <a:t>K</a:t>
            </a:r>
            <a:endParaRPr lang="en-US" sz="2800" b="1"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60375" y="1320800"/>
            <a:ext cx="8221663" cy="5115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7188" indent="-357188" eaLnBrk="1" hangingPunct="1">
              <a:lnSpc>
                <a:spcPct val="120000"/>
              </a:lnSpc>
              <a:buFontTx/>
              <a:buChar char="•"/>
            </a:pP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Berorientasi </a:t>
            </a:r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pada kegiatan membantu masyarakat melalui</a:t>
            </a:r>
            <a:r>
              <a:rPr lang="en-US" sz="2400" b="1">
                <a:latin typeface="Comic Sans MS" pitchFamily="66" charset="0"/>
              </a:rPr>
              <a:t> </a:t>
            </a:r>
            <a:r>
              <a:rPr lang="en-US" sz="2400" b="1" smtClean="0">
                <a:solidFill>
                  <a:srgbClr val="A5FFFF"/>
                </a:solidFill>
                <a:latin typeface="Comic Sans MS" pitchFamily="66" charset="0"/>
              </a:rPr>
              <a:t>kegiatan yang mampu mendorong masyarakat meningkatkan kapasitas diri dan atau lingkungan mereka</a:t>
            </a: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r>
              <a:rPr lang="en-US" sz="240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id-ID" sz="2400">
              <a:solidFill>
                <a:schemeClr val="bg1"/>
              </a:solidFill>
              <a:latin typeface="Comic Sans MS" pitchFamily="66" charset="0"/>
            </a:endParaRPr>
          </a:p>
          <a:p>
            <a:pPr marL="357188" indent="-357188" eaLnBrk="1" hangingPunct="1">
              <a:lnSpc>
                <a:spcPct val="110000"/>
              </a:lnSpc>
              <a:buFontTx/>
              <a:buChar char="•"/>
            </a:pP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PKMM </a:t>
            </a:r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menuntut</a:t>
            </a:r>
            <a:r>
              <a:rPr lang="en-US" sz="2400" b="1">
                <a:latin typeface="Comic Sans MS" pitchFamily="66" charset="0"/>
              </a:rPr>
              <a:t> </a:t>
            </a:r>
            <a:r>
              <a:rPr lang="en-US" sz="2400" b="1">
                <a:solidFill>
                  <a:srgbClr val="A5FFFF"/>
                </a:solidFill>
                <a:latin typeface="Comic Sans MS" pitchFamily="66" charset="0"/>
              </a:rPr>
              <a:t>ditetapkannya masyarakat sasaran</a:t>
            </a:r>
            <a:r>
              <a:rPr lang="en-US" sz="2400" b="1">
                <a:latin typeface="Comic Sans MS" pitchFamily="66" charset="0"/>
              </a:rPr>
              <a:t> </a:t>
            </a:r>
            <a:r>
              <a:rPr lang="en-US" sz="2400" b="1">
                <a:solidFill>
                  <a:srgbClr val="A5FFFF"/>
                </a:solidFill>
                <a:latin typeface="Comic Sans MS" pitchFamily="66" charset="0"/>
              </a:rPr>
              <a:t>strategis dan persoalannya</a:t>
            </a:r>
            <a:r>
              <a:rPr lang="en-US" sz="2400" b="1">
                <a:latin typeface="Comic Sans MS" pitchFamily="66" charset="0"/>
              </a:rPr>
              <a:t> </a:t>
            </a:r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sebelum menyusun proposal</a:t>
            </a: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marL="357188" indent="-357188" eaLnBrk="1" hangingPunct="1">
              <a:lnSpc>
                <a:spcPct val="110000"/>
              </a:lnSpc>
              <a:buFontTx/>
              <a:buChar char="•"/>
            </a:pP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Wajib menyertakan Surat Pernyataan Kesediaan Bekerjasama dari mitra Masyarakat (bermeterai)</a:t>
            </a:r>
            <a:r>
              <a:rPr lang="id-ID" sz="240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endParaRPr lang="en-US" sz="240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57188" indent="-357188" eaLnBrk="1" hangingPunct="1">
              <a:lnSpc>
                <a:spcPct val="110000"/>
              </a:lnSpc>
              <a:buFontTx/>
              <a:buChar char="•"/>
            </a:pPr>
            <a:r>
              <a:rPr lang="en-US" sz="2400" b="1" smtClean="0">
                <a:solidFill>
                  <a:schemeClr val="bg1"/>
                </a:solidFill>
                <a:latin typeface="Comic Sans MS" pitchFamily="66" charset="0"/>
              </a:rPr>
              <a:t>Wajib menyertakan gambar denah lokasi masyarakat sasaran</a:t>
            </a:r>
            <a:endParaRPr lang="en-US" sz="2400">
              <a:solidFill>
                <a:schemeClr val="bg1"/>
              </a:solidFill>
              <a:latin typeface="Comic Sans MS" pitchFamily="66" charset="0"/>
            </a:endParaRPr>
          </a:p>
          <a:p>
            <a:pPr marL="357188" indent="-357188" eaLnBrk="1" hangingPunct="1">
              <a:lnSpc>
                <a:spcPct val="110000"/>
              </a:lnSpc>
              <a:buFontTx/>
              <a:buChar char="•"/>
            </a:pPr>
            <a:r>
              <a:rPr lang="en-US" sz="2400" b="1">
                <a:solidFill>
                  <a:srgbClr val="76FF4B"/>
                </a:solidFill>
                <a:latin typeface="Comic Sans MS" pitchFamily="66" charset="0"/>
              </a:rPr>
              <a:t>Tidak ada kegiatan penelitian. </a:t>
            </a:r>
            <a:r>
              <a:rPr lang="id-ID" sz="2400" b="1" smtClean="0">
                <a:latin typeface="Comic Sans MS" pitchFamily="66" charset="0"/>
              </a:rPr>
              <a:t>P</a:t>
            </a:r>
            <a:endParaRPr lang="en-US" sz="2400">
              <a:latin typeface="Comic Sans MS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71269" y="490807"/>
            <a:ext cx="8156575" cy="508000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800" b="1">
                <a:latin typeface="Comic Sans MS" pitchFamily="66" charset="0"/>
              </a:rPr>
              <a:t>KARAKTERISTIK </a:t>
            </a:r>
            <a:r>
              <a:rPr lang="en-US" sz="2800" b="1" smtClean="0">
                <a:latin typeface="Comic Sans MS" pitchFamily="66" charset="0"/>
              </a:rPr>
              <a:t>PKM-</a:t>
            </a:r>
            <a:r>
              <a:rPr lang="id-ID" sz="2800" b="1" smtClean="0">
                <a:latin typeface="Comic Sans MS" pitchFamily="66" charset="0"/>
              </a:rPr>
              <a:t>M</a:t>
            </a:r>
            <a:endParaRPr lang="en-US" sz="28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85336" y="307927"/>
            <a:ext cx="8156575" cy="508000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800" b="1">
                <a:latin typeface="Comic Sans MS" pitchFamily="66" charset="0"/>
              </a:rPr>
              <a:t>KARAKTERISTIK </a:t>
            </a:r>
            <a:r>
              <a:rPr lang="en-US" sz="2800" b="1" smtClean="0">
                <a:latin typeface="Comic Sans MS" pitchFamily="66" charset="0"/>
              </a:rPr>
              <a:t>PKM-</a:t>
            </a:r>
            <a:r>
              <a:rPr lang="id-ID" sz="2800" b="1" smtClean="0">
                <a:latin typeface="Comic Sans MS" pitchFamily="66" charset="0"/>
              </a:rPr>
              <a:t>K</a:t>
            </a:r>
            <a:endParaRPr lang="en-US" sz="2800" b="1"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020529"/>
            <a:ext cx="8791575" cy="265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013244"/>
      </p:ext>
    </p:extLst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881063" y="709613"/>
            <a:ext cx="7304087" cy="715962"/>
          </a:xfrm>
          <a:prstGeom prst="rect">
            <a:avLst/>
          </a:prstGeom>
          <a:gradFill rotWithShape="1">
            <a:gsLst>
              <a:gs pos="0">
                <a:srgbClr val="FA007D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KEGIATAN PKM-M</a:t>
            </a:r>
            <a:endParaRPr 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411163" y="2722563"/>
            <a:ext cx="8204200" cy="3179762"/>
          </a:xfrm>
          <a:prstGeom prst="rect">
            <a:avLst/>
          </a:prstGeom>
          <a:gradFill rotWithShape="1">
            <a:gsLst>
              <a:gs pos="0">
                <a:srgbClr val="F64F04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64F04"/>
            </a:solidFill>
            <a:miter lim="800000"/>
            <a:headEnd/>
            <a:tailEnd/>
          </a:ln>
          <a:effectLst>
            <a:outerShdw dist="161645" dir="2700000" algn="ctr" rotWithShape="0">
              <a:srgbClr val="47FF5D"/>
            </a:outerShdw>
          </a:effectLst>
        </p:spPr>
        <p:txBody>
          <a:bodyPr lIns="87206" tIns="43603" rIns="87206" bIns="43603"/>
          <a:lstStyle/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GB" sz="3600" b="1" i="1">
                <a:solidFill>
                  <a:srgbClr val="FF99FF"/>
                </a:solidFill>
                <a:latin typeface="Comic Sans MS" pitchFamily="66" charset="0"/>
              </a:rPr>
              <a:t>Perkuat Pendampingan</a:t>
            </a:r>
          </a:p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GB" sz="2400" b="1">
                <a:solidFill>
                  <a:schemeClr val="bg1"/>
                </a:solidFill>
                <a:latin typeface="Century Gothic" pitchFamily="34" charset="0"/>
              </a:rPr>
              <a:t>Penyuluhan bisa menjadi salah satu agenda PKM-M, tapi</a:t>
            </a:r>
          </a:p>
          <a:p>
            <a:pPr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en-GB" sz="4000" b="1">
                <a:solidFill>
                  <a:schemeClr val="bg1"/>
                </a:solidFill>
                <a:latin typeface="Comic Sans MS" pitchFamily="66" charset="0"/>
              </a:rPr>
              <a:t>PKMM </a:t>
            </a:r>
            <a:r>
              <a:rPr lang="en-GB" sz="5400" b="1">
                <a:solidFill>
                  <a:schemeClr val="bg1"/>
                </a:solidFill>
                <a:latin typeface="Comic Sans MS" pitchFamily="66" charset="0"/>
              </a:rPr>
              <a:t>≠</a:t>
            </a:r>
            <a:r>
              <a:rPr lang="en-GB" sz="4000" b="1">
                <a:solidFill>
                  <a:schemeClr val="bg1"/>
                </a:solidFill>
                <a:latin typeface="Comic Sans MS" pitchFamily="66" charset="0"/>
              </a:rPr>
              <a:t> Penyuluhan</a:t>
            </a:r>
            <a:endParaRPr lang="id-ID" sz="40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881063" y="709613"/>
            <a:ext cx="7304087" cy="715962"/>
          </a:xfrm>
          <a:prstGeom prst="rect">
            <a:avLst/>
          </a:prstGeom>
          <a:gradFill rotWithShape="1">
            <a:gsLst>
              <a:gs pos="0">
                <a:srgbClr val="FA007D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KEGIATAN PKM-M</a:t>
            </a:r>
            <a:endParaRPr 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168013"/>
            <a:ext cx="8791575" cy="327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183896"/>
      </p:ext>
    </p:extLst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" y="44970"/>
            <a:ext cx="8101013" cy="617643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</a:rPr>
              <a:t>Aturan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 yang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</a:rPr>
              <a:t>perlu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</a:rPr>
              <a:t>dicermati</a:t>
            </a:r>
            <a:endParaRPr lang="en-US" sz="3200" b="1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8" name="Rounded Rectangle 4"/>
          <p:cNvSpPr/>
          <p:nvPr/>
        </p:nvSpPr>
        <p:spPr>
          <a:xfrm>
            <a:off x="241462" y="734517"/>
            <a:ext cx="8518201" cy="58383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20320" tIns="20320" rIns="20320" bIns="20320" spcCol="1270" anchor="ctr"/>
          <a:lstStyle/>
          <a:p>
            <a:pPr defTabSz="1422400" eaLnBrk="0">
              <a:lnSpc>
                <a:spcPct val="150000"/>
              </a:lnSpc>
              <a:spcAft>
                <a:spcPts val="600"/>
              </a:spcAft>
              <a:defRPr/>
            </a:pPr>
            <a:r>
              <a:rPr lang="en-US" sz="2800" b="1" smtClean="0">
                <a:solidFill>
                  <a:srgbClr val="7030A0"/>
                </a:solidFill>
                <a:latin typeface="Comic Sans MS" pitchFamily="66" charset="0"/>
              </a:rPr>
              <a:t> K</a:t>
            </a:r>
            <a:r>
              <a:rPr lang="id-ID" sz="2800" b="1">
                <a:solidFill>
                  <a:srgbClr val="7030A0"/>
                </a:solidFill>
                <a:latin typeface="Comic Sans MS" pitchFamily="66" charset="0"/>
              </a:rPr>
              <a:t>etentuan penulisan proposal </a:t>
            </a:r>
            <a:r>
              <a:rPr lang="id-ID" sz="2800" b="1" smtClean="0">
                <a:solidFill>
                  <a:srgbClr val="7030A0"/>
                </a:solidFill>
                <a:latin typeface="Comic Sans MS" pitchFamily="66" charset="0"/>
              </a:rPr>
              <a:t>:</a:t>
            </a:r>
            <a:endParaRPr lang="id-ID" sz="2800" b="1">
              <a:solidFill>
                <a:srgbClr val="7030A0"/>
              </a:solidFill>
              <a:latin typeface="Comic Sans MS" pitchFamily="66" charset="0"/>
            </a:endParaRPr>
          </a:p>
          <a:p>
            <a:pPr marL="265113" indent="-265113" defTabSz="1422400" eaLnBrk="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d-ID" sz="2400" b="1">
                <a:solidFill>
                  <a:srgbClr val="336600"/>
                </a:solidFill>
                <a:latin typeface="Comic Sans MS" pitchFamily="66" charset="0"/>
              </a:rPr>
              <a:t>Proposal PKM (P/T/K/M/KC) : ditulis dengan jumlah halaman </a:t>
            </a:r>
            <a:r>
              <a:rPr lang="en-US" sz="2400" b="1" smtClean="0">
                <a:solidFill>
                  <a:srgbClr val="336600"/>
                </a:solidFill>
                <a:latin typeface="Comic Sans MS" pitchFamily="66" charset="0"/>
              </a:rPr>
              <a:t>efektif sebanyak 10 halaman (tidak termasuk cover, daftar isi, biodata, dll)</a:t>
            </a:r>
            <a:endParaRPr lang="id-ID" sz="2400" b="1">
              <a:solidFill>
                <a:srgbClr val="336600"/>
              </a:solidFill>
              <a:latin typeface="Comic Sans MS" pitchFamily="66" charset="0"/>
            </a:endParaRPr>
          </a:p>
          <a:p>
            <a:pPr marL="265113" indent="-265113" defTabSz="1422400" eaLnBrk="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PKM-T </a:t>
            </a:r>
            <a:r>
              <a:rPr lang="en-US" sz="2400" b="1" smtClean="0">
                <a:solidFill>
                  <a:srgbClr val="336600"/>
                </a:solidFill>
                <a:latin typeface="Comic Sans MS" pitchFamily="66" charset="0"/>
              </a:rPr>
              <a:t>tidak </a:t>
            </a:r>
            <a:r>
              <a:rPr lang="id-ID" sz="2400" b="1" u="sng" smtClean="0">
                <a:solidFill>
                  <a:srgbClr val="336600"/>
                </a:solidFill>
                <a:latin typeface="Comic Sans MS" pitchFamily="66" charset="0"/>
              </a:rPr>
              <a:t>wajib</a:t>
            </a: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 </a:t>
            </a:r>
            <a:r>
              <a:rPr lang="en-US" sz="2400" b="1" smtClean="0">
                <a:solidFill>
                  <a:srgbClr val="336600"/>
                </a:solidFill>
                <a:latin typeface="Comic Sans MS" pitchFamily="66" charset="0"/>
              </a:rPr>
              <a:t>(tapi sebaiknya ada) </a:t>
            </a: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menyertakan </a:t>
            </a:r>
            <a:r>
              <a:rPr lang="id-ID" sz="2400" b="1">
                <a:solidFill>
                  <a:srgbClr val="336600"/>
                </a:solidFill>
                <a:latin typeface="Comic Sans MS" pitchFamily="66" charset="0"/>
              </a:rPr>
              <a:t>Lembar Kesediaan Bekerjasama dari Mitra (dengan meterai), serta gambar denah </a:t>
            </a: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lokasi</a:t>
            </a:r>
            <a:endParaRPr lang="en-US" sz="2400" b="1" smtClean="0">
              <a:solidFill>
                <a:srgbClr val="336600"/>
              </a:solidFill>
              <a:latin typeface="Comic Sans MS" pitchFamily="66" charset="0"/>
            </a:endParaRPr>
          </a:p>
          <a:p>
            <a:pPr marL="265113" indent="-265113" defTabSz="1422400">
              <a:lnSpc>
                <a:spcPct val="15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PKM-M </a:t>
            </a:r>
            <a:r>
              <a:rPr lang="id-ID" sz="2400" b="1" u="sng">
                <a:solidFill>
                  <a:srgbClr val="336600"/>
                </a:solidFill>
                <a:latin typeface="Comic Sans MS" pitchFamily="66" charset="0"/>
              </a:rPr>
              <a:t>wajib</a:t>
            </a:r>
            <a:r>
              <a:rPr lang="id-ID" sz="2400" b="1">
                <a:solidFill>
                  <a:srgbClr val="336600"/>
                </a:solidFill>
                <a:latin typeface="Comic Sans MS" pitchFamily="66" charset="0"/>
              </a:rPr>
              <a:t> menyertakan Lembar Kesediaan Bekerjasama dari Mitra (dengan meterai), serta gambar denah </a:t>
            </a:r>
            <a:r>
              <a:rPr lang="id-ID" sz="2400" b="1" smtClean="0">
                <a:solidFill>
                  <a:srgbClr val="336600"/>
                </a:solidFill>
                <a:latin typeface="Comic Sans MS" pitchFamily="66" charset="0"/>
              </a:rPr>
              <a:t>lokasi</a:t>
            </a:r>
            <a:endParaRPr lang="en-US" sz="2400" b="1">
              <a:solidFill>
                <a:srgbClr val="33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518496"/>
              </p:ext>
            </p:extLst>
          </p:nvPr>
        </p:nvGraphicFramePr>
        <p:xfrm>
          <a:off x="-1" y="0"/>
          <a:ext cx="9001125" cy="6948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" y="59960"/>
            <a:ext cx="8101013" cy="617643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3200" b="1" smtClean="0">
                <a:solidFill>
                  <a:srgbClr val="FFFF00"/>
                </a:solidFill>
                <a:latin typeface="Comic Sans MS" pitchFamily="66" charset="0"/>
              </a:rPr>
              <a:t>Aturan . . . . </a:t>
            </a:r>
            <a:r>
              <a:rPr lang="id-ID" sz="3200" b="1" smtClean="0">
                <a:solidFill>
                  <a:srgbClr val="FFFF00"/>
                </a:solidFill>
                <a:latin typeface="Comic Sans MS" pitchFamily="66" charset="0"/>
              </a:rPr>
              <a:t>(lanjutan)</a:t>
            </a:r>
            <a:endParaRPr lang="en-US" sz="3200" b="1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8" name="Rounded Rectangle 4"/>
          <p:cNvSpPr/>
          <p:nvPr/>
        </p:nvSpPr>
        <p:spPr>
          <a:xfrm>
            <a:off x="117987" y="722671"/>
            <a:ext cx="8641677" cy="6002594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20320" tIns="20320" rIns="20320" bIns="20320" spcCol="1270" anchor="ctr"/>
          <a:lstStyle/>
          <a:p>
            <a:pPr defTabSz="1422400" eaLnBrk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3300"/>
                </a:solidFill>
                <a:latin typeface="Comic Sans MS" pitchFamily="66" charset="0"/>
              </a:rPr>
              <a:t>K</a:t>
            </a:r>
            <a:r>
              <a:rPr lang="id-ID" sz="2800" b="1" dirty="0">
                <a:solidFill>
                  <a:srgbClr val="003300"/>
                </a:solidFill>
                <a:latin typeface="Comic Sans MS" pitchFamily="66" charset="0"/>
              </a:rPr>
              <a:t>etentuan </a:t>
            </a:r>
            <a:r>
              <a:rPr lang="id-ID" sz="2800" b="1">
                <a:solidFill>
                  <a:srgbClr val="003300"/>
                </a:solidFill>
                <a:latin typeface="Comic Sans MS" pitchFamily="66" charset="0"/>
              </a:rPr>
              <a:t>penulisan </a:t>
            </a:r>
            <a:r>
              <a:rPr lang="id-ID" sz="2800" b="1" smtClean="0">
                <a:solidFill>
                  <a:srgbClr val="003300"/>
                </a:solidFill>
                <a:latin typeface="Comic Sans MS" pitchFamily="66" charset="0"/>
              </a:rPr>
              <a:t>proposal:</a:t>
            </a:r>
            <a:endParaRPr lang="id-ID" sz="2800" b="1" dirty="0">
              <a:solidFill>
                <a:srgbClr val="003300"/>
              </a:solidFill>
              <a:latin typeface="Comic Sans MS" pitchFamily="66" charset="0"/>
            </a:endParaRPr>
          </a:p>
          <a:p>
            <a:pPr marL="265113" indent="-265113" defTabSz="142240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Ketentuan 2013:</a:t>
            </a:r>
            <a:r>
              <a:rPr lang="id-ID" sz="2400" b="1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id-ID" sz="2400" b="1" dirty="0" smtClean="0">
                <a:solidFill>
                  <a:srgbClr val="003300"/>
                </a:solidFill>
                <a:latin typeface="Comic Sans MS" pitchFamily="66" charset="0"/>
              </a:rPr>
              <a:t>mahasiswa </a:t>
            </a:r>
            <a:r>
              <a:rPr lang="id-ID" sz="2400" b="1" dirty="0">
                <a:solidFill>
                  <a:srgbClr val="003300"/>
                </a:solidFill>
                <a:latin typeface="Comic Sans MS" pitchFamily="66" charset="0"/>
              </a:rPr>
              <a:t>hanya diperkenankan </a:t>
            </a:r>
            <a:r>
              <a:rPr lang="id-ID" sz="2400" b="1">
                <a:solidFill>
                  <a:srgbClr val="003300"/>
                </a:solidFill>
                <a:latin typeface="Comic Sans MS" pitchFamily="66" charset="0"/>
              </a:rPr>
              <a:t>terlibat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maksimum </a:t>
            </a:r>
            <a:r>
              <a:rPr lang="id-ID" sz="2400" b="1" smtClean="0">
                <a:solidFill>
                  <a:srgbClr val="003300"/>
                </a:solidFill>
                <a:latin typeface="Comic Sans MS" pitchFamily="66" charset="0"/>
              </a:rPr>
              <a:t>dalam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id-ID" sz="2400" b="1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id-ID" sz="2400" b="1" dirty="0">
                <a:solidFill>
                  <a:srgbClr val="003300"/>
                </a:solidFill>
                <a:latin typeface="Comic Sans MS" pitchFamily="66" charset="0"/>
              </a:rPr>
              <a:t>PKM yang </a:t>
            </a:r>
            <a:r>
              <a:rPr lang="id-ID" sz="2400" b="1">
                <a:solidFill>
                  <a:srgbClr val="003300"/>
                </a:solidFill>
                <a:latin typeface="Comic Sans MS" pitchFamily="66" charset="0"/>
              </a:rPr>
              <a:t>didanai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sebagai Ketua dan Anggota atau sebagai Anggota dan Anggota </a:t>
            </a:r>
            <a:r>
              <a:rPr lang="id-ID" sz="2400" b="1" smtClean="0">
                <a:solidFill>
                  <a:srgbClr val="003300"/>
                </a:solidFill>
                <a:latin typeface="Comic Sans MS" pitchFamily="66" charset="0"/>
              </a:rPr>
              <a:t>(10 </a:t>
            </a:r>
            <a:r>
              <a:rPr lang="id-ID" sz="2400" b="1" dirty="0">
                <a:solidFill>
                  <a:srgbClr val="003300"/>
                </a:solidFill>
                <a:latin typeface="Comic Sans MS" pitchFamily="66" charset="0"/>
              </a:rPr>
              <a:t>untuk dosen pendamping)</a:t>
            </a:r>
          </a:p>
          <a:p>
            <a:pPr marL="265113" indent="-265113" defTabSz="1422400" eaLnBrk="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Pengiriman 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</a:rPr>
              <a:t>proposal 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 online, </a:t>
            </a:r>
            <a:r>
              <a:rPr lang="en-US" sz="2400" b="1" dirty="0" err="1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hanya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 1 (</a:t>
            </a:r>
            <a:r>
              <a:rPr lang="en-US" sz="2400" b="1" dirty="0" err="1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satu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) file proposal </a:t>
            </a:r>
            <a:r>
              <a:rPr lang="en-US" sz="2400" b="1" dirty="0" err="1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pdf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-US" sz="2400" b="1" dirty="0" err="1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ukuran</a:t>
            </a: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 max 5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  <a:sym typeface="Wingdings" pitchFamily="2" charset="2"/>
              </a:rPr>
              <a:t>Mb </a:t>
            </a:r>
            <a:endParaRPr lang="en-US" sz="2400" b="1">
              <a:solidFill>
                <a:srgbClr val="003300"/>
              </a:solidFill>
              <a:latin typeface="Comic Sans MS" pitchFamily="66" charset="0"/>
              <a:sym typeface="Wingdings" pitchFamily="2" charset="2"/>
            </a:endParaRPr>
          </a:p>
          <a:p>
            <a:pPr marL="265113" indent="-265113" defTabSz="1422400" eaLnBrk="0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Ada </a:t>
            </a:r>
            <a:r>
              <a:rPr lang="en-US" sz="2400" b="1">
                <a:solidFill>
                  <a:srgbClr val="003300"/>
                </a:solidFill>
                <a:latin typeface="Comic Sans MS" pitchFamily="66" charset="0"/>
              </a:rPr>
              <a:t>kewajiban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mengunggah ke SIM-LITABMAS berupa laporan </a:t>
            </a:r>
            <a:r>
              <a:rPr lang="en-US" sz="2400" b="1">
                <a:solidFill>
                  <a:srgbClr val="003300"/>
                </a:solidFill>
                <a:latin typeface="Comic Sans MS" pitchFamily="66" charset="0"/>
              </a:rPr>
              <a:t>harian, laporan kemajuan, bukti pendukung hasil </a:t>
            </a:r>
            <a:r>
              <a:rPr lang="en-US" sz="2400" b="1" smtClean="0">
                <a:solidFill>
                  <a:srgbClr val="003300"/>
                </a:solidFill>
                <a:latin typeface="Comic Sans MS" pitchFamily="66" charset="0"/>
              </a:rPr>
              <a:t>pelaksanaan PKM </a:t>
            </a:r>
            <a:r>
              <a:rPr lang="en-US" sz="2400" b="1">
                <a:solidFill>
                  <a:srgbClr val="003300"/>
                </a:solidFill>
                <a:latin typeface="Comic Sans MS" pitchFamily="66" charset="0"/>
              </a:rPr>
              <a:t>(foto, video, atau dokumentasi lainnya).</a:t>
            </a:r>
            <a:endParaRPr lang="en-US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0659"/>
            <a:ext cx="9001125" cy="6107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9496" y="29498"/>
            <a:ext cx="8878529" cy="737419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lang="en-US" sz="2800" b="1">
                <a:latin typeface="Comic Sans MS" pitchFamily="66" charset="0"/>
              </a:rPr>
              <a:t>KARAKTERISTIK </a:t>
            </a:r>
            <a:r>
              <a:rPr lang="en-US" sz="2800" b="1" smtClean="0">
                <a:latin typeface="Comic Sans MS" pitchFamily="66" charset="0"/>
              </a:rPr>
              <a:t>PKM</a:t>
            </a:r>
            <a:endParaRPr lang="en-US" sz="2800" b="1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325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ChangeArrowheads="1"/>
          </p:cNvSpPr>
          <p:nvPr/>
        </p:nvSpPr>
        <p:spPr bwMode="auto">
          <a:xfrm>
            <a:off x="887413" y="268702"/>
            <a:ext cx="7372350" cy="6854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id-ID" sz="2800" b="1" smtClean="0">
                <a:latin typeface="Arial" charset="0"/>
              </a:rPr>
              <a:t>Proses Seleksi</a:t>
            </a:r>
            <a:endParaRPr lang="en-US" sz="2800" b="1">
              <a:latin typeface="Arial" charset="0"/>
            </a:endParaRP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>
            <a:off x="1005439" y="1261682"/>
            <a:ext cx="2372139" cy="73984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Seleksi-Penilaian</a:t>
            </a:r>
          </a:p>
          <a:p>
            <a:pPr algn="ctr" eaLnBrk="1" hangingPunct="1"/>
            <a:r>
              <a:rPr lang="id-ID" sz="2000" b="1">
                <a:solidFill>
                  <a:srgbClr val="000066"/>
                </a:solidFill>
                <a:latin typeface="Comic Sans MS" pitchFamily="66" charset="0"/>
              </a:rPr>
              <a:t>(</a:t>
            </a:r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Tim Reviewer)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1074237" y="2957571"/>
            <a:ext cx="2234544" cy="6762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1046924" y="4461638"/>
            <a:ext cx="2372139" cy="739846"/>
          </a:xfrm>
          <a:prstGeom prst="roundRect">
            <a:avLst>
              <a:gd name="adj" fmla="val 16667"/>
            </a:avLst>
          </a:prstGeom>
          <a:solidFill>
            <a:srgbClr val="B4FE9A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Passing Grade</a:t>
            </a:r>
          </a:p>
          <a:p>
            <a:pPr algn="ctr" eaLnBrk="1" hangingPunct="1"/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Kategori PT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5400000">
            <a:off x="1887365" y="5268196"/>
            <a:ext cx="701052" cy="6762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9" name="AutoShape 21"/>
          <p:cNvSpPr>
            <a:spLocks noChangeArrowheads="1"/>
          </p:cNvSpPr>
          <p:nvPr/>
        </p:nvSpPr>
        <p:spPr bwMode="auto">
          <a:xfrm>
            <a:off x="1053550" y="6036366"/>
            <a:ext cx="2372139" cy="739846"/>
          </a:xfrm>
          <a:prstGeom prst="roundRect">
            <a:avLst>
              <a:gd name="adj" fmla="val 16667"/>
            </a:avLst>
          </a:prstGeom>
          <a:solidFill>
            <a:srgbClr val="76FF4B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FINALISASI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3498574" y="1630017"/>
            <a:ext cx="18420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ash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3551583" y="4810539"/>
            <a:ext cx="18420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ash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3531705" y="6394173"/>
            <a:ext cx="1842052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ysDash"/>
            <a:round/>
            <a:headEnd type="none" w="med" len="med"/>
            <a:tailEnd type="triangle" w="lg" len="med"/>
          </a:ln>
          <a:effectLst/>
        </p:spPr>
      </p:cxn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529744" y="1230545"/>
            <a:ext cx="3309456" cy="135611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square" lIns="36000" rIns="36000" anchor="ctr" anchorCtr="0">
            <a:noAutofit/>
          </a:bodyPr>
          <a:lstStyle/>
          <a:p>
            <a:pPr>
              <a:spcBef>
                <a:spcPct val="50000"/>
              </a:spcBef>
            </a:pPr>
            <a:r>
              <a:rPr lang="id-ID" b="1" smtClean="0">
                <a:solidFill>
                  <a:srgbClr val="008000"/>
                </a:solidFill>
                <a:latin typeface="Comic Sans MS" pitchFamily="66" charset="0"/>
              </a:rPr>
              <a:t>Administratif</a:t>
            </a:r>
            <a:r>
              <a:rPr lang="id-ID" b="1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id-ID" b="1" smtClean="0">
                <a:solidFill>
                  <a:srgbClr val="008000"/>
                </a:solidFill>
                <a:latin typeface="Comic Sans MS" pitchFamily="66" charset="0"/>
              </a:rPr>
              <a:t>teknis</a:t>
            </a:r>
            <a:r>
              <a:rPr lang="id-ID" b="1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id-ID" b="1" smtClean="0">
                <a:solidFill>
                  <a:srgbClr val="008000"/>
                </a:solidFill>
                <a:latin typeface="Comic Sans MS" pitchFamily="66" charset="0"/>
              </a:rPr>
              <a:t>bid</a:t>
            </a:r>
            <a:r>
              <a:rPr lang="id-ID" b="1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id-ID" b="1" smtClean="0">
                <a:solidFill>
                  <a:srgbClr val="008000"/>
                </a:solidFill>
                <a:latin typeface="Comic Sans MS" pitchFamily="66" charset="0"/>
              </a:rPr>
              <a:t>PKM</a:t>
            </a:r>
            <a:r>
              <a:rPr lang="id-ID" b="1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id-ID" b="1">
                <a:solidFill>
                  <a:srgbClr val="C00000"/>
                </a:solidFill>
                <a:latin typeface="Comic Sans MS" pitchFamily="66" charset="0"/>
              </a:rPr>
              <a:t>keterulangan </a:t>
            </a:r>
            <a:r>
              <a:rPr lang="id-ID" b="1" smtClean="0">
                <a:solidFill>
                  <a:srgbClr val="C00000"/>
                </a:solidFill>
                <a:latin typeface="Comic Sans MS" pitchFamily="66" charset="0"/>
              </a:rPr>
              <a:t>topik</a:t>
            </a:r>
            <a:r>
              <a:rPr lang="en-US" b="1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id-ID" b="1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id-ID" b="1" smtClean="0">
                <a:solidFill>
                  <a:srgbClr val="000000"/>
                </a:solidFill>
                <a:latin typeface="Comic Sans MS" pitchFamily="66" charset="0"/>
              </a:rPr>
              <a:t>kreativitas</a:t>
            </a:r>
            <a:r>
              <a:rPr lang="en-US" b="1" smtClean="0">
                <a:solidFill>
                  <a:srgbClr val="000066"/>
                </a:solidFill>
                <a:latin typeface="Comic Sans MS" pitchFamily="66" charset="0"/>
              </a:rPr>
              <a:t>, </a:t>
            </a:r>
            <a:r>
              <a:rPr lang="id-ID" b="1" smtClean="0">
                <a:solidFill>
                  <a:srgbClr val="000000"/>
                </a:solidFill>
                <a:latin typeface="Comic Sans MS" pitchFamily="66" charset="0"/>
              </a:rPr>
              <a:t>kualitas isi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5509866" y="4401929"/>
            <a:ext cx="3316082" cy="819428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square" rIns="36000" anchor="ctr" anchorCtr="0">
            <a:noAutofit/>
          </a:bodyPr>
          <a:lstStyle/>
          <a:p>
            <a:pPr>
              <a:spcBef>
                <a:spcPct val="50000"/>
              </a:spcBef>
            </a:pPr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Menurut kategori masing2 PT sesuai prestasi yg lalu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503240" y="5985563"/>
            <a:ext cx="3309456" cy="819428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square" rIns="36000" anchor="ctr" anchorCtr="0">
            <a:noAutofit/>
          </a:bodyPr>
          <a:lstStyle/>
          <a:p>
            <a:pPr>
              <a:spcBef>
                <a:spcPct val="50000"/>
              </a:spcBef>
            </a:pPr>
            <a:r>
              <a:rPr lang="id-ID" sz="2000" b="1" smtClean="0">
                <a:solidFill>
                  <a:srgbClr val="000066"/>
                </a:solidFill>
                <a:latin typeface="Comic Sans MS" pitchFamily="66" charset="0"/>
              </a:rPr>
              <a:t>Kebijakan, Anggaran, dll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3591382" y="2204770"/>
            <a:ext cx="1553543" cy="763770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 wrap="square" rIns="36000" anchor="ctr" anchorCtr="0">
            <a:no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smtClean="0">
                <a:solidFill>
                  <a:srgbClr val="000066"/>
                </a:solidFill>
                <a:latin typeface="Comic Sans MS" pitchFamily="66" charset="0"/>
              </a:rPr>
              <a:t>ONLINE</a:t>
            </a:r>
            <a:endParaRPr lang="en-US" sz="2000" b="1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099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973" y="0"/>
            <a:ext cx="5988152" cy="6840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2814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22204"/>
            <a:ext cx="9001125" cy="414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7852" y="593269"/>
            <a:ext cx="8540129" cy="629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HALAMAN SAMPUL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HALAMAN PENGESAHAN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DAFTAR ISI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RINGKASAN</a:t>
            </a:r>
            <a:endParaRPr lang="en-US" b="1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BAB  1. PENDAHULUAN</a:t>
            </a:r>
            <a:endParaRPr lang="en-US" b="1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BAB  2. TINJAUAN PUSTAKA (PKM-P/T/KC) / GAMBARAN UMUM RENCANA USAHA (PKM-K) /  GAMBARAN UMUM MASYARAKAT SASARAN (PKM-M)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BAB  3. METODE PENELITIAN (PKM-P)/ METODE PELAKSANAAN (PKM-K/M/T/KC)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BAB  4. BIAYA DAN JADWAL KEGIATAN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4.1. Anggaran Biaya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4.2. Jadwal Kegiatan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DAFTAR  PUSTAKA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LAMPIRAN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Lampiran 1. Biodata Ketua dan Anggota (PKM-P/K/M/T/KC)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Lampiran 2. Justifikasi Anggaran Kegiatan (PKM-P/K/M/T/KC)</a:t>
            </a: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</a:t>
            </a: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Lampiran 3. Susunan Organisasi Tim Peneliti dan Pembagian Tugas </a:t>
            </a:r>
          </a:p>
          <a:p>
            <a:pPr marL="457200" indent="-457200">
              <a:lnSpc>
                <a:spcPts val="2200"/>
              </a:lnSpc>
              <a:tabLst>
                <a:tab pos="1603375" algn="l"/>
                <a:tab pos="6278563" algn="l"/>
                <a:tab pos="7086600" algn="r"/>
                <a:tab pos="7269163" algn="l"/>
              </a:tabLst>
            </a:pP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	 </a:t>
            </a: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(PKM-P/K/M/T/KC)</a:t>
            </a:r>
            <a:endParaRPr lang="fi-FI" b="1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6278563" algn="l"/>
                <a:tab pos="7086600" algn="r"/>
                <a:tab pos="7269163" algn="l"/>
              </a:tabLst>
            </a:pP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Lampiran 4. Surat Pernyataan Ketua Peneliti </a:t>
            </a: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(PKM-P/K/M/T/KC)</a:t>
            </a:r>
            <a:endParaRPr lang="fi-FI" b="1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1663700" algn="l"/>
                <a:tab pos="6278563" algn="l"/>
                <a:tab pos="7086600" algn="r"/>
                <a:tab pos="7269163" algn="l"/>
              </a:tabLst>
            </a:pP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 Lampiran 5. Nota Kesepahaman / MOU atau Pernyataan Kesediaan dari Mitra, 	apabila ada </a:t>
            </a: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(PKM-P/K/T) – wajib ada untuk PKM-M</a:t>
            </a:r>
            <a:endParaRPr lang="fi-FI" b="1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1663700" algn="l"/>
                <a:tab pos="6278563" algn="l"/>
                <a:tab pos="7086600" algn="r"/>
                <a:tab pos="7269163" algn="l"/>
              </a:tabLst>
            </a:pP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Lampiran 6.  Gambaran Teknologi yang akan Diterapkembangkan </a:t>
            </a: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(PKM-M/T/KC)</a:t>
            </a:r>
            <a:endParaRPr lang="fi-FI" b="1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>
              <a:lnSpc>
                <a:spcPts val="2200"/>
              </a:lnSpc>
              <a:tabLst>
                <a:tab pos="1663700" algn="l"/>
                <a:tab pos="6278563" algn="l"/>
                <a:tab pos="7086600" algn="r"/>
                <a:tab pos="7269163" algn="l"/>
              </a:tabLst>
            </a:pPr>
            <a:r>
              <a:rPr lang="fi-FI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	Lampiran 7.  Denah Detail Lokasi Mitra Kerja </a:t>
            </a:r>
            <a:r>
              <a:rPr lang="en-US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(PKM-M/T)</a:t>
            </a:r>
            <a:endParaRPr lang="en-US" b="1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14115" y="111630"/>
            <a:ext cx="8293224" cy="456799"/>
          </a:xfrm>
          <a:prstGeom prst="rect">
            <a:avLst/>
          </a:prstGeom>
          <a:solidFill>
            <a:srgbClr val="D7FFFF"/>
          </a:solidFill>
          <a:ln w="9525">
            <a:noFill/>
            <a:miter lim="800000"/>
            <a:headEnd/>
            <a:tailEnd/>
          </a:ln>
        </p:spPr>
        <p:txBody>
          <a:bodyPr lIns="75600" tIns="14400" rIns="75600" bIns="14400" anchor="ctr" anchorCtr="1"/>
          <a:lstStyle/>
          <a:p>
            <a:pPr algn="ctr" eaLnBrk="1" hangingPunct="1"/>
            <a:r>
              <a:rPr lang="en-US" sz="2400" b="1">
                <a:solidFill>
                  <a:srgbClr val="000000"/>
                </a:solidFill>
                <a:latin typeface="Tahoma" pitchFamily="34" charset="0"/>
              </a:rPr>
              <a:t>Sistematika Penyusunan Proposal PKM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457200" y="1652104"/>
            <a:ext cx="8156575" cy="2628348"/>
          </a:xfrm>
          <a:prstGeom prst="rect">
            <a:avLst/>
          </a:prstGeom>
          <a:solidFill>
            <a:schemeClr val="bg2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4000" b="1" smtClean="0">
                <a:solidFill>
                  <a:srgbClr val="FFC000"/>
                </a:solidFill>
                <a:latin typeface="Comic Sans MS" pitchFamily="66" charset="0"/>
              </a:rPr>
              <a:t>7</a:t>
            </a:r>
            <a:r>
              <a:rPr lang="id-ID" sz="4000" b="1" smtClean="0">
                <a:solidFill>
                  <a:srgbClr val="FFFF00"/>
                </a:solidFill>
                <a:latin typeface="Comic Sans MS" pitchFamily="66" charset="0"/>
              </a:rPr>
              <a:t> PINTU LOLOS PKM</a:t>
            </a:r>
            <a:endParaRPr lang="en-US" sz="4000" b="1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chemeClr val="bg2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FFFF00"/>
                </a:solidFill>
                <a:latin typeface="Comic Sans MS" pitchFamily="66" charset="0"/>
              </a:rPr>
              <a:t>Pintu #1 : Administratif</a:t>
            </a:r>
            <a:endParaRPr lang="en-US" sz="3200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Format 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Sampul setiap PKM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2. 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Tanggal – Tahun Penulisan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3. 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Pengesahan Proposal (tanda-tangan, cap)</a:t>
            </a:r>
          </a:p>
          <a:p>
            <a:pPr>
              <a:lnSpc>
                <a:spcPct val="150000"/>
              </a:lnSpc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5. Surat Kesediaan (PKM-M)</a:t>
            </a:r>
          </a:p>
          <a:p>
            <a:pPr>
              <a:lnSpc>
                <a:spcPct val="150000"/>
              </a:lnSpc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6. Jumlah Pengusul</a:t>
            </a:r>
            <a:endParaRPr lang="en-US" sz="2800" b="1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7, Jumlah halaman</a:t>
            </a:r>
            <a:endParaRPr lang="id-ID" sz="2800" b="1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7. Biodata setiap pengusul dan tanda-tangan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#2 : Teknis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131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Sistimatika Penulisan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Format Penulisan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rgbClr val="B4FE9A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#3 : Topik (Keterulangan) 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Bisa terdeteksi dari JUDUL (</a:t>
            </a: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Sangat tergantung jam terbang reviewer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)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Perlu menyimak basis data PKM yg telah didanai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2410022"/>
            <a:ext cx="79978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Bersifat Kompetitif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Tak ada kuota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Tanpa batasan topik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Ditawarkan setiap tahun</a:t>
            </a: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71267" y="715889"/>
            <a:ext cx="81565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000066"/>
                </a:solidFill>
                <a:latin typeface="Comic Sans MS" pitchFamily="66" charset="0"/>
              </a:rPr>
              <a:t>Program </a:t>
            </a:r>
            <a:r>
              <a:rPr lang="en-US" sz="3200" b="1" dirty="0" err="1" smtClean="0">
                <a:solidFill>
                  <a:srgbClr val="000066"/>
                </a:solidFill>
                <a:latin typeface="Comic Sans MS" pitchFamily="66" charset="0"/>
              </a:rPr>
              <a:t>Kreativitas</a:t>
            </a:r>
            <a:r>
              <a:rPr lang="id-ID" sz="3200" b="1" dirty="0" smtClean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en-US" sz="3200" b="1" dirty="0" err="1" smtClean="0">
                <a:solidFill>
                  <a:srgbClr val="000066"/>
                </a:solidFill>
                <a:latin typeface="Comic Sans MS" pitchFamily="66" charset="0"/>
              </a:rPr>
              <a:t>Mahasiswa</a:t>
            </a:r>
            <a:r>
              <a:rPr lang="en-US" sz="3200" b="1" dirty="0" smtClean="0">
                <a:solidFill>
                  <a:srgbClr val="000066"/>
                </a:solidFill>
                <a:latin typeface="Comic Sans MS" pitchFamily="66" charset="0"/>
              </a:rPr>
              <a:t> (</a:t>
            </a:r>
            <a:r>
              <a:rPr lang="id-ID" sz="3200" b="1" dirty="0" smtClean="0">
                <a:solidFill>
                  <a:srgbClr val="000066"/>
                </a:solidFill>
                <a:latin typeface="Comic Sans MS" pitchFamily="66" charset="0"/>
              </a:rPr>
              <a:t>PKM</a:t>
            </a:r>
            <a:r>
              <a:rPr lang="en-US" sz="3200" b="1" dirty="0" smtClean="0">
                <a:solidFill>
                  <a:srgbClr val="000066"/>
                </a:solidFill>
                <a:latin typeface="Comic Sans MS" pitchFamily="66" charset="0"/>
              </a:rPr>
              <a:t>)</a:t>
            </a:r>
            <a:endParaRPr lang="en-US" sz="32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rgbClr val="FFC000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#4 : Bidang PKM (Kesesuaian) 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Kesesuaian bidang ilmu pengusul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Kesesuaian bidang PKM yang dipilih dengan Isi Tulisan</a:t>
            </a:r>
          </a:p>
          <a:p>
            <a:pPr marL="514350" indent="-514350">
              <a:lnSpc>
                <a:spcPct val="150000"/>
              </a:lnSpc>
            </a:pPr>
            <a:r>
              <a:rPr lang="id-ID" sz="2800" b="1">
                <a:solidFill>
                  <a:schemeClr val="bg1"/>
                </a:solidFill>
                <a:latin typeface="Comic Sans MS" pitchFamily="66" charset="0"/>
              </a:rPr>
              <a:t>	</a:t>
            </a: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(terdeteksi dari sistimatika dan tulisan naskah)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#5: Kreativitas (Usulan)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Topik yang diangkat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Metodologi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Keunikan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rgbClr val="CCFF33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#6: Kualitas (Tulisan)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Latar Belakang yang Kuat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Dukungan Pustaka yang memadai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Analisis yang tajam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Metode yang tepat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chemeClr val="bg1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Pintu #7: Keberuntungan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636299"/>
            <a:ext cx="79978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Jumlah pesaing (total usulan masuk)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Jumlah dana tersedia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chemeClr val="bg1"/>
                </a:solidFill>
                <a:latin typeface="Comic Sans MS" pitchFamily="66" charset="0"/>
              </a:rPr>
              <a:t>Distribusi Kualitas usulan yang masuk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id-ID" sz="2800" b="1" smtClean="0">
                <a:solidFill>
                  <a:srgbClr val="FFFF00"/>
                </a:solidFill>
                <a:latin typeface="Comic Sans MS" pitchFamily="66" charset="0"/>
              </a:rPr>
              <a:t>Benar-benar beruntung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866995" y="371988"/>
            <a:ext cx="7304087" cy="715962"/>
          </a:xfrm>
          <a:prstGeom prst="rect">
            <a:avLst/>
          </a:prstGeom>
          <a:gradFill rotWithShape="1">
            <a:gsLst>
              <a:gs pos="0">
                <a:srgbClr val="00B0F0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Penting untuk diperhatikan</a:t>
            </a:r>
            <a:endParaRPr 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>
            <a:off x="711206" y="2083027"/>
            <a:ext cx="7569130" cy="1304749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square" anchor="ctr"/>
          <a:lstStyle/>
          <a:p>
            <a:pPr algn="ctr" eaLnBrk="1" hangingPunct="1"/>
            <a:r>
              <a:rPr lang="en-US" sz="2600" b="1" smtClean="0">
                <a:solidFill>
                  <a:srgbClr val="000066"/>
                </a:solidFill>
                <a:latin typeface="Comic Sans MS" pitchFamily="66" charset="0"/>
              </a:rPr>
              <a:t>Proposal memiliki bobot 4</a:t>
            </a:r>
            <a:r>
              <a:rPr lang="id-ID" sz="2600" b="1" smtClean="0">
                <a:solidFill>
                  <a:srgbClr val="000066"/>
                </a:solidFill>
                <a:latin typeface="Comic Sans MS" pitchFamily="66" charset="0"/>
              </a:rPr>
              <a:t>0</a:t>
            </a:r>
            <a:r>
              <a:rPr lang="en-US" sz="2600" b="1" smtClean="0">
                <a:solidFill>
                  <a:srgbClr val="000066"/>
                </a:solidFill>
                <a:latin typeface="Comic Sans MS" pitchFamily="66" charset="0"/>
              </a:rPr>
              <a:t>% untuk meraih tiket ke PIMNAS</a:t>
            </a:r>
            <a:endParaRPr lang="id-ID" sz="2600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6" name="AutoShape 21"/>
          <p:cNvSpPr>
            <a:spLocks noChangeArrowheads="1"/>
          </p:cNvSpPr>
          <p:nvPr/>
        </p:nvSpPr>
        <p:spPr bwMode="auto">
          <a:xfrm>
            <a:off x="803645" y="4513941"/>
            <a:ext cx="7569130" cy="1304749"/>
          </a:xfrm>
          <a:prstGeom prst="roundRect">
            <a:avLst>
              <a:gd name="adj" fmla="val 16667"/>
            </a:avLst>
          </a:prstGeom>
          <a:solidFill>
            <a:srgbClr val="76FF4B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square" anchor="ctr"/>
          <a:lstStyle/>
          <a:p>
            <a:pPr algn="ctr" eaLnBrk="1" hangingPunct="1"/>
            <a:r>
              <a:rPr lang="en-US" sz="2600" b="1" smtClean="0">
                <a:latin typeface="Comic Sans MS" pitchFamily="66" charset="0"/>
              </a:rPr>
              <a:t>Laporan Akhir memiliki bobot 30% untuk meraih Juara di PIMNAS</a:t>
            </a:r>
            <a:endParaRPr lang="id-ID" sz="2600" b="1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 animBg="1"/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86257" y="146265"/>
            <a:ext cx="8156575" cy="64135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200" b="1" smtClean="0">
                <a:solidFill>
                  <a:srgbClr val="000066"/>
                </a:solidFill>
                <a:latin typeface="Comic Sans MS" pitchFamily="66" charset="0"/>
              </a:rPr>
              <a:t>Poin-Poin Kritis PKM s/d PIMNAS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365567" y="1537220"/>
            <a:ext cx="1656000" cy="721967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Penyiapan Proposal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5" name="AutoShape 20"/>
          <p:cNvSpPr>
            <a:spLocks noChangeArrowheads="1"/>
          </p:cNvSpPr>
          <p:nvPr/>
        </p:nvSpPr>
        <p:spPr bwMode="auto">
          <a:xfrm rot="16200000">
            <a:off x="1892259" y="410681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2511659" y="1539718"/>
            <a:ext cx="1614005" cy="721967"/>
          </a:xfrm>
          <a:prstGeom prst="rect">
            <a:avLst/>
          </a:prstGeom>
          <a:solidFill>
            <a:srgbClr val="FFC000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Penyusunan Proposal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 rot="16200000">
            <a:off x="4128295" y="413179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4597790" y="1557205"/>
            <a:ext cx="1614005" cy="721967"/>
          </a:xfrm>
          <a:prstGeom prst="rect">
            <a:avLst/>
          </a:prstGeom>
          <a:solidFill>
            <a:srgbClr val="76FF4B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Pelaksanaan Kegiatan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 rot="16200000">
            <a:off x="6289377" y="430667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6623960" y="1544713"/>
            <a:ext cx="1614005" cy="7219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Monev Dikti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413036" y="5512097"/>
            <a:ext cx="1656000" cy="721967"/>
          </a:xfrm>
          <a:prstGeom prst="rect">
            <a:avLst/>
          </a:prstGeom>
          <a:solidFill>
            <a:srgbClr val="000066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en-US" sz="2000" b="1" smtClean="0">
                <a:solidFill>
                  <a:srgbClr val="FFFF00"/>
                </a:solidFill>
                <a:latin typeface="Comic Sans MS" pitchFamily="66" charset="0"/>
              </a:rPr>
              <a:t>Presentasi PIMNAS</a:t>
            </a:r>
            <a:endParaRPr lang="en-US" sz="2000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2559128" y="5514595"/>
            <a:ext cx="1614005" cy="721967"/>
          </a:xfrm>
          <a:prstGeom prst="rect">
            <a:avLst/>
          </a:prstGeom>
          <a:solidFill>
            <a:srgbClr val="008000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en-US" sz="2000" b="1" smtClean="0">
                <a:solidFill>
                  <a:srgbClr val="FFFF00"/>
                </a:solidFill>
                <a:latin typeface="Comic Sans MS" pitchFamily="66" charset="0"/>
              </a:rPr>
              <a:t>Disain Poster</a:t>
            </a:r>
            <a:endParaRPr lang="en-US" sz="2000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4645259" y="5532082"/>
            <a:ext cx="1614005" cy="721967"/>
          </a:xfrm>
          <a:prstGeom prst="rect">
            <a:avLst/>
          </a:prstGeom>
          <a:solidFill>
            <a:srgbClr val="FF9999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Disain Slide Presentasi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6671429" y="5519590"/>
            <a:ext cx="1614005" cy="721967"/>
          </a:xfrm>
          <a:prstGeom prst="rect">
            <a:avLst/>
          </a:prstGeom>
          <a:solidFill>
            <a:srgbClr val="00B0F0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Pemb. Lap. Akhir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 rot="16200000" flipH="1" flipV="1">
            <a:off x="1894759" y="5719641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 rot="16200000" flipH="1" flipV="1">
            <a:off x="4130795" y="5722139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 rot="16200000" flipH="1" flipV="1">
            <a:off x="6291877" y="5739627"/>
            <a:ext cx="432000" cy="165962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8289562" y="1858780"/>
            <a:ext cx="606633" cy="4137285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chemeClr val="bg1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9" name="Content Placeholder 2"/>
          <p:cNvSpPr>
            <a:spLocks noGrp="1"/>
          </p:cNvSpPr>
          <p:nvPr>
            <p:ph sz="half" idx="1"/>
          </p:nvPr>
        </p:nvSpPr>
        <p:spPr>
          <a:xfrm>
            <a:off x="315150" y="2344775"/>
            <a:ext cx="1888408" cy="983045"/>
          </a:xfrm>
        </p:spPr>
        <p:txBody>
          <a:bodyPr lIns="0" tIns="36000" rIns="0" bIns="36000"/>
          <a:lstStyle/>
          <a:p>
            <a:pPr marL="90488" indent="-90488" eaLnBrk="1" hangingPunct="1"/>
            <a:r>
              <a:rPr lang="id-ID" sz="1600" b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Penemuan IDE</a:t>
            </a:r>
          </a:p>
          <a:p>
            <a:pPr marL="90488" indent="-90488" eaLnBrk="1" hangingPunct="1"/>
            <a:r>
              <a:rPr lang="id-ID" sz="1600" b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Kerangka IDE</a:t>
            </a:r>
          </a:p>
          <a:p>
            <a:pPr marL="90488" indent="-90488" eaLnBrk="1" hangingPunct="1"/>
            <a:r>
              <a:rPr lang="id-ID" sz="1600" b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Pembentukan TIM</a:t>
            </a:r>
            <a:endParaRPr lang="en-US" sz="1600" b="1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2476232" y="4041158"/>
            <a:ext cx="1888408" cy="12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Kelengkapan Informasi  Ilmiah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90488" indent="-904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Struktur</a:t>
            </a:r>
          </a:p>
          <a:p>
            <a:pPr marL="90488" indent="-904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Tampilan Fisik</a:t>
            </a:r>
            <a:endParaRPr lang="id-ID" sz="1600" b="1" kern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2476232" y="2362264"/>
            <a:ext cx="1888408" cy="12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Penuangan IDE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Kepatuhan Panduan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Kelengkapan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Kualitas Tulisan</a:t>
            </a: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4574855" y="2392244"/>
            <a:ext cx="1888408" cy="158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Memulai Kegiatan</a:t>
            </a:r>
          </a:p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Kerjasama TIM</a:t>
            </a:r>
          </a:p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Finansial</a:t>
            </a:r>
          </a:p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Alat</a:t>
            </a:r>
            <a:r>
              <a:rPr kumimoji="0" lang="id-ID" sz="1600" b="1" i="0" u="none" strike="noStrike" kern="0" cap="none" spc="0" normalizeH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dan Bahan</a:t>
            </a:r>
          </a:p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baseline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Penyimpangan</a:t>
            </a:r>
            <a:endParaRPr lang="en-US" sz="1600" b="1" kern="0" baseline="0" smtClean="0">
              <a:solidFill>
                <a:srgbClr val="FFFF00"/>
              </a:solidFill>
              <a:latin typeface="Calibri" pitchFamily="34" charset="0"/>
              <a:cs typeface="Calibri" pitchFamily="34" charset="0"/>
            </a:endParaRPr>
          </a:p>
          <a:p>
            <a:pPr marL="90488" marR="0" lvl="0" indent="-90488" algn="l" defTabSz="914400" rtl="0" eaLnBrk="1" fontAlgn="base" latinLnBrk="0" hangingPunct="1">
              <a:lnSpc>
                <a:spcPts val="17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1" i="0" u="none" strike="noStrike" kern="0" cap="none" spc="0" normalizeH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Antri  Lab</a:t>
            </a: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553557" y="2332282"/>
            <a:ext cx="1888408" cy="162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t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Alokasi Waktu</a:t>
            </a:r>
            <a:endParaRPr kumimoji="0" lang="id-ID" sz="16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Kesiapan Pamer</a:t>
            </a:r>
          </a:p>
          <a:p>
            <a:pPr marL="90488" indent="-90488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Yang dipamerkan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adaran Peran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Kesadaran Waktu</a:t>
            </a: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365096" y="4032354"/>
            <a:ext cx="1888408" cy="144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b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Sikap, Kerjasama, dan Peran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Gaya dan Nada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Penguasaan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Kelengkapan Demo</a:t>
            </a: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594800" y="4256020"/>
            <a:ext cx="1888408" cy="12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0" bIns="36000" numCol="1" anchor="b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ts val="1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Kualitas Isi</a:t>
            </a:r>
          </a:p>
          <a:p>
            <a:pPr marL="90488" marR="0" lvl="0" indent="-90488" algn="l" defTabSz="914400" rtl="0" eaLnBrk="1" fontAlgn="base" latinLnBrk="0" hangingPunct="1">
              <a:lnSpc>
                <a:spcPts val="1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Kualitas Tampilan</a:t>
            </a:r>
          </a:p>
          <a:p>
            <a:pPr marL="90488" marR="0" lvl="0" indent="-90488" algn="l" defTabSz="914400" rtl="0" eaLnBrk="1" fontAlgn="base" latinLnBrk="0" hangingPunct="1">
              <a:lnSpc>
                <a:spcPts val="1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Kerunutan</a:t>
            </a:r>
          </a:p>
          <a:p>
            <a:pPr marL="90488" marR="0" lvl="0" indent="-90488" algn="l" defTabSz="914400" rtl="0" eaLnBrk="1" fontAlgn="base" latinLnBrk="0" hangingPunct="1">
              <a:lnSpc>
                <a:spcPts val="1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id-ID" sz="1600" b="1" kern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Kelengkapan</a:t>
            </a:r>
          </a:p>
          <a:p>
            <a:pPr marL="90488" marR="0" lvl="0" indent="-90488" algn="l" defTabSz="914400" rtl="0" eaLnBrk="1" fontAlgn="base" latinLnBrk="0" hangingPunct="1">
              <a:lnSpc>
                <a:spcPts val="16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Durasi</a:t>
            </a:r>
            <a:endParaRPr kumimoji="0" lang="en-US" sz="16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6605960" y="4243530"/>
            <a:ext cx="1888408" cy="126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6000" rIns="0" bIns="36000" numCol="1" anchor="b" anchorCtr="0" compatLnSpc="1">
            <a:prstTxWarp prst="textNoShape">
              <a:avLst/>
            </a:prstTxWarp>
          </a:bodyPr>
          <a:lstStyle/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Kerjasama TIM</a:t>
            </a: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Kualitas Laporan</a:t>
            </a:r>
            <a:endParaRPr kumimoji="0" lang="id-ID" sz="1600" b="1" i="0" u="none" strike="noStrike" kern="0" cap="none" spc="0" normalizeH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90488" marR="0" lvl="0" indent="-904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id-ID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Jumlah Halaman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rgbClr val="EDFD55"/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b="1" smtClean="0">
                <a:solidFill>
                  <a:srgbClr val="000066"/>
                </a:solidFill>
                <a:latin typeface="Comic Sans MS" pitchFamily="66" charset="0"/>
              </a:rPr>
              <a:t>KESIMPULAN  ?</a:t>
            </a:r>
            <a:endParaRPr lang="en-US" sz="32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06965" y="1336431"/>
            <a:ext cx="79978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Pilih Judul yang Atraktif, Unik, Berbobot</a:t>
            </a:r>
            <a:endParaRPr lang="id-ID" sz="2800" b="1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Mengangkat Permasalahan yang Unggul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Isi Tulisan harus berkualitas (Latar Belakang yang kuat, dukungan pustaka yang memadai dan komprehensif, metode yang tepat dan jelas</a:t>
            </a: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AutoShape 21"/>
          <p:cNvSpPr>
            <a:spLocks noChangeArrowheads="1"/>
          </p:cNvSpPr>
          <p:nvPr/>
        </p:nvSpPr>
        <p:spPr bwMode="auto">
          <a:xfrm>
            <a:off x="787079" y="5758616"/>
            <a:ext cx="7569130" cy="895402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square" anchor="ctr"/>
          <a:lstStyle/>
          <a:p>
            <a:pPr algn="ctr" eaLnBrk="1" hangingPunct="1"/>
            <a:r>
              <a:rPr lang="en-US" sz="2600" b="1" smtClean="0">
                <a:solidFill>
                  <a:srgbClr val="000066"/>
                </a:solidFill>
                <a:latin typeface="Comic Sans MS" pitchFamily="66" charset="0"/>
              </a:rPr>
              <a:t>Tanpa melupakan tertib administrasi dan kepatuhan aturan</a:t>
            </a:r>
            <a:endParaRPr lang="id-ID" sz="2600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Only in Japan"/>
          <p:cNvPicPr>
            <a:picLocks noChangeAspect="1" noChangeArrowheads="1"/>
          </p:cNvPicPr>
          <p:nvPr/>
        </p:nvPicPr>
        <p:blipFill>
          <a:blip r:embed="rId3" cstate="print"/>
          <a:srcRect b="27716"/>
          <a:stretch>
            <a:fillRect/>
          </a:stretch>
        </p:blipFill>
        <p:spPr bwMode="auto">
          <a:xfrm>
            <a:off x="0" y="0"/>
            <a:ext cx="9001125" cy="6973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03107" name="Rectangle 3"/>
          <p:cNvSpPr>
            <a:spLocks noChangeArrowheads="1"/>
          </p:cNvSpPr>
          <p:nvPr/>
        </p:nvSpPr>
        <p:spPr bwMode="auto">
          <a:xfrm>
            <a:off x="0" y="3694113"/>
            <a:ext cx="9001125" cy="3433762"/>
          </a:xfrm>
          <a:prstGeom prst="rect">
            <a:avLst/>
          </a:prstGeom>
          <a:gradFill rotWithShape="0">
            <a:gsLst>
              <a:gs pos="0">
                <a:srgbClr val="FFFF00">
                  <a:alpha val="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id-ID" sz="4000" b="1" i="1">
              <a:solidFill>
                <a:srgbClr val="000099"/>
              </a:solidFill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id-ID" sz="4000" b="1" i="1">
              <a:solidFill>
                <a:srgbClr val="000099"/>
              </a:solidFill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id-ID" sz="4000" b="1" i="1">
              <a:solidFill>
                <a:srgbClr val="000099"/>
              </a:solidFill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fr-CH" sz="4000" b="1" i="1">
                <a:solidFill>
                  <a:srgbClr val="000099"/>
                </a:solidFill>
                <a:latin typeface="Lucida Calligraphy" pitchFamily="66" charset="0"/>
              </a:rPr>
              <a:t>Terima Kasih</a:t>
            </a:r>
            <a:endParaRPr lang="id-ID" sz="4000" b="1" i="1">
              <a:solidFill>
                <a:srgbClr val="000099"/>
              </a:solidFill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id-ID" sz="4000" b="1" i="1">
                <a:solidFill>
                  <a:srgbClr val="000099"/>
                </a:solidFill>
                <a:latin typeface="Lucida Calligraphy" pitchFamily="66" charset="0"/>
              </a:rPr>
              <a:t>Semoga Bermanfaat</a:t>
            </a:r>
            <a:endParaRPr lang="id-ID" sz="40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id-ID" sz="16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ucida Calligraphy" pitchFamily="66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</a:t>
            </a:r>
            <a:r>
              <a:rPr lang="id-ID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CREATIVE</a:t>
            </a: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AutoShape 2"/>
          <p:cNvSpPr>
            <a:spLocks noChangeArrowheads="1"/>
          </p:cNvSpPr>
          <p:nvPr/>
        </p:nvSpPr>
        <p:spPr bwMode="auto">
          <a:xfrm>
            <a:off x="83450" y="3156434"/>
            <a:ext cx="1427300" cy="571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2800" b="1" smtClean="0">
                <a:solidFill>
                  <a:srgbClr val="000066"/>
                </a:solidFill>
              </a:rPr>
              <a:t>PKM</a:t>
            </a:r>
            <a:endParaRPr lang="en-US" sz="2800" b="1">
              <a:solidFill>
                <a:srgbClr val="000066"/>
              </a:solidFill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865345" y="4283834"/>
            <a:ext cx="2847422" cy="712236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d-ID" sz="2000" b="1" smtClean="0">
                <a:solidFill>
                  <a:schemeClr val="bg1"/>
                </a:solidFill>
                <a:latin typeface="Comic Sans MS" pitchFamily="66" charset="0"/>
              </a:rPr>
              <a:t>PKM Gagasan Tertulis (PKM-GT)</a:t>
            </a:r>
            <a:endParaRPr lang="en-US" sz="2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2552909" y="4893571"/>
            <a:ext cx="1634780" cy="698845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id-ID" sz="2000" b="1" smtClean="0">
                <a:solidFill>
                  <a:srgbClr val="FFCCFF"/>
                </a:solidFill>
                <a:latin typeface="Comic Sans MS" pitchFamily="66" charset="0"/>
              </a:rPr>
              <a:t>Karya Tulis</a:t>
            </a:r>
            <a:endParaRPr lang="en-US" sz="2000" b="1">
              <a:solidFill>
                <a:srgbClr val="FFCCFF"/>
              </a:solidFill>
              <a:latin typeface="Comic Sans MS" pitchFamily="66" charset="0"/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V="1">
            <a:off x="988739" y="1961321"/>
            <a:ext cx="1356897" cy="1101587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2494171" y="1597164"/>
            <a:ext cx="1614005" cy="721967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Proposal Kegiatan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4799981" y="96288"/>
            <a:ext cx="2871787" cy="64800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PKM Penelitian  (PKM-P)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926619" y="3877159"/>
            <a:ext cx="1525035" cy="1211676"/>
          </a:xfrm>
          <a:prstGeom prst="line">
            <a:avLst/>
          </a:prstGeom>
          <a:noFill/>
          <a:ln w="50800">
            <a:solidFill>
              <a:srgbClr val="76FF4B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4858719" y="5721695"/>
            <a:ext cx="2847422" cy="712236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d-ID" sz="2200" b="1" smtClean="0">
                <a:solidFill>
                  <a:schemeClr val="bg1"/>
                </a:solidFill>
                <a:latin typeface="Comic Sans MS" pitchFamily="66" charset="0"/>
              </a:rPr>
              <a:t>PKM Artikel Ilmiah (PKM-AI)</a:t>
            </a:r>
            <a:endParaRPr lang="en-US" sz="22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7" name="Rectangle 38"/>
          <p:cNvSpPr>
            <a:spLocks noChangeArrowheads="1"/>
          </p:cNvSpPr>
          <p:nvPr/>
        </p:nvSpPr>
        <p:spPr bwMode="auto">
          <a:xfrm>
            <a:off x="4793355" y="906083"/>
            <a:ext cx="2871787" cy="64800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PKM Penerapan Teknologi (PKM-T)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48" name="Rectangle 38"/>
          <p:cNvSpPr>
            <a:spLocks noChangeArrowheads="1"/>
          </p:cNvSpPr>
          <p:nvPr/>
        </p:nvSpPr>
        <p:spPr bwMode="auto">
          <a:xfrm>
            <a:off x="4806607" y="1697803"/>
            <a:ext cx="2871787" cy="64800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PKM Kewirausahaan (PKM-K)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49" name="Rectangle 38"/>
          <p:cNvSpPr>
            <a:spLocks noChangeArrowheads="1"/>
          </p:cNvSpPr>
          <p:nvPr/>
        </p:nvSpPr>
        <p:spPr bwMode="auto">
          <a:xfrm>
            <a:off x="4811495" y="2454960"/>
            <a:ext cx="2871787" cy="64800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PKM Pengabdian Masyarakat (PKM-M)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50" name="Line 18"/>
          <p:cNvSpPr>
            <a:spLocks noChangeShapeType="1"/>
          </p:cNvSpPr>
          <p:nvPr/>
        </p:nvSpPr>
        <p:spPr bwMode="auto">
          <a:xfrm flipV="1">
            <a:off x="4202391" y="404734"/>
            <a:ext cx="489529" cy="1392591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" name="Line 18"/>
          <p:cNvSpPr>
            <a:spLocks noChangeShapeType="1"/>
          </p:cNvSpPr>
          <p:nvPr/>
        </p:nvSpPr>
        <p:spPr bwMode="auto">
          <a:xfrm flipV="1">
            <a:off x="4227446" y="1169233"/>
            <a:ext cx="464476" cy="646315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4214192" y="1815548"/>
            <a:ext cx="522700" cy="208124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3" name="Line 18"/>
          <p:cNvSpPr>
            <a:spLocks noChangeShapeType="1"/>
          </p:cNvSpPr>
          <p:nvPr/>
        </p:nvSpPr>
        <p:spPr bwMode="auto">
          <a:xfrm>
            <a:off x="4214192" y="1842053"/>
            <a:ext cx="522699" cy="886157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4" name="Line 44"/>
          <p:cNvSpPr>
            <a:spLocks noChangeShapeType="1"/>
          </p:cNvSpPr>
          <p:nvPr/>
        </p:nvSpPr>
        <p:spPr bwMode="auto">
          <a:xfrm flipV="1">
            <a:off x="4253949" y="4611755"/>
            <a:ext cx="543339" cy="636105"/>
          </a:xfrm>
          <a:prstGeom prst="line">
            <a:avLst/>
          </a:prstGeom>
          <a:noFill/>
          <a:ln w="50800">
            <a:solidFill>
              <a:srgbClr val="76FF4B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5" name="Line 44"/>
          <p:cNvSpPr>
            <a:spLocks noChangeShapeType="1"/>
          </p:cNvSpPr>
          <p:nvPr/>
        </p:nvSpPr>
        <p:spPr bwMode="auto">
          <a:xfrm>
            <a:off x="4267202" y="5340626"/>
            <a:ext cx="530088" cy="768625"/>
          </a:xfrm>
          <a:prstGeom prst="line">
            <a:avLst/>
          </a:prstGeom>
          <a:noFill/>
          <a:ln w="50800">
            <a:solidFill>
              <a:srgbClr val="76FF4B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6" name="AutoShape 11"/>
          <p:cNvSpPr>
            <a:spLocks noChangeArrowheads="1"/>
          </p:cNvSpPr>
          <p:nvPr/>
        </p:nvSpPr>
        <p:spPr bwMode="auto">
          <a:xfrm>
            <a:off x="2673904" y="2427357"/>
            <a:ext cx="1288498" cy="448365"/>
          </a:xfrm>
          <a:prstGeom prst="flowChartAlternateProcess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d-ID" sz="2000" b="1" smtClean="0">
                <a:latin typeface="Calibri" pitchFamily="34" charset="0"/>
                <a:cs typeface="Calibri" pitchFamily="34" charset="0"/>
              </a:rPr>
              <a:t>Oktober</a:t>
            </a:r>
            <a:endParaRPr lang="id-ID" sz="20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" name="AutoShape 11"/>
          <p:cNvSpPr>
            <a:spLocks noChangeArrowheads="1"/>
          </p:cNvSpPr>
          <p:nvPr/>
        </p:nvSpPr>
        <p:spPr bwMode="auto">
          <a:xfrm>
            <a:off x="2693783" y="5707270"/>
            <a:ext cx="1288498" cy="448365"/>
          </a:xfrm>
          <a:prstGeom prst="flowChartAlternateProcess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d-ID" sz="2000" b="1" smtClean="0">
                <a:latin typeface="Calibri" pitchFamily="34" charset="0"/>
                <a:cs typeface="Calibri" pitchFamily="34" charset="0"/>
              </a:rPr>
              <a:t>Maret</a:t>
            </a:r>
            <a:endParaRPr lang="id-ID" sz="20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" name="AutoShape 11"/>
          <p:cNvSpPr>
            <a:spLocks noChangeArrowheads="1"/>
          </p:cNvSpPr>
          <p:nvPr/>
        </p:nvSpPr>
        <p:spPr bwMode="auto">
          <a:xfrm>
            <a:off x="7991061" y="278296"/>
            <a:ext cx="636105" cy="3525078"/>
          </a:xfrm>
          <a:prstGeom prst="flowChartAlternateProcess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pPr algn="ctr"/>
            <a:r>
              <a:rPr lang="id-ID" sz="2400" b="1" smtClean="0">
                <a:latin typeface="Calibri" pitchFamily="34" charset="0"/>
                <a:cs typeface="Calibri" pitchFamily="34" charset="0"/>
              </a:rPr>
              <a:t>Pendanaan + PIMNAS</a:t>
            </a:r>
            <a:endParaRPr lang="id-ID" sz="2400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AutoShape 11"/>
          <p:cNvSpPr>
            <a:spLocks noChangeArrowheads="1"/>
          </p:cNvSpPr>
          <p:nvPr/>
        </p:nvSpPr>
        <p:spPr bwMode="auto">
          <a:xfrm>
            <a:off x="7795870" y="4262783"/>
            <a:ext cx="1085987" cy="759791"/>
          </a:xfrm>
          <a:prstGeom prst="flowChartAlternateProcess">
            <a:avLst/>
          </a:prstGeom>
          <a:solidFill>
            <a:srgbClr val="76FF4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algn="ctr">
              <a:lnSpc>
                <a:spcPts val="1400"/>
              </a:lnSpc>
            </a:pPr>
            <a:r>
              <a:rPr lang="id-ID" b="1" smtClean="0">
                <a:latin typeface="Calibri" pitchFamily="34" charset="0"/>
                <a:cs typeface="Calibri" pitchFamily="34" charset="0"/>
              </a:rPr>
              <a:t>Hadiah + PIMNAS</a:t>
            </a:r>
            <a:endParaRPr lang="id-ID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" name="AutoShape 11"/>
          <p:cNvSpPr>
            <a:spLocks noChangeArrowheads="1"/>
          </p:cNvSpPr>
          <p:nvPr/>
        </p:nvSpPr>
        <p:spPr bwMode="auto">
          <a:xfrm>
            <a:off x="7809122" y="5700643"/>
            <a:ext cx="1085987" cy="759791"/>
          </a:xfrm>
          <a:prstGeom prst="flowChartAlternateProcess">
            <a:avLst/>
          </a:prstGeom>
          <a:solidFill>
            <a:srgbClr val="76FF4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/>
          <a:lstStyle/>
          <a:p>
            <a:pPr algn="ctr">
              <a:lnSpc>
                <a:spcPts val="1400"/>
              </a:lnSpc>
            </a:pPr>
            <a:r>
              <a:rPr lang="id-ID" b="1" smtClean="0">
                <a:latin typeface="Calibri" pitchFamily="34" charset="0"/>
                <a:cs typeface="Calibri" pitchFamily="34" charset="0"/>
              </a:rPr>
              <a:t>Hadiah + JURNAL</a:t>
            </a:r>
            <a:endParaRPr lang="id-ID" b="1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38"/>
          <p:cNvSpPr>
            <a:spLocks noChangeArrowheads="1"/>
          </p:cNvSpPr>
          <p:nvPr/>
        </p:nvSpPr>
        <p:spPr bwMode="auto">
          <a:xfrm>
            <a:off x="4813995" y="3221950"/>
            <a:ext cx="2871787" cy="64800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 eaLnBrk="1" hangingPunct="1"/>
            <a:r>
              <a:rPr lang="id-ID" sz="2000" b="1" smtClean="0">
                <a:solidFill>
                  <a:srgbClr val="800000"/>
                </a:solidFill>
                <a:latin typeface="Comic Sans MS" pitchFamily="66" charset="0"/>
              </a:rPr>
              <a:t>PKM Karsa Cipta (PKM-KC)</a:t>
            </a:r>
            <a:endParaRPr lang="en-US" sz="2000" b="1">
              <a:solidFill>
                <a:srgbClr val="800000"/>
              </a:solidFill>
              <a:latin typeface="Comic Sans MS" pitchFamily="66" charset="0"/>
            </a:endParaRP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4216693" y="1889523"/>
            <a:ext cx="505210" cy="1618176"/>
          </a:xfrm>
          <a:prstGeom prst="line">
            <a:avLst/>
          </a:prstGeom>
          <a:noFill/>
          <a:ln w="38100">
            <a:solidFill>
              <a:srgbClr val="FFCCFF"/>
            </a:solidFill>
            <a:round/>
            <a:headEnd/>
            <a:tailEnd type="triangle" w="lg" len="lg"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AutoShape 2"/>
          <p:cNvSpPr>
            <a:spLocks noChangeArrowheads="1"/>
          </p:cNvSpPr>
          <p:nvPr/>
        </p:nvSpPr>
        <p:spPr bwMode="auto">
          <a:xfrm>
            <a:off x="1090613" y="134938"/>
            <a:ext cx="6796087" cy="571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2400" b="1" smtClean="0">
                <a:solidFill>
                  <a:srgbClr val="000066"/>
                </a:solidFill>
                <a:latin typeface="Comic Sans MS" pitchFamily="66" charset="0"/>
              </a:rPr>
              <a:t>Menentukan Jenis PKM</a:t>
            </a:r>
            <a:endParaRPr lang="en-US" sz="2400" b="1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50813" y="1208088"/>
            <a:ext cx="2947987" cy="684212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Kreativitas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kegiatan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yang </a:t>
            </a:r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perlu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dana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utk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en-US" sz="1600" b="1" err="1">
                <a:solidFill>
                  <a:srgbClr val="99FF33"/>
                </a:solidFill>
                <a:latin typeface="Comic Sans MS" pitchFamily="66" charset="0"/>
              </a:rPr>
              <a:t>pelaksanaan</a:t>
            </a:r>
            <a:endParaRPr lang="en-US" sz="1600" b="1">
              <a:solidFill>
                <a:srgbClr val="99FF33"/>
              </a:solidFill>
              <a:latin typeface="Comic Sans MS" pitchFamily="66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58750" y="2260600"/>
            <a:ext cx="2949575" cy="67310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Pengajuan proposal kegiatan untuk pembiayaan 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976938" y="1346200"/>
            <a:ext cx="3024187" cy="835025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Kreativitas dlm menuangkan </a:t>
            </a:r>
            <a:r>
              <a:rPr lang="en-US" sz="1600" b="1" u="sng">
                <a:solidFill>
                  <a:srgbClr val="99FF33"/>
                </a:solidFill>
                <a:latin typeface="Comic Sans MS" pitchFamily="66" charset="0"/>
              </a:rPr>
              <a:t>hasil-hasil kegiatan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dalam bentuk artikel ilmiah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283325" y="5370513"/>
            <a:ext cx="2598738" cy="474662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000" b="1">
                <a:solidFill>
                  <a:schemeClr val="bg1"/>
                </a:solidFill>
                <a:latin typeface="Comic Sans MS" pitchFamily="66" charset="0"/>
              </a:rPr>
              <a:t>Pemberian hadiah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73063" y="3294063"/>
            <a:ext cx="2511425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chemeClr val="bg1"/>
                </a:solidFill>
                <a:latin typeface="Comic Sans MS" pitchFamily="66" charset="0"/>
              </a:rPr>
              <a:t>Persetujuan pendanaan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58775" y="4125913"/>
            <a:ext cx="2560638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b="1">
                <a:solidFill>
                  <a:srgbClr val="99FF33"/>
                </a:solidFill>
                <a:latin typeface="Comic Sans MS" pitchFamily="66" charset="0"/>
              </a:rPr>
              <a:t>Pelaksanaan + Monev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35000" y="4949825"/>
            <a:ext cx="2062163" cy="360363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b="1">
                <a:solidFill>
                  <a:srgbClr val="99FF33"/>
                </a:solidFill>
                <a:latin typeface="Comic Sans MS" pitchFamily="66" charset="0"/>
              </a:rPr>
              <a:t>Laporan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6494463"/>
            <a:ext cx="900000" cy="436562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 eaLnBrk="1" hangingPunct="1"/>
            <a:r>
              <a:rPr lang="en-US" b="1">
                <a:solidFill>
                  <a:srgbClr val="FFFF66"/>
                </a:solidFill>
                <a:latin typeface="Comic Sans MS" pitchFamily="66" charset="0"/>
              </a:rPr>
              <a:t>PKM-P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971395" y="6507163"/>
            <a:ext cx="900000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rIns="36000" anchor="ctr"/>
          <a:lstStyle/>
          <a:p>
            <a:pPr algn="just" eaLnBrk="1" hangingPunct="1"/>
            <a:r>
              <a:rPr lang="en-US" b="1">
                <a:solidFill>
                  <a:srgbClr val="FFFF66"/>
                </a:solidFill>
                <a:latin typeface="Comic Sans MS" pitchFamily="66" charset="0"/>
              </a:rPr>
              <a:t>PKM-T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1942088" y="6507163"/>
            <a:ext cx="900000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rIns="36000" anchor="ctr"/>
          <a:lstStyle/>
          <a:p>
            <a:pPr algn="just" eaLnBrk="1" hangingPunct="1"/>
            <a:r>
              <a:rPr lang="en-US" b="1">
                <a:solidFill>
                  <a:srgbClr val="FFFF66"/>
                </a:solidFill>
                <a:latin typeface="Comic Sans MS" pitchFamily="66" charset="0"/>
              </a:rPr>
              <a:t>PKM-K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902370" y="6519863"/>
            <a:ext cx="900000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18000" tIns="10800" rIns="36000" bIns="10800" anchor="ctr"/>
          <a:lstStyle/>
          <a:p>
            <a:pPr algn="ctr" eaLnBrk="1" hangingPunct="1"/>
            <a:r>
              <a:rPr lang="en-US" b="1">
                <a:solidFill>
                  <a:srgbClr val="FFFF66"/>
                </a:solidFill>
                <a:latin typeface="Comic Sans MS" pitchFamily="66" charset="0"/>
              </a:rPr>
              <a:t>PKM-M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6248400" y="2563813"/>
            <a:ext cx="2570163" cy="835025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Pengusul telah memiliki kegiatan yang sudah selesai dilaksanakan</a:t>
            </a: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6045200" y="3949700"/>
            <a:ext cx="2955925" cy="947738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id-ID" sz="1600" b="1">
                <a:solidFill>
                  <a:srgbClr val="99FF33"/>
                </a:solidFill>
                <a:latin typeface="Comic Sans MS" pitchFamily="66" charset="0"/>
              </a:rPr>
              <a:t>Hasil k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egiatan ditulis dalam bentuk Artikel Ilmiah</a:t>
            </a:r>
            <a:r>
              <a:rPr lang="id-ID" sz="1600" b="1">
                <a:solidFill>
                  <a:srgbClr val="99FF33"/>
                </a:solidFill>
                <a:latin typeface="Comic Sans MS" pitchFamily="66" charset="0"/>
              </a:rPr>
              <a:t>,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</a:t>
            </a:r>
            <a:r>
              <a:rPr lang="id-ID" sz="1600" b="1">
                <a:solidFill>
                  <a:srgbClr val="99FF33"/>
                </a:solidFill>
                <a:latin typeface="Comic Sans MS" pitchFamily="66" charset="0"/>
              </a:rPr>
              <a:t>lalu</a:t>
            </a:r>
            <a:r>
              <a:rPr lang="en-US" sz="1600" b="1">
                <a:solidFill>
                  <a:srgbClr val="99FF33"/>
                </a:solidFill>
                <a:latin typeface="Comic Sans MS" pitchFamily="66" charset="0"/>
              </a:rPr>
              <a:t> dikirim sbg usulan artikel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7615238" y="6510338"/>
            <a:ext cx="1054100" cy="438150"/>
          </a:xfrm>
          <a:prstGeom prst="rect">
            <a:avLst/>
          </a:prstGeom>
          <a:solidFill>
            <a:srgbClr val="0000CC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 b="1">
                <a:solidFill>
                  <a:srgbClr val="FFCCFF"/>
                </a:solidFill>
                <a:latin typeface="Comic Sans MS" pitchFamily="66" charset="0"/>
              </a:rPr>
              <a:t>PKM-AI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1500188" y="1958975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66"/>
          </a:solidFill>
          <a:ln w="38100" algn="ctr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1503363" y="2941638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66"/>
          </a:solidFill>
          <a:ln w="38100" algn="ctr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1525588" y="3800475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66"/>
          </a:solidFill>
          <a:ln w="38100" algn="ctr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1512888" y="4627563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66"/>
          </a:solidFill>
          <a:ln w="38100" algn="ctr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H="1">
            <a:off x="468313" y="6130977"/>
            <a:ext cx="910782" cy="295223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1448163" y="6130977"/>
            <a:ext cx="110813" cy="336317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1693890" y="6130977"/>
            <a:ext cx="734518" cy="329783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1888762" y="6130976"/>
            <a:ext cx="1490740" cy="345843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7273925" y="2295525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CCFF"/>
          </a:solidFill>
          <a:ln w="38100" algn="ctr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7288213" y="3582988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CCFF"/>
          </a:solidFill>
          <a:ln w="38100" algn="ctr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7359650" y="5013325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CCFF"/>
          </a:solidFill>
          <a:ln w="38100" algn="ctr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7705725" y="5934075"/>
            <a:ext cx="241300" cy="357188"/>
          </a:xfrm>
          <a:prstGeom prst="downArrow">
            <a:avLst>
              <a:gd name="adj1" fmla="val 50000"/>
              <a:gd name="adj2" fmla="val 37007"/>
            </a:avLst>
          </a:prstGeom>
          <a:solidFill>
            <a:srgbClr val="FFCCFF"/>
          </a:solidFill>
          <a:ln w="38100" algn="ctr">
            <a:solidFill>
              <a:srgbClr val="FF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987425" y="5688013"/>
            <a:ext cx="1460500" cy="360362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b="1">
                <a:solidFill>
                  <a:srgbClr val="99FF33"/>
                </a:solidFill>
                <a:latin typeface="Comic Sans MS" pitchFamily="66" charset="0"/>
              </a:rPr>
              <a:t>PIMNAS</a:t>
            </a:r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1552575" y="5378450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66"/>
          </a:solidFill>
          <a:ln w="38100" algn="ctr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3289300" y="1212850"/>
            <a:ext cx="2533650" cy="822325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800000"/>
                </a:solidFill>
                <a:latin typeface="Comic Sans MS" pitchFamily="66" charset="0"/>
              </a:rPr>
              <a:t>Kreativitas dalam menuangkan </a:t>
            </a:r>
            <a:r>
              <a:rPr lang="en-US" sz="1600" b="1" u="sng">
                <a:solidFill>
                  <a:srgbClr val="800000"/>
                </a:solidFill>
                <a:latin typeface="Comic Sans MS" pitchFamily="66" charset="0"/>
              </a:rPr>
              <a:t>ide/ gagasan</a:t>
            </a:r>
            <a:r>
              <a:rPr lang="en-US" sz="1600" b="1">
                <a:solidFill>
                  <a:srgbClr val="800000"/>
                </a:solidFill>
                <a:latin typeface="Comic Sans MS" pitchFamily="66" charset="0"/>
              </a:rPr>
              <a:t> secara tertulis</a:t>
            </a:r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243263" y="2443163"/>
            <a:ext cx="2597150" cy="569912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000000"/>
                </a:solidFill>
                <a:latin typeface="Comic Sans MS" pitchFamily="66" charset="0"/>
              </a:rPr>
              <a:t>Bukan merupakan hasil penelitian eksperimental</a:t>
            </a: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4411663" y="2074863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38100" algn="ctr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3009900" y="3384550"/>
            <a:ext cx="2860675" cy="569913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800000"/>
                </a:solidFill>
                <a:latin typeface="Comic Sans MS" pitchFamily="66" charset="0"/>
              </a:rPr>
              <a:t>Didukung dengan sumber data dan pustaka memadai</a:t>
            </a:r>
          </a:p>
        </p:txBody>
      </p:sp>
      <p:sp>
        <p:nvSpPr>
          <p:cNvPr id="5157" name="AutoShape 37"/>
          <p:cNvSpPr>
            <a:spLocks noChangeArrowheads="1"/>
          </p:cNvSpPr>
          <p:nvPr/>
        </p:nvSpPr>
        <p:spPr bwMode="auto">
          <a:xfrm>
            <a:off x="4416425" y="3068638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38100" algn="ctr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3024188" y="4356100"/>
            <a:ext cx="2871787" cy="758825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1600" b="1">
                <a:solidFill>
                  <a:srgbClr val="800000"/>
                </a:solidFill>
                <a:latin typeface="Comic Sans MS" pitchFamily="66" charset="0"/>
              </a:rPr>
              <a:t>Ditulis dlm bentuk gagasan tertulis sesuai format yang ditetapkan</a:t>
            </a:r>
          </a:p>
        </p:txBody>
      </p:sp>
      <p:sp>
        <p:nvSpPr>
          <p:cNvPr id="5159" name="AutoShape 39"/>
          <p:cNvSpPr>
            <a:spLocks noChangeArrowheads="1"/>
          </p:cNvSpPr>
          <p:nvPr/>
        </p:nvSpPr>
        <p:spPr bwMode="auto">
          <a:xfrm>
            <a:off x="4430713" y="4000500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38100" algn="ctr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60" name="AutoShape 40"/>
          <p:cNvSpPr>
            <a:spLocks noChangeArrowheads="1"/>
          </p:cNvSpPr>
          <p:nvPr/>
        </p:nvSpPr>
        <p:spPr bwMode="auto">
          <a:xfrm>
            <a:off x="4422775" y="5151438"/>
            <a:ext cx="254000" cy="24765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38100" algn="ctr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4972615" y="6142403"/>
            <a:ext cx="1152000" cy="37465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36000" rIns="36000"/>
          <a:lstStyle/>
          <a:p>
            <a:pPr algn="ctr" eaLnBrk="1" hangingPunct="1"/>
            <a:r>
              <a:rPr lang="en-US" b="1">
                <a:solidFill>
                  <a:srgbClr val="800000"/>
                </a:solidFill>
                <a:latin typeface="Comic Sans MS" pitchFamily="66" charset="0"/>
              </a:rPr>
              <a:t>PIMNAS</a:t>
            </a:r>
          </a:p>
        </p:txBody>
      </p:sp>
      <p:sp>
        <p:nvSpPr>
          <p:cNvPr id="5162" name="Rectangle 42"/>
          <p:cNvSpPr>
            <a:spLocks noChangeArrowheads="1"/>
          </p:cNvSpPr>
          <p:nvPr/>
        </p:nvSpPr>
        <p:spPr bwMode="auto">
          <a:xfrm>
            <a:off x="3406775" y="5461000"/>
            <a:ext cx="2232025" cy="361950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b="1">
                <a:solidFill>
                  <a:srgbClr val="800000"/>
                </a:solidFill>
                <a:latin typeface="Comic Sans MS" pitchFamily="66" charset="0"/>
              </a:rPr>
              <a:t>Pemberian hadiah</a:t>
            </a:r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5456417" y="6595672"/>
            <a:ext cx="820946" cy="121405"/>
          </a:xfrm>
          <a:prstGeom prst="line">
            <a:avLst/>
          </a:prstGeom>
          <a:noFill/>
          <a:ln w="38100">
            <a:solidFill>
              <a:srgbClr val="76FF4B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317930" y="6510000"/>
            <a:ext cx="1008000" cy="388938"/>
          </a:xfrm>
          <a:prstGeom prst="rect">
            <a:avLst/>
          </a:prstGeom>
          <a:solidFill>
            <a:srgbClr val="EDFD55"/>
          </a:solidFill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18000" tIns="10800" rIns="36000" bIns="10800" anchor="ctr"/>
          <a:lstStyle/>
          <a:p>
            <a:pPr algn="ctr" eaLnBrk="1" hangingPunct="1"/>
            <a:r>
              <a:rPr lang="en-US" b="1">
                <a:solidFill>
                  <a:srgbClr val="800000"/>
                </a:solidFill>
                <a:latin typeface="Comic Sans MS" pitchFamily="66" charset="0"/>
              </a:rPr>
              <a:t>PKM-GT</a:t>
            </a:r>
          </a:p>
        </p:txBody>
      </p:sp>
      <p:sp>
        <p:nvSpPr>
          <p:cNvPr id="44" name="Line 44"/>
          <p:cNvSpPr>
            <a:spLocks noChangeShapeType="1"/>
          </p:cNvSpPr>
          <p:nvPr/>
        </p:nvSpPr>
        <p:spPr bwMode="auto">
          <a:xfrm>
            <a:off x="4544517" y="5900581"/>
            <a:ext cx="820946" cy="121405"/>
          </a:xfrm>
          <a:prstGeom prst="line">
            <a:avLst/>
          </a:prstGeom>
          <a:noFill/>
          <a:ln w="38100">
            <a:solidFill>
              <a:srgbClr val="76FF4B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3864230" y="6522363"/>
            <a:ext cx="972000" cy="438150"/>
          </a:xfrm>
          <a:prstGeom prst="rect">
            <a:avLst/>
          </a:prstGeom>
          <a:noFill/>
          <a:ln w="28575" algn="ctr">
            <a:solidFill>
              <a:srgbClr val="CCECFF"/>
            </a:solidFill>
            <a:miter lim="800000"/>
            <a:headEnd/>
            <a:tailEnd/>
          </a:ln>
        </p:spPr>
        <p:txBody>
          <a:bodyPr lIns="18000" tIns="10800" rIns="36000" bIns="10800" anchor="ctr"/>
          <a:lstStyle/>
          <a:p>
            <a:pPr algn="ctr" eaLnBrk="1" hangingPunct="1"/>
            <a:r>
              <a:rPr lang="en-US" b="1" smtClean="0">
                <a:solidFill>
                  <a:srgbClr val="FFFF66"/>
                </a:solidFill>
                <a:latin typeface="Comic Sans MS" pitchFamily="66" charset="0"/>
              </a:rPr>
              <a:t>PKM-</a:t>
            </a:r>
            <a:r>
              <a:rPr lang="id-ID" b="1" smtClean="0">
                <a:solidFill>
                  <a:srgbClr val="FFFF66"/>
                </a:solidFill>
                <a:latin typeface="Comic Sans MS" pitchFamily="66" charset="0"/>
              </a:rPr>
              <a:t>KC</a:t>
            </a:r>
            <a:endParaRPr lang="en-US" b="1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46" name="Line 26"/>
          <p:cNvSpPr>
            <a:spLocks noChangeShapeType="1"/>
          </p:cNvSpPr>
          <p:nvPr/>
        </p:nvSpPr>
        <p:spPr bwMode="auto">
          <a:xfrm>
            <a:off x="2278506" y="6100997"/>
            <a:ext cx="1948720" cy="329783"/>
          </a:xfrm>
          <a:prstGeom prst="line">
            <a:avLst/>
          </a:prstGeom>
          <a:noFill/>
          <a:ln w="38100">
            <a:solidFill>
              <a:srgbClr val="FFFF66"/>
            </a:solidFill>
            <a:round/>
            <a:headEnd/>
            <a:tailEnd type="triangle" w="med" len="lg"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41300"/>
            <a:ext cx="8550275" cy="595313"/>
          </a:xfrm>
          <a:solidFill>
            <a:schemeClr val="tx1"/>
          </a:solidFill>
          <a:ln>
            <a:solidFill>
              <a:schemeClr val="accent1"/>
            </a:solidFill>
          </a:ln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Tahapan Seleksi Proposal Sampai Lolos PIMNAS</a:t>
            </a: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500063" y="1814513"/>
            <a:ext cx="2925762" cy="1930400"/>
          </a:xfrm>
          <a:prstGeom prst="flowChartMultidocumen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>
                <a:latin typeface="Comic Sans MS" pitchFamily="66" charset="0"/>
              </a:rPr>
              <a:t>Proposal PKM </a:t>
            </a:r>
            <a:r>
              <a:rPr lang="en-US" err="1">
                <a:latin typeface="Comic Sans MS" pitchFamily="66" charset="0"/>
              </a:rPr>
              <a:t>diterima</a:t>
            </a:r>
            <a:r>
              <a:rPr lang="en-US">
                <a:latin typeface="Comic Sans MS" pitchFamily="66" charset="0"/>
              </a:rPr>
              <a:t> DP2M </a:t>
            </a:r>
            <a:r>
              <a:rPr lang="en-US" smtClean="0">
                <a:latin typeface="Comic Sans MS" pitchFamily="66" charset="0"/>
              </a:rPr>
              <a:t>secara online sebelum </a:t>
            </a:r>
            <a:r>
              <a:rPr lang="id-ID" b="1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2060"/>
                </a:solidFill>
                <a:latin typeface="Comic Sans MS" pitchFamily="66" charset="0"/>
              </a:rPr>
              <a:t>XX Okt</a:t>
            </a:r>
            <a:r>
              <a:rPr lang="id-ID" b="1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2060"/>
                </a:solidFill>
                <a:latin typeface="Comic Sans MS" pitchFamily="66" charset="0"/>
              </a:rPr>
              <a:t>2013</a:t>
            </a:r>
            <a:endParaRPr lang="en-US" b="1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 rot="5400000">
            <a:off x="1481138" y="3752850"/>
            <a:ext cx="850900" cy="6762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576775" y="4594225"/>
            <a:ext cx="2256914" cy="1157288"/>
          </a:xfrm>
          <a:prstGeom prst="flowChartAlternate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 b="1" err="1">
                <a:latin typeface="Comic Sans MS" pitchFamily="66" charset="0"/>
              </a:rPr>
              <a:t>Seleksi</a:t>
            </a:r>
            <a:r>
              <a:rPr lang="en-US" b="1">
                <a:latin typeface="Comic Sans MS" pitchFamily="66" charset="0"/>
              </a:rPr>
              <a:t> Proposal </a:t>
            </a:r>
            <a:r>
              <a:rPr lang="en-US" b="1" err="1">
                <a:latin typeface="Comic Sans MS" pitchFamily="66" charset="0"/>
              </a:rPr>
              <a:t>oleh</a:t>
            </a:r>
            <a:r>
              <a:rPr lang="en-US" b="1">
                <a:latin typeface="Comic Sans MS" pitchFamily="66" charset="0"/>
              </a:rPr>
              <a:t> Reviewer (Nov - Des</a:t>
            </a:r>
            <a:r>
              <a:rPr lang="en-US" b="1" smtClean="0">
                <a:latin typeface="Comic Sans MS" pitchFamily="66" charset="0"/>
              </a:rPr>
              <a:t>)</a:t>
            </a:r>
            <a:r>
              <a:rPr lang="id-ID" b="1" smtClean="0">
                <a:latin typeface="Comic Sans MS" pitchFamily="66" charset="0"/>
              </a:rPr>
              <a:t> </a:t>
            </a:r>
            <a:r>
              <a:rPr lang="en-US" b="1" smtClean="0">
                <a:latin typeface="Comic Sans MS" pitchFamily="66" charset="0"/>
              </a:rPr>
              <a:t>2013</a:t>
            </a:r>
            <a:endParaRPr lang="en-US" b="1">
              <a:latin typeface="Comic Sans MS" pitchFamily="66" charset="0"/>
            </a:endParaRP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900363" y="4979988"/>
            <a:ext cx="600075" cy="6175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 rot="-5400000">
            <a:off x="4355307" y="4255294"/>
            <a:ext cx="541337" cy="6000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3575050" y="2971800"/>
            <a:ext cx="2325688" cy="1312863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575050" y="2971800"/>
            <a:ext cx="23447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Pengumuman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Proposal yang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lolos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seleksi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dan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dibiayai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Jan</a:t>
            </a:r>
            <a:r>
              <a:rPr lang="id-ID" b="1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2014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3651250" y="1428750"/>
            <a:ext cx="2024063" cy="1081088"/>
          </a:xfrm>
          <a:prstGeom prst="flowChartAlternateProcess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Pelaksanaan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PKM 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(Mar-Ags)</a:t>
            </a:r>
            <a:r>
              <a:rPr lang="id-ID" b="1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2014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575050" y="4826000"/>
            <a:ext cx="2025650" cy="1079500"/>
          </a:xfrm>
          <a:prstGeom prst="flowChartAlternateProcess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575050" y="4826000"/>
            <a:ext cx="20256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0000"/>
                </a:solidFill>
                <a:latin typeface="Comic Sans MS" pitchFamily="66" charset="0"/>
              </a:rPr>
              <a:t>Proses Finalisasi oleh Direktur DP2M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 rot="5272275">
            <a:off x="7168357" y="2442369"/>
            <a:ext cx="539750" cy="6746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6426200" y="1119188"/>
            <a:ext cx="2025650" cy="1390650"/>
          </a:xfrm>
          <a:prstGeom prst="flowChartAlternateProcess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Monitoring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oleh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Reviewer </a:t>
            </a:r>
          </a:p>
          <a:p>
            <a:pPr algn="ctr" eaLnBrk="1" hangingPunct="1"/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(Juli)</a:t>
            </a:r>
            <a:r>
              <a:rPr lang="id-ID" b="1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2014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-5400000">
            <a:off x="4433095" y="2428081"/>
            <a:ext cx="385762" cy="6000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751513" y="1660525"/>
            <a:ext cx="600075" cy="6175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6275388" y="3049588"/>
            <a:ext cx="2325687" cy="1158875"/>
          </a:xfrm>
          <a:prstGeom prst="flowChartAlternateProcess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Penetapan tim PKM yang diusulkan untuk ikut PIMNAS</a:t>
            </a:r>
          </a:p>
          <a:p>
            <a:pPr algn="ctr" eaLnBrk="1" hangingPunct="1"/>
            <a:r>
              <a:rPr lang="en-US">
                <a:solidFill>
                  <a:srgbClr val="000000"/>
                </a:solidFill>
                <a:latin typeface="Comic Sans MS" pitchFamily="66" charset="0"/>
              </a:rPr>
              <a:t>(oleh Direktur)</a:t>
            </a:r>
          </a:p>
        </p:txBody>
      </p:sp>
      <p:sp>
        <p:nvSpPr>
          <p:cNvPr id="6162" name="AutoShape 18"/>
          <p:cNvSpPr>
            <a:spLocks noChangeArrowheads="1"/>
          </p:cNvSpPr>
          <p:nvPr/>
        </p:nvSpPr>
        <p:spPr bwMode="auto">
          <a:xfrm rot="5272275">
            <a:off x="7206457" y="4140994"/>
            <a:ext cx="463550" cy="67468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6275388" y="4748213"/>
            <a:ext cx="2325687" cy="1157287"/>
          </a:xfrm>
          <a:prstGeom prst="flowChartAlternateProcess">
            <a:avLst/>
          </a:prstGeom>
          <a:solidFill>
            <a:srgbClr val="EDFD5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8000" tIns="10800" rIns="18000" bIns="10800" anchor="ctr"/>
          <a:lstStyle/>
          <a:p>
            <a:pPr algn="ctr" eaLnBrk="1" hangingPunct="1"/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Pengumuman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PKM yang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lolos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seleksi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b="1" err="1">
                <a:solidFill>
                  <a:srgbClr val="000000"/>
                </a:solidFill>
                <a:latin typeface="Comic Sans MS" pitchFamily="66" charset="0"/>
              </a:rPr>
              <a:t>ikut</a:t>
            </a:r>
            <a:r>
              <a:rPr lang="en-US" b="1">
                <a:solidFill>
                  <a:srgbClr val="000000"/>
                </a:solidFill>
                <a:latin typeface="Comic Sans MS" pitchFamily="66" charset="0"/>
              </a:rPr>
              <a:t> PIMNAS</a:t>
            </a:r>
          </a:p>
          <a:p>
            <a:pPr algn="ctr" eaLnBrk="1" hangingPunct="1"/>
            <a:r>
              <a:rPr lang="en-US" b="1" smtClean="0">
                <a:solidFill>
                  <a:srgbClr val="000000"/>
                </a:solidFill>
                <a:latin typeface="Comic Sans MS" pitchFamily="66" charset="0"/>
              </a:rPr>
              <a:t>Agustus 2014</a:t>
            </a:r>
            <a:endParaRPr lang="en-US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7261225" y="5997575"/>
            <a:ext cx="523875" cy="827088"/>
          </a:xfrm>
          <a:prstGeom prst="curvedLeftArrow">
            <a:avLst>
              <a:gd name="adj1" fmla="val 31576"/>
              <a:gd name="adj2" fmla="val 63152"/>
              <a:gd name="adj3" fmla="val 33333"/>
            </a:avLst>
          </a:prstGeom>
          <a:solidFill>
            <a:srgbClr val="8AFA8A"/>
          </a:solidFill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3882886" y="6007100"/>
            <a:ext cx="2975113" cy="863600"/>
          </a:xfrm>
          <a:prstGeom prst="roundRect">
            <a:avLst>
              <a:gd name="adj" fmla="val 16667"/>
            </a:avLst>
          </a:prstGeom>
          <a:solidFill>
            <a:srgbClr val="8AFA8A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200" b="1">
                <a:solidFill>
                  <a:srgbClr val="000066"/>
                </a:solidFill>
                <a:latin typeface="Arial" pitchFamily="34" charset="0"/>
              </a:rPr>
              <a:t>PIMNAS </a:t>
            </a:r>
            <a:r>
              <a:rPr lang="en-US" sz="2200" b="1" smtClean="0">
                <a:solidFill>
                  <a:srgbClr val="FF0000"/>
                </a:solidFill>
                <a:latin typeface="Arial" pitchFamily="34" charset="0"/>
              </a:rPr>
              <a:t>Sept</a:t>
            </a:r>
            <a:r>
              <a:rPr lang="id-ID" sz="2200" b="1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200" b="1" smtClean="0">
                <a:solidFill>
                  <a:srgbClr val="000066"/>
                </a:solidFill>
                <a:latin typeface="Arial" pitchFamily="34" charset="0"/>
              </a:rPr>
              <a:t>2014</a:t>
            </a:r>
            <a:endParaRPr lang="en-US" sz="2200" b="1">
              <a:solidFill>
                <a:srgbClr val="000066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866995" y="371988"/>
            <a:ext cx="7304087" cy="715962"/>
          </a:xfrm>
          <a:prstGeom prst="rect">
            <a:avLst/>
          </a:prstGeom>
          <a:gradFill rotWithShape="1">
            <a:gsLst>
              <a:gs pos="0">
                <a:srgbClr val="00B0F0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FFCC66">
                <a:alpha val="50000"/>
              </a:srgbClr>
            </a:outerShdw>
          </a:effectLst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TARGET  </a:t>
            </a:r>
            <a:r>
              <a:rPr lang="id-ID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SUKSES  ?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5150" y="1676400"/>
            <a:ext cx="79248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6038" rIns="0" bIns="46038" anchor="ctr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GB" sz="2400" b="1">
              <a:solidFill>
                <a:srgbClr val="EF5BDA"/>
              </a:solidFill>
              <a:latin typeface="Comic Sans MS" pitchFamily="66" charset="0"/>
            </a:endParaRP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425231" y="1695621"/>
            <a:ext cx="8204200" cy="3179762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64F04"/>
            </a:solidFill>
            <a:miter lim="800000"/>
            <a:headEnd/>
            <a:tailEnd/>
          </a:ln>
          <a:effectLst>
            <a:outerShdw dist="161645" dir="2700000" algn="ctr" rotWithShape="0">
              <a:srgbClr val="47FF5D"/>
            </a:outerShdw>
          </a:effectLst>
        </p:spPr>
        <p:txBody>
          <a:bodyPr lIns="87206" tIns="43603" rIns="87206" bIns="43603"/>
          <a:lstStyle/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id-ID" sz="3600" b="1" i="1" smtClean="0">
                <a:solidFill>
                  <a:srgbClr val="FF99FF"/>
                </a:solidFill>
                <a:latin typeface="Comic Sans MS" pitchFamily="66" charset="0"/>
              </a:rPr>
              <a:t>Cukup LOLOS DIDANAI</a:t>
            </a:r>
          </a:p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id-ID" sz="3600" b="1" i="1">
                <a:solidFill>
                  <a:srgbClr val="FF99FF"/>
                </a:solidFill>
                <a:latin typeface="Comic Sans MS" pitchFamily="66" charset="0"/>
              </a:rPr>
              <a:t>a</a:t>
            </a:r>
            <a:r>
              <a:rPr lang="id-ID" sz="3600" b="1" i="1" smtClean="0">
                <a:solidFill>
                  <a:srgbClr val="FF99FF"/>
                </a:solidFill>
                <a:latin typeface="Comic Sans MS" pitchFamily="66" charset="0"/>
              </a:rPr>
              <a:t>tau</a:t>
            </a:r>
          </a:p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id-ID" sz="4000" b="1" smtClean="0">
                <a:solidFill>
                  <a:schemeClr val="bg1"/>
                </a:solidFill>
                <a:latin typeface="Comic Sans MS" pitchFamily="66" charset="0"/>
              </a:rPr>
              <a:t>Ke PIMNAS dan Menjadi Juara</a:t>
            </a:r>
          </a:p>
          <a:p>
            <a:pPr algn="ctr" defTabSz="871538">
              <a:lnSpc>
                <a:spcPct val="140000"/>
              </a:lnSpc>
              <a:tabLst>
                <a:tab pos="1433513" algn="l"/>
              </a:tabLst>
              <a:defRPr/>
            </a:pPr>
            <a:r>
              <a:rPr lang="id-ID" sz="4000" b="1" smtClean="0">
                <a:solidFill>
                  <a:srgbClr val="FFFF00"/>
                </a:solidFill>
                <a:latin typeface="Comic Sans MS" pitchFamily="66" charset="0"/>
              </a:rPr>
              <a:t>? ? ? ?</a:t>
            </a:r>
            <a:endParaRPr lang="id-ID" sz="4000" b="1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>
            <a:off x="801147" y="5575736"/>
            <a:ext cx="7569130" cy="895402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38100" algn="ctr">
            <a:solidFill>
              <a:srgbClr val="800000"/>
            </a:solidFill>
            <a:round/>
            <a:headEnd/>
            <a:tailEnd/>
          </a:ln>
        </p:spPr>
        <p:txBody>
          <a:bodyPr wrap="square" anchor="ctr"/>
          <a:lstStyle/>
          <a:p>
            <a:pPr algn="ctr" eaLnBrk="1" hangingPunct="1"/>
            <a:r>
              <a:rPr lang="en-US" sz="2600" b="1" smtClean="0">
                <a:solidFill>
                  <a:srgbClr val="000066"/>
                </a:solidFill>
                <a:latin typeface="Comic Sans MS" pitchFamily="66" charset="0"/>
              </a:rPr>
              <a:t>INGAT: Proposal PKM memiliki bobot 4</a:t>
            </a:r>
            <a:r>
              <a:rPr lang="id-ID" sz="2600" b="1" smtClean="0">
                <a:solidFill>
                  <a:srgbClr val="000066"/>
                </a:solidFill>
                <a:latin typeface="Comic Sans MS" pitchFamily="66" charset="0"/>
              </a:rPr>
              <a:t>0</a:t>
            </a:r>
            <a:r>
              <a:rPr lang="en-US" sz="2600" b="1" smtClean="0">
                <a:solidFill>
                  <a:srgbClr val="000066"/>
                </a:solidFill>
                <a:latin typeface="Comic Sans MS" pitchFamily="66" charset="0"/>
              </a:rPr>
              <a:t>% untuk meraih tiket ke PIMNAS</a:t>
            </a:r>
            <a:endParaRPr lang="id-ID" sz="2600" b="1" smtClean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0" grpId="0" animBg="1"/>
      <p:bldP spid="27341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b="1">
                <a:latin typeface="Comic Sans MS" pitchFamily="66" charset="0"/>
              </a:rPr>
              <a:t>KARAKTERISTIK </a:t>
            </a:r>
            <a:r>
              <a:rPr lang="en-US" sz="3200" b="1" smtClean="0">
                <a:latin typeface="Comic Sans MS" pitchFamily="66" charset="0"/>
              </a:rPr>
              <a:t>PKM-P</a:t>
            </a:r>
            <a:endParaRPr lang="en-US" sz="3200" b="1"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93713" y="1570040"/>
            <a:ext cx="7997825" cy="460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>
              <a:lnSpc>
                <a:spcPct val="200000"/>
              </a:lnSpc>
            </a:pP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Inovatif 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dalam </a:t>
            </a:r>
            <a:r>
              <a:rPr lang="en-US" sz="2800" b="1">
                <a:solidFill>
                  <a:srgbClr val="CCFF33"/>
                </a:solidFill>
                <a:latin typeface="Comic Sans MS" pitchFamily="66" charset="0"/>
              </a:rPr>
              <a:t>menemukan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suatu </a:t>
            </a:r>
            <a:r>
              <a:rPr lang="en-US" sz="2800" b="1">
                <a:solidFill>
                  <a:srgbClr val="CCFF33"/>
                </a:solidFill>
                <a:latin typeface="Comic Sans MS" pitchFamily="66" charset="0"/>
              </a:rPr>
              <a:t>kebaruan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atas suatu fenomena atau </a:t>
            </a:r>
            <a:r>
              <a:rPr lang="en-US" sz="2800" b="1">
                <a:solidFill>
                  <a:srgbClr val="FF9999"/>
                </a:solidFill>
                <a:latin typeface="Comic Sans MS" pitchFamily="66" charset="0"/>
              </a:rPr>
              <a:t>membuktikan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suatu hipotesis pada bidang ilmu </a:t>
            </a: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masing-masing </a:t>
            </a: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sz="2800" b="1" smtClean="0">
                <a:solidFill>
                  <a:schemeClr val="bg1"/>
                </a:solidFill>
                <a:latin typeface="Comic Sans MS" pitchFamily="66" charset="0"/>
              </a:rPr>
              <a:t>Sumbangan berupa informasi bagi kemajuan ilmu pengetahuan</a:t>
            </a:r>
          </a:p>
          <a:p>
            <a:pPr>
              <a:lnSpc>
                <a:spcPct val="200000"/>
              </a:lnSpc>
            </a:pP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Text Box 2"/>
          <p:cNvSpPr txBox="1">
            <a:spLocks noChangeArrowheads="1"/>
          </p:cNvSpPr>
          <p:nvPr/>
        </p:nvSpPr>
        <p:spPr bwMode="auto">
          <a:xfrm>
            <a:off x="457200" y="406400"/>
            <a:ext cx="8156575" cy="64135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solidFill>
              <a:srgbClr val="33FFFF"/>
            </a:solidFill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b="1">
                <a:latin typeface="Comic Sans MS" pitchFamily="66" charset="0"/>
              </a:rPr>
              <a:t>KARAKTERISTIK </a:t>
            </a:r>
            <a:r>
              <a:rPr lang="en-US" sz="3200" b="1" smtClean="0">
                <a:latin typeface="Comic Sans MS" pitchFamily="66" charset="0"/>
              </a:rPr>
              <a:t>PKM-P</a:t>
            </a:r>
            <a:endParaRPr lang="en-US" sz="3200" b="1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967732"/>
            <a:ext cx="8810625" cy="340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278190"/>
      </p:ext>
    </p:extLst>
  </p:cSld>
  <p:clrMapOvr>
    <a:masterClrMapping/>
  </p:clrMapOvr>
  <p:transition>
    <p:randomBar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83&quot;/&gt;&lt;/object&gt;&lt;object type=&quot;3&quot; unique_id=&quot;10005&quot;&gt;&lt;property id=&quot;20148&quot; value=&quot;5&quot;/&gt;&lt;property id=&quot;20300&quot; value=&quot;Slide 2&quot;/&gt;&lt;property id=&quot;20307&quot; value=&quot;450&quot;/&gt;&lt;/object&gt;&lt;object type=&quot;3&quot; unique_id=&quot;10008&quot;&gt;&lt;property id=&quot;20148&quot; value=&quot;5&quot;/&gt;&lt;property id=&quot;20300&quot; value=&quot;Slide 3&quot;/&gt;&lt;property id=&quot;20307&quot; value=&quot;451&quot;/&gt;&lt;/object&gt;&lt;object type=&quot;3&quot; unique_id=&quot;10009&quot;&gt;&lt;property id=&quot;20148&quot; value=&quot;5&quot;/&gt;&lt;property id=&quot;20300&quot; value=&quot;Slide 4 - &amp;quot;Tahapan Seleksi Proposal Sampai Lolos PIMNAS&amp;quot;&quot;/&gt;&lt;property id=&quot;20307&quot; value=&quot;452&quot;/&gt;&lt;/object&gt;&lt;object type=&quot;3&quot; unique_id=&quot;10010&quot;&gt;&lt;property id=&quot;20148&quot; value=&quot;5&quot;/&gt;&lt;property id=&quot;20300&quot; value=&quot;Slide 5 - &amp;quot;Tahapan Seleksi Artikel Sampai Lolos PIMNAS&amp;quot;&quot;/&gt;&lt;property id=&quot;20307&quot; value=&quot;453&quot;/&gt;&lt;/object&gt;&lt;object type=&quot;3&quot; unique_id=&quot;10012&quot;&gt;&lt;property id=&quot;20148&quot; value=&quot;5&quot;/&gt;&lt;property id=&quot;20300&quot; value=&quot;Slide 12&quot;/&gt;&lt;property id=&quot;20307&quot; value=&quot;416&quot;/&gt;&lt;/object&gt;&lt;object type=&quot;3&quot; unique_id=&quot;10013&quot;&gt;&lt;property id=&quot;20148&quot; value=&quot;5&quot;/&gt;&lt;property id=&quot;20300&quot; value=&quot;Slide 19&quot;/&gt;&lt;property id=&quot;20307&quot; value=&quot;418&quot;/&gt;&lt;/object&gt;&lt;object type=&quot;3&quot; unique_id=&quot;10040&quot;&gt;&lt;property id=&quot;20148&quot; value=&quot;5&quot;/&gt;&lt;property id=&quot;20300&quot; value=&quot;Slide 30&quot;/&gt;&lt;property id=&quot;20307&quot; value=&quot;474&quot;/&gt;&lt;/object&gt;&lt;object type=&quot;3&quot; unique_id=&quot;10044&quot;&gt;&lt;property id=&quot;20148&quot; value=&quot;5&quot;/&gt;&lt;property id=&quot;20300&quot; value=&quot;Slide 50&quot;/&gt;&lt;property id=&quot;20307&quot; value=&quot;449&quot;/&gt;&lt;/object&gt;&lt;object type=&quot;3&quot; unique_id=&quot;10652&quot;&gt;&lt;property id=&quot;20148&quot; value=&quot;5&quot;/&gt;&lt;property id=&quot;20300&quot; value=&quot;Slide 6&quot;/&gt;&lt;property id=&quot;20307&quot; value=&quot;492&quot;/&gt;&lt;/object&gt;&lt;object type=&quot;3&quot; unique_id=&quot;10653&quot;&gt;&lt;property id=&quot;20148&quot; value=&quot;5&quot;/&gt;&lt;property id=&quot;20300&quot; value=&quot;Slide 7 - &amp;quot;PENELITIAN ILMIAH&amp;quot;&quot;/&gt;&lt;property id=&quot;20307&quot; value=&quot;493&quot;/&gt;&lt;/object&gt;&lt;object type=&quot;3&quot; unique_id=&quot;10654&quot;&gt;&lt;property id=&quot;20148&quot; value=&quot;5&quot;/&gt;&lt;property id=&quot;20300&quot; value=&quot;Slide 8&quot;/&gt;&lt;property id=&quot;20307&quot; value=&quot;494&quot;/&gt;&lt;/object&gt;&lt;object type=&quot;3&quot; unique_id=&quot;10655&quot;&gt;&lt;property id=&quot;20148&quot; value=&quot;5&quot;/&gt;&lt;property id=&quot;20300&quot; value=&quot;Slide 10&quot;/&gt;&lt;property id=&quot;20307&quot; value=&quot;495&quot;/&gt;&lt;/object&gt;&lt;object type=&quot;3&quot; unique_id=&quot;10656&quot;&gt;&lt;property id=&quot;20148&quot; value=&quot;5&quot;/&gt;&lt;property id=&quot;20300&quot; value=&quot;Slide 9 - &amp;quot;Contoh Problem PKM-P&amp;quot;&quot;/&gt;&lt;property id=&quot;20307&quot; value=&quot;496&quot;/&gt;&lt;/object&gt;&lt;object type=&quot;3&quot; unique_id=&quot;10657&quot;&gt;&lt;property id=&quot;20148&quot; value=&quot;5&quot;/&gt;&lt;property id=&quot;20300&quot; value=&quot;Slide 11&quot;/&gt;&lt;property id=&quot;20307&quot; value=&quot;497&quot;/&gt;&lt;/object&gt;&lt;object type=&quot;3&quot; unique_id=&quot;11855&quot;&gt;&lt;property id=&quot;20148&quot; value=&quot;5&quot;/&gt;&lt;property id=&quot;20300&quot; value=&quot;Slide 13&quot;/&gt;&lt;property id=&quot;20307&quot; value=&quot;515&quot;/&gt;&lt;/object&gt;&lt;object type=&quot;3&quot; unique_id=&quot;11856&quot;&gt;&lt;property id=&quot;20148&quot; value=&quot;5&quot;/&gt;&lt;property id=&quot;20300&quot; value=&quot;Slide 16&quot;/&gt;&lt;property id=&quot;20307&quot; value=&quot;516&quot;/&gt;&lt;/object&gt;&lt;object type=&quot;3&quot; unique_id=&quot;11858&quot;&gt;&lt;property id=&quot;20148&quot; value=&quot;5&quot;/&gt;&lt;property id=&quot;20300&quot; value=&quot;Slide 14 - &amp;quot;LATAR BELAKANG  ??&amp;quot;&quot;/&gt;&lt;property id=&quot;20307&quot; value=&quot;520&quot;/&gt;&lt;/object&gt;&lt;object type=&quot;3&quot; unique_id=&quot;11859&quot;&gt;&lt;property id=&quot;20148&quot; value=&quot;5&quot;/&gt;&lt;property id=&quot;20300&quot; value=&quot;Slide 17&quot;/&gt;&lt;property id=&quot;20307&quot; value=&quot;517&quot;/&gt;&lt;/object&gt;&lt;object type=&quot;3&quot; unique_id=&quot;11860&quot;&gt;&lt;property id=&quot;20148&quot; value=&quot;5&quot;/&gt;&lt;property id=&quot;20300&quot; value=&quot;Slide 23&quot;/&gt;&lt;property id=&quot;20307&quot; value=&quot;518&quot;/&gt;&lt;/object&gt;&lt;object type=&quot;3&quot; unique_id=&quot;11861&quot;&gt;&lt;property id=&quot;20148&quot; value=&quot;5&quot;/&gt;&lt;property id=&quot;20300&quot; value=&quot;Slide 31&quot;/&gt;&lt;property id=&quot;20307&quot; value=&quot;500&quot;/&gt;&lt;/object&gt;&lt;object type=&quot;3&quot; unique_id=&quot;11862&quot;&gt;&lt;property id=&quot;20148&quot; value=&quot;5&quot;/&gt;&lt;property id=&quot;20300&quot; value=&quot;Slide 32&quot;/&gt;&lt;property id=&quot;20307&quot; value=&quot;501&quot;/&gt;&lt;/object&gt;&lt;object type=&quot;3&quot; unique_id=&quot;11863&quot;&gt;&lt;property id=&quot;20148&quot; value=&quot;5&quot;/&gt;&lt;property id=&quot;20300&quot; value=&quot;Slide 33&quot;/&gt;&lt;property id=&quot;20307&quot; value=&quot;502&quot;/&gt;&lt;/object&gt;&lt;object type=&quot;3&quot; unique_id=&quot;11864&quot;&gt;&lt;property id=&quot;20148&quot; value=&quot;5&quot;/&gt;&lt;property id=&quot;20300&quot; value=&quot;Slide 34&quot;/&gt;&lt;property id=&quot;20307&quot; value=&quot;503&quot;/&gt;&lt;/object&gt;&lt;object type=&quot;3&quot; unique_id=&quot;11865&quot;&gt;&lt;property id=&quot;20148&quot; value=&quot;5&quot;/&gt;&lt;property id=&quot;20300&quot; value=&quot;Slide 35&quot;/&gt;&lt;property id=&quot;20307&quot; value=&quot;504&quot;/&gt;&lt;/object&gt;&lt;object type=&quot;3&quot; unique_id=&quot;11866&quot;&gt;&lt;property id=&quot;20148&quot; value=&quot;5&quot;/&gt;&lt;property id=&quot;20300&quot; value=&quot;Slide 36&quot;/&gt;&lt;property id=&quot;20307&quot; value=&quot;505&quot;/&gt;&lt;/object&gt;&lt;object type=&quot;3&quot; unique_id=&quot;11867&quot;&gt;&lt;property id=&quot;20148&quot; value=&quot;5&quot;/&gt;&lt;property id=&quot;20300&quot; value=&quot;Slide 37&quot;/&gt;&lt;property id=&quot;20307&quot; value=&quot;506&quot;/&gt;&lt;/object&gt;&lt;object type=&quot;3&quot; unique_id=&quot;11868&quot;&gt;&lt;property id=&quot;20148&quot; value=&quot;5&quot;/&gt;&lt;property id=&quot;20300&quot; value=&quot;Slide 41&quot;/&gt;&lt;property id=&quot;20307&quot; value=&quot;507&quot;/&gt;&lt;/object&gt;&lt;object type=&quot;3&quot; unique_id=&quot;11869&quot;&gt;&lt;property id=&quot;20148&quot; value=&quot;5&quot;/&gt;&lt;property id=&quot;20300&quot; value=&quot;Slide 43&quot;/&gt;&lt;property id=&quot;20307&quot; value=&quot;508&quot;/&gt;&lt;/object&gt;&lt;object type=&quot;3&quot; unique_id=&quot;11870&quot;&gt;&lt;property id=&quot;20148&quot; value=&quot;5&quot;/&gt;&lt;property id=&quot;20300&quot; value=&quot;Slide 44&quot;/&gt;&lt;property id=&quot;20307&quot; value=&quot;498&quot;/&gt;&lt;/object&gt;&lt;object type=&quot;3&quot; unique_id=&quot;11871&quot;&gt;&lt;property id=&quot;20148&quot; value=&quot;5&quot;/&gt;&lt;property id=&quot;20300&quot; value=&quot;Slide 45&quot;/&gt;&lt;property id=&quot;20307&quot; value=&quot;499&quot;/&gt;&lt;/object&gt;&lt;object type=&quot;3&quot; unique_id=&quot;11872&quot;&gt;&lt;property id=&quot;20148&quot; value=&quot;5&quot;/&gt;&lt;property id=&quot;20300&quot; value=&quot;Slide 46&quot;/&gt;&lt;property id=&quot;20307&quot; value=&quot;509&quot;/&gt;&lt;/object&gt;&lt;object type=&quot;3&quot; unique_id=&quot;11873&quot;&gt;&lt;property id=&quot;20148&quot; value=&quot;5&quot;/&gt;&lt;property id=&quot;20300&quot; value=&quot;Slide 49&quot;/&gt;&lt;property id=&quot;20307&quot; value=&quot;510&quot;/&gt;&lt;/object&gt;&lt;object type=&quot;3&quot; unique_id=&quot;11874&quot;&gt;&lt;property id=&quot;20148&quot; value=&quot;5&quot;/&gt;&lt;property id=&quot;20300&quot; value=&quot;Slide 47&quot;/&gt;&lt;property id=&quot;20307&quot; value=&quot;512&quot;/&gt;&lt;/object&gt;&lt;object type=&quot;3&quot; unique_id=&quot;11875&quot;&gt;&lt;property id=&quot;20148&quot; value=&quot;5&quot;/&gt;&lt;property id=&quot;20300&quot; value=&quot;Slide 48&quot;/&gt;&lt;property id=&quot;20307&quot; value=&quot;513&quot;/&gt;&lt;/object&gt;&lt;object type=&quot;3&quot; unique_id=&quot;12603&quot;&gt;&lt;property id=&quot;20148&quot; value=&quot;5&quot;/&gt;&lt;property id=&quot;20300&quot; value=&quot;Slide 15&quot;/&gt;&lt;property id=&quot;20307&quot; value=&quot;523&quot;/&gt;&lt;/object&gt;&lt;object type=&quot;3&quot; unique_id=&quot;12604&quot;&gt;&lt;property id=&quot;20148&quot; value=&quot;5&quot;/&gt;&lt;property id=&quot;20300&quot; value=&quot;Slide 18&quot;/&gt;&lt;property id=&quot;20307&quot; value=&quot;524&quot;/&gt;&lt;/object&gt;&lt;object type=&quot;3&quot; unique_id=&quot;12605&quot;&gt;&lt;property id=&quot;20148&quot; value=&quot;5&quot;/&gt;&lt;property id=&quot;20300&quot; value=&quot;Slide 20&quot;/&gt;&lt;property id=&quot;20307&quot; value=&quot;525&quot;/&gt;&lt;/object&gt;&lt;object type=&quot;3&quot; unique_id=&quot;12606&quot;&gt;&lt;property id=&quot;20148&quot; value=&quot;5&quot;/&gt;&lt;property id=&quot;20300&quot; value=&quot;Slide 21 - &amp;quot;PKM-K:  BELAJAR MENJADI WIRAUSAHA&amp;quot;&quot;/&gt;&lt;property id=&quot;20307&quot; value=&quot;526&quot;/&gt;&lt;/object&gt;&lt;object type=&quot;3&quot; unique_id=&quot;12607&quot;&gt;&lt;property id=&quot;20148&quot; value=&quot;5&quot;/&gt;&lt;property id=&quot;20300&quot; value=&quot;Slide 22&quot;/&gt;&lt;property id=&quot;20307&quot; value=&quot;527&quot;/&gt;&lt;/object&gt;&lt;object type=&quot;3&quot; unique_id=&quot;12608&quot;&gt;&lt;property id=&quot;20148&quot; value=&quot;5&quot;/&gt;&lt;property id=&quot;20300&quot; value=&quot;Slide 24&quot;/&gt;&lt;property id=&quot;20307&quot; value=&quot;528&quot;/&gt;&lt;/object&gt;&lt;object type=&quot;3&quot; unique_id=&quot;12609&quot;&gt;&lt;property id=&quot;20148&quot; value=&quot;5&quot;/&gt;&lt;property id=&quot;20300&quot; value=&quot;Slide 25&quot;/&gt;&lt;property id=&quot;20307&quot; value=&quot;529&quot;/&gt;&lt;/object&gt;&lt;object type=&quot;3&quot; unique_id=&quot;12610&quot;&gt;&lt;property id=&quot;20148&quot; value=&quot;5&quot;/&gt;&lt;property id=&quot;20300&quot; value=&quot;Slide 29&quot;/&gt;&lt;property id=&quot;20307&quot; value=&quot;530&quot;/&gt;&lt;/object&gt;&lt;object type=&quot;3&quot; unique_id=&quot;12611&quot;&gt;&lt;property id=&quot;20148&quot; value=&quot;5&quot;/&gt;&lt;property id=&quot;20300&quot; value=&quot;Slide 27&quot;/&gt;&lt;property id=&quot;20307&quot; value=&quot;531&quot;/&gt;&lt;/object&gt;&lt;object type=&quot;3&quot; unique_id=&quot;12612&quot;&gt;&lt;property id=&quot;20148&quot; value=&quot;5&quot;/&gt;&lt;property id=&quot;20300&quot; value=&quot;Slide 28 - &amp;quot;Contoh Kasus&amp;quot;&quot;/&gt;&lt;property id=&quot;20307&quot; value=&quot;532&quot;/&gt;&lt;/object&gt;&lt;object type=&quot;3&quot; unique_id=&quot;12613&quot;&gt;&lt;property id=&quot;20148&quot; value=&quot;5&quot;/&gt;&lt;property id=&quot;20300&quot; value=&quot;Slide 26&quot;/&gt;&lt;property id=&quot;20307&quot; value=&quot;533&quot;/&gt;&lt;/object&gt;&lt;object type=&quot;3&quot; unique_id=&quot;12614&quot;&gt;&lt;property id=&quot;20148&quot; value=&quot;5&quot;/&gt;&lt;property id=&quot;20300&quot; value=&quot;Slide 38&quot;/&gt;&lt;property id=&quot;20307&quot; value=&quot;521&quot;/&gt;&lt;/object&gt;&lt;object type=&quot;3&quot; unique_id=&quot;12615&quot;&gt;&lt;property id=&quot;20148&quot; value=&quot;5&quot;/&gt;&lt;property id=&quot;20300&quot; value=&quot;Slide 42&quot;/&gt;&lt;property id=&quot;20307&quot; value=&quot;522&quot;/&gt;&lt;/object&gt;&lt;object type=&quot;3&quot; unique_id=&quot;13044&quot;&gt;&lt;property id=&quot;20148&quot; value=&quot;5&quot;/&gt;&lt;property id=&quot;20300&quot; value=&quot;Slide 39&quot;/&gt;&lt;property id=&quot;20307&quot; value=&quot;534&quot;/&gt;&lt;/object&gt;&lt;object type=&quot;3&quot; unique_id=&quot;13045&quot;&gt;&lt;property id=&quot;20148&quot; value=&quot;5&quot;/&gt;&lt;property id=&quot;20300&quot; value=&quot;Slide 40&quot;/&gt;&lt;property id=&quot;20307&quot; value=&quot;5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4835</TotalTime>
  <Words>1117</Words>
  <Application>Microsoft Office PowerPoint</Application>
  <PresentationFormat>Custom</PresentationFormat>
  <Paragraphs>239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Tahapan Seleksi Proposal Sampai Lolos PIMNAS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KARAKTERISTIK PKM-KC  (baru di 2011)</vt:lpstr>
      <vt:lpstr>KARAKTERISTIK PKM-KC  (baru di 2011)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Aturan yang perlu dicermati</vt:lpstr>
      <vt:lpstr>Aturan . . . . (lanjutan)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TipUgm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 PKM</dc:title>
  <dc:creator>Endy Suwondo</dc:creator>
  <cp:lastModifiedBy>Fujitsu</cp:lastModifiedBy>
  <cp:revision>301</cp:revision>
  <dcterms:created xsi:type="dcterms:W3CDTF">2001-12-11T14:51:26Z</dcterms:created>
  <dcterms:modified xsi:type="dcterms:W3CDTF">2013-09-27T06:42:21Z</dcterms:modified>
</cp:coreProperties>
</file>