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0"/>
  </p:notesMasterIdLst>
  <p:sldIdLst>
    <p:sldId id="356" r:id="rId2"/>
    <p:sldId id="258" r:id="rId3"/>
    <p:sldId id="307" r:id="rId4"/>
    <p:sldId id="321" r:id="rId5"/>
    <p:sldId id="323" r:id="rId6"/>
    <p:sldId id="317" r:id="rId7"/>
    <p:sldId id="308" r:id="rId8"/>
    <p:sldId id="309" r:id="rId9"/>
    <p:sldId id="312" r:id="rId10"/>
    <p:sldId id="313" r:id="rId11"/>
    <p:sldId id="314" r:id="rId12"/>
    <p:sldId id="315" r:id="rId13"/>
    <p:sldId id="316" r:id="rId14"/>
    <p:sldId id="311" r:id="rId15"/>
    <p:sldId id="319" r:id="rId16"/>
    <p:sldId id="310" r:id="rId17"/>
    <p:sldId id="324" r:id="rId18"/>
    <p:sldId id="325" r:id="rId19"/>
    <p:sldId id="326" r:id="rId20"/>
    <p:sldId id="327" r:id="rId21"/>
    <p:sldId id="328" r:id="rId22"/>
    <p:sldId id="329" r:id="rId23"/>
    <p:sldId id="330" r:id="rId24"/>
    <p:sldId id="331" r:id="rId25"/>
    <p:sldId id="332" r:id="rId26"/>
    <p:sldId id="333" r:id="rId27"/>
    <p:sldId id="334" r:id="rId28"/>
    <p:sldId id="335" r:id="rId29"/>
    <p:sldId id="336" r:id="rId30"/>
    <p:sldId id="337" r:id="rId31"/>
    <p:sldId id="338" r:id="rId32"/>
    <p:sldId id="339" r:id="rId33"/>
    <p:sldId id="340" r:id="rId34"/>
    <p:sldId id="341" r:id="rId35"/>
    <p:sldId id="342" r:id="rId36"/>
    <p:sldId id="343" r:id="rId37"/>
    <p:sldId id="344" r:id="rId38"/>
    <p:sldId id="345" r:id="rId39"/>
    <p:sldId id="346" r:id="rId40"/>
    <p:sldId id="347" r:id="rId41"/>
    <p:sldId id="348" r:id="rId42"/>
    <p:sldId id="349" r:id="rId43"/>
    <p:sldId id="350" r:id="rId44"/>
    <p:sldId id="351" r:id="rId45"/>
    <p:sldId id="352" r:id="rId46"/>
    <p:sldId id="353" r:id="rId47"/>
    <p:sldId id="354" r:id="rId48"/>
    <p:sldId id="355" r:id="rId4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6222" autoAdjust="0"/>
  </p:normalViewPr>
  <p:slideViewPr>
    <p:cSldViewPr>
      <p:cViewPr varScale="1">
        <p:scale>
          <a:sx n="76" d="100"/>
          <a:sy n="76" d="100"/>
        </p:scale>
        <p:origin x="-70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B1DC3D47-409C-4DA9-9F92-99B9672E4412}" type="datetimeFigureOut">
              <a:rPr lang="en-US"/>
              <a:pPr>
                <a:defRPr/>
              </a:pPr>
              <a:t>10/25/2012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C40FE84-FB0A-428E-B54B-6D0D1C00DE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F16A67C-92CE-4EAC-8040-C5E01B8B45D0}" type="slidenum">
              <a:rPr lang="en-US"/>
              <a:pPr/>
              <a:t>12</a:t>
            </a:fld>
            <a:endParaRPr lang="en-US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 smtClean="0"/>
              <a:t>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026"/>
          <p:cNvSpPr>
            <a:spLocks noGrp="1" noChangeArrowheads="1"/>
          </p:cNvSpPr>
          <p:nvPr>
            <p:ph type="ctrTitle"/>
          </p:nvPr>
        </p:nvSpPr>
        <p:spPr>
          <a:xfrm>
            <a:off x="990600" y="1143000"/>
            <a:ext cx="7315200" cy="2057400"/>
          </a:xfrm>
        </p:spPr>
        <p:txBody>
          <a:bodyPr/>
          <a:lstStyle>
            <a:lvl1pPr algn="ctr">
              <a:defRPr sz="60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3075" name="Rectangle 1027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5029200"/>
            <a:ext cx="6400800" cy="990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  <p:sp>
        <p:nvSpPr>
          <p:cNvPr id="4" name="Rectangle 1028"/>
          <p:cNvSpPr>
            <a:spLocks noGrp="1" noChangeArrowheads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102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103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9B3961-27FA-4867-9D5C-ADA0396D85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326A8-D231-4F2C-93ED-9CD696D065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3250" y="457200"/>
            <a:ext cx="1581150" cy="5638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09800" y="457200"/>
            <a:ext cx="4591050" cy="5638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885BCA-1788-4B21-8C2D-4FDE0852AA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457200"/>
            <a:ext cx="6324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209800" y="1828800"/>
            <a:ext cx="6324600" cy="42672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0A9CD-5B9E-4F6D-BE57-40F94E00EF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5A5424-8AE5-4B5B-B9B3-C5E26C77D5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06D5B-444C-4A54-9841-D81F5E0203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09800" y="1828800"/>
            <a:ext cx="3086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48300" y="1828800"/>
            <a:ext cx="30861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06025A-5BF4-4D95-BD89-9BE0BE4500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6AA004-5946-49E3-8DB4-85B692AF32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4D96DC-DF39-4C93-8520-933B266C13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B83DA0-8F7C-4006-9097-B41B3E20E8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654023-FE52-432A-BBD5-E407E45426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192F81-7A3A-4F85-A08D-437B6A7E0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09800" y="457200"/>
            <a:ext cx="6324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09800" y="1828800"/>
            <a:ext cx="63246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00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814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CA845BC0-7EF3-4E71-A5C8-9ED4871DBC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12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dicinenet.com/script/main/art.asp?articlekey=5377" TargetMode="Externa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edicinenet.com/script/main/art.asp?articlekey=17896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edicinenet.com/script/main/art.asp?articlekey=336" TargetMode="External"/><Relationship Id="rId2" Type="http://schemas.openxmlformats.org/officeDocument/2006/relationships/hyperlink" Target="http://www.medicinenet.com/script/main/art.asp?articlekey=3768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sz="4000" dirty="0" smtClean="0"/>
              <a:t>d</a:t>
            </a:r>
            <a:r>
              <a:rPr lang="id-ID" sz="4000" dirty="0" smtClean="0"/>
              <a:t>r. N. Putu P. Putra. SpP</a:t>
            </a:r>
            <a:endParaRPr lang="id-ID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d-ID" smtClean="0"/>
              <a:t>Lab/SMF Paru/Kedpkteran Respirasi</a:t>
            </a:r>
            <a:endParaRPr lang="id-ID" dirty="0" smtClean="0"/>
          </a:p>
          <a:p>
            <a:r>
              <a:rPr lang="id-ID" dirty="0" smtClean="0"/>
              <a:t>Rs Dr Saiful Anwar/FKUB Malang</a:t>
            </a:r>
            <a:endParaRPr lang="id-ID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Course of disease (2)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Late proliferative or fibrotic phase: </a:t>
            </a:r>
          </a:p>
          <a:p>
            <a:pPr lvl="1"/>
            <a:r>
              <a:rPr lang="en-US" smtClean="0"/>
              <a:t>Deposition of collagen and proteoglycans. </a:t>
            </a:r>
          </a:p>
          <a:p>
            <a:pPr lvl="1"/>
            <a:r>
              <a:rPr lang="en-US" smtClean="0"/>
              <a:t>Fibroblast proliferation</a:t>
            </a:r>
          </a:p>
          <a:p>
            <a:pPr lvl="1">
              <a:buFont typeface="Wingdings" pitchFamily="2" charset="2"/>
              <a:buNone/>
            </a:pPr>
            <a:endParaRPr lang="en-US" smtClean="0"/>
          </a:p>
          <a:p>
            <a:r>
              <a:rPr lang="en-US" smtClean="0"/>
              <a:t>Interstitial fibrosis develops in some patients.</a:t>
            </a:r>
          </a:p>
          <a:p>
            <a:endParaRPr lang="en-US" smtClean="0"/>
          </a:p>
          <a:p>
            <a:endParaRPr lang="en-US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Radiographic abnormalities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2057400"/>
            <a:ext cx="8229600" cy="3886200"/>
          </a:xfrm>
        </p:spPr>
        <p:txBody>
          <a:bodyPr/>
          <a:lstStyle/>
          <a:p>
            <a:endParaRPr lang="en-US" smtClean="0"/>
          </a:p>
          <a:p>
            <a:r>
              <a:rPr lang="en-US" smtClean="0"/>
              <a:t>Due to alveolar epithelial injury, or diffuse alveolar damage, that causes leakage of protein-rich fluid into the alveolar spaces.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Chest X-ray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8229600" cy="3886200"/>
          </a:xfrm>
        </p:spPr>
        <p:txBody>
          <a:bodyPr/>
          <a:lstStyle/>
          <a:p>
            <a:r>
              <a:rPr lang="en-US" sz="2800" smtClean="0"/>
              <a:t>Exudative phase: progression from diffuse bilateral interstitial infiltrates to diffuse, fluffy, alveolar opacities +/- air bronchograms</a:t>
            </a:r>
          </a:p>
          <a:p>
            <a:pPr lvl="1"/>
            <a:r>
              <a:rPr lang="en-US" sz="2400" smtClean="0"/>
              <a:t>White out</a:t>
            </a:r>
          </a:p>
          <a:p>
            <a:pPr lvl="1"/>
            <a:r>
              <a:rPr lang="en-US" sz="2400" smtClean="0"/>
              <a:t>Ground glass opacities</a:t>
            </a:r>
          </a:p>
          <a:p>
            <a:endParaRPr lang="en-US" sz="2800" smtClean="0"/>
          </a:p>
          <a:p>
            <a:r>
              <a:rPr lang="en-US" sz="2800" smtClean="0"/>
              <a:t>Proliferative and fibrotic phase: a more heterogeneous, linear or reticular pattern.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Chest X-Ray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62000" y="1981200"/>
            <a:ext cx="7924800" cy="38862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mtClean="0"/>
              <a:t>To help distinguish from cardiogenic pulmonary edema: often a lack cardiomegaly, obvious pleural effusions, and vascular redistribution. </a:t>
            </a:r>
          </a:p>
          <a:p>
            <a:pPr>
              <a:lnSpc>
                <a:spcPct val="90000"/>
              </a:lnSpc>
            </a:pPr>
            <a:r>
              <a:rPr lang="en-US" smtClean="0"/>
              <a:t>Radiographic findings tend to stabilize and if further worsening occurs after 5-7 days, another process should be considered.</a:t>
            </a:r>
          </a:p>
          <a:p>
            <a:pPr>
              <a:lnSpc>
                <a:spcPct val="90000"/>
              </a:lnSpc>
            </a:pPr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310a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533400"/>
            <a:ext cx="6324600" cy="555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 Box 6"/>
          <p:cNvSpPr txBox="1">
            <a:spLocks noChangeArrowheads="1"/>
          </p:cNvSpPr>
          <p:nvPr/>
        </p:nvSpPr>
        <p:spPr bwMode="auto">
          <a:xfrm>
            <a:off x="827088" y="6324600"/>
            <a:ext cx="7543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/>
              <a:t>http://www.lumen.luc.edu/lumen/MedEd/Radio/curriculum/Mechanisms/ards.htm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/>
          <a:srcRect l="59619" t="23334" r="13675" b="11896"/>
          <a:stretch>
            <a:fillRect/>
          </a:stretch>
        </p:blipFill>
        <p:spPr bwMode="auto">
          <a:xfrm>
            <a:off x="2209800" y="228600"/>
            <a:ext cx="5105400" cy="621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Management</a:t>
            </a:r>
          </a:p>
        </p:txBody>
      </p:sp>
      <p:sp>
        <p:nvSpPr>
          <p:cNvPr id="174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Treat underlying cause</a:t>
            </a:r>
          </a:p>
          <a:p>
            <a:r>
              <a:rPr lang="en-US" sz="2800" smtClean="0"/>
              <a:t>Nutrition</a:t>
            </a:r>
          </a:p>
          <a:p>
            <a:r>
              <a:rPr lang="en-US" sz="2800" smtClean="0">
                <a:solidFill>
                  <a:schemeClr val="tx2"/>
                </a:solidFill>
              </a:rPr>
              <a:t>Oxygenation</a:t>
            </a:r>
          </a:p>
          <a:p>
            <a:r>
              <a:rPr lang="en-US" sz="2800" smtClean="0">
                <a:solidFill>
                  <a:schemeClr val="tx2"/>
                </a:solidFill>
              </a:rPr>
              <a:t>Ventilation</a:t>
            </a:r>
          </a:p>
          <a:p>
            <a:r>
              <a:rPr lang="en-US" sz="2800" smtClean="0">
                <a:solidFill>
                  <a:schemeClr val="tx2"/>
                </a:solidFill>
              </a:rPr>
              <a:t>Position (</a:t>
            </a:r>
            <a:r>
              <a:rPr lang="en-US" sz="2000" smtClean="0">
                <a:solidFill>
                  <a:schemeClr val="tx2"/>
                </a:solidFill>
              </a:rPr>
              <a:t>PRONE POSITION</a:t>
            </a:r>
            <a:r>
              <a:rPr lang="en-US" sz="2800" smtClean="0">
                <a:solidFill>
                  <a:schemeClr val="tx2"/>
                </a:solidFill>
              </a:rPr>
              <a:t>)</a:t>
            </a:r>
          </a:p>
          <a:p>
            <a:r>
              <a:rPr lang="en-US" sz="2800" smtClean="0">
                <a:solidFill>
                  <a:schemeClr val="tx2"/>
                </a:solidFill>
              </a:rPr>
              <a:t>Fluid management</a:t>
            </a:r>
          </a:p>
          <a:p>
            <a:r>
              <a:rPr lang="en-US" sz="2800" smtClean="0">
                <a:solidFill>
                  <a:schemeClr val="tx2"/>
                </a:solidFill>
              </a:rPr>
              <a:t>Miscellaneous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Lung </a:t>
            </a:r>
            <a:r>
              <a:rPr lang="en-US" dirty="0" err="1" smtClean="0"/>
              <a:t>Oedema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Kompetensi</a:t>
            </a:r>
            <a:r>
              <a:rPr lang="en-US" dirty="0" smtClean="0"/>
              <a:t> </a:t>
            </a:r>
            <a:r>
              <a:rPr lang="en-US" smtClean="0"/>
              <a:t>3b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9572817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Pulmonary edema occurs when fluid is filtered into the </a:t>
            </a:r>
            <a:r>
              <a:rPr lang="en-US" dirty="0" smtClean="0"/>
              <a:t>lungs faster </a:t>
            </a:r>
            <a:r>
              <a:rPr lang="en-US" dirty="0"/>
              <a:t>than it can be </a:t>
            </a:r>
            <a:r>
              <a:rPr lang="en-US" dirty="0" smtClean="0"/>
              <a:t>removed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/>
              <a:t>Accumulation of </a:t>
            </a:r>
            <a:r>
              <a:rPr lang="en-US" dirty="0" smtClean="0"/>
              <a:t>fluid may have major </a:t>
            </a:r>
            <a:r>
              <a:rPr lang="en-US" dirty="0"/>
              <a:t>consequences on lung function because efficient </a:t>
            </a:r>
            <a:r>
              <a:rPr lang="en-US" dirty="0" smtClean="0"/>
              <a:t>gas exchange </a:t>
            </a:r>
            <a:r>
              <a:rPr lang="en-US" dirty="0"/>
              <a:t>cannot occur in fluid-filled alveoli</a:t>
            </a:r>
          </a:p>
        </p:txBody>
      </p:sp>
    </p:spTree>
    <p:extLst>
      <p:ext uri="{BB962C8B-B14F-4D97-AF65-F5344CB8AC3E}">
        <p14:creationId xmlns="" xmlns:p14="http://schemas.microsoft.com/office/powerpoint/2010/main" val="9144336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Two fundamentally different types of pulmonary edema : </a:t>
            </a:r>
          </a:p>
          <a:p>
            <a:pPr lvl="1"/>
            <a:r>
              <a:rPr lang="en-US" dirty="0" smtClean="0"/>
              <a:t>Cardiogenic  (also termed hydrostatic or hemodynamic edema)</a:t>
            </a:r>
          </a:p>
          <a:p>
            <a:pPr lvl="1"/>
            <a:r>
              <a:rPr lang="en-US" dirty="0" err="1" smtClean="0"/>
              <a:t>noncardiogenic</a:t>
            </a:r>
            <a:r>
              <a:rPr lang="en-US" smtClean="0"/>
              <a:t> (</a:t>
            </a:r>
            <a:r>
              <a:rPr lang="en-US" dirty="0" smtClean="0"/>
              <a:t>also known as </a:t>
            </a:r>
            <a:r>
              <a:rPr lang="en-US" smtClean="0"/>
              <a:t>increased-permeability , </a:t>
            </a:r>
            <a:r>
              <a:rPr lang="en-US" dirty="0" smtClean="0"/>
              <a:t>acute lung injury, or acute respiratory distress syndrome)</a:t>
            </a:r>
          </a:p>
          <a:p>
            <a:r>
              <a:rPr lang="en-US" dirty="0" smtClean="0"/>
              <a:t>            difficult to distinguish because of their similar clinical manifestations.</a:t>
            </a:r>
            <a:endParaRPr lang="en-US" dirty="0"/>
          </a:p>
        </p:txBody>
      </p:sp>
      <p:sp>
        <p:nvSpPr>
          <p:cNvPr id="4" name="Right Arrow 3"/>
          <p:cNvSpPr/>
          <p:nvPr/>
        </p:nvSpPr>
        <p:spPr>
          <a:xfrm>
            <a:off x="914400" y="5230368"/>
            <a:ext cx="97840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573603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ACUTE RESPIRATORY DISTRESS SYNDROME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(Kompetensi 3B)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Pulmonary </a:t>
            </a:r>
            <a:r>
              <a:rPr lang="en-US" dirty="0" err="1" smtClean="0"/>
              <a:t>Oedema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cardiogenic pulmonary edema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half" idx="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noncardiogenic</a:t>
            </a:r>
            <a:r>
              <a:rPr lang="en-US" dirty="0" smtClean="0"/>
              <a:t> pulmonary edema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ischemia with or without myocardial infarction</a:t>
            </a:r>
          </a:p>
          <a:p>
            <a:r>
              <a:rPr lang="en-US" dirty="0" smtClean="0"/>
              <a:t> exacerbation of chronic systolic or diastolic heart failure, </a:t>
            </a:r>
          </a:p>
          <a:p>
            <a:r>
              <a:rPr lang="en-US" dirty="0" smtClean="0"/>
              <a:t> dysfunction of the mitral or aortic valve.</a:t>
            </a:r>
          </a:p>
          <a:p>
            <a:r>
              <a:rPr lang="en-US" dirty="0"/>
              <a:t> </a:t>
            </a:r>
            <a:r>
              <a:rPr lang="en-US" dirty="0" smtClean="0"/>
              <a:t>        Volume overload should also be considered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err="1" smtClean="0"/>
              <a:t>ARDS</a:t>
            </a:r>
            <a:endParaRPr lang="en-US" dirty="0" smtClean="0"/>
          </a:p>
          <a:p>
            <a:r>
              <a:rPr lang="en-US" dirty="0" smtClean="0"/>
              <a:t> Kidney failure</a:t>
            </a:r>
          </a:p>
          <a:p>
            <a:r>
              <a:rPr lang="en-US" dirty="0" smtClean="0"/>
              <a:t> Brain trauma</a:t>
            </a:r>
          </a:p>
          <a:p>
            <a:r>
              <a:rPr lang="en-US" dirty="0" smtClean="0"/>
              <a:t> Re-expansion </a:t>
            </a:r>
            <a:r>
              <a:rPr lang="en-US" dirty="0" err="1" smtClean="0"/>
              <a:t>Pulm</a:t>
            </a:r>
            <a:r>
              <a:rPr lang="en-US" dirty="0" smtClean="0"/>
              <a:t> </a:t>
            </a:r>
            <a:r>
              <a:rPr lang="en-US" dirty="0" err="1" smtClean="0"/>
              <a:t>oedema</a:t>
            </a:r>
            <a:endParaRPr lang="en-US" dirty="0" smtClean="0"/>
          </a:p>
          <a:p>
            <a:r>
              <a:rPr lang="en-US" dirty="0" smtClean="0"/>
              <a:t>High-</a:t>
            </a:r>
            <a:r>
              <a:rPr lang="en-US" dirty="0" err="1" smtClean="0"/>
              <a:t>altitute</a:t>
            </a:r>
            <a:r>
              <a:rPr lang="en-US" dirty="0" smtClean="0"/>
              <a:t> </a:t>
            </a:r>
            <a:r>
              <a:rPr lang="en-US" dirty="0" err="1" smtClean="0"/>
              <a:t>Pulm</a:t>
            </a:r>
            <a:r>
              <a:rPr lang="en-US" dirty="0" smtClean="0"/>
              <a:t> </a:t>
            </a:r>
            <a:r>
              <a:rPr lang="en-US" dirty="0" err="1" smtClean="0"/>
              <a:t>oedema</a:t>
            </a:r>
            <a:r>
              <a:rPr lang="en-US" dirty="0" smtClean="0"/>
              <a:t> </a:t>
            </a:r>
          </a:p>
          <a:p>
            <a:r>
              <a:rPr lang="en-US" dirty="0" smtClean="0"/>
              <a:t>Overdose heroin, methadone, aspirin</a:t>
            </a:r>
          </a:p>
          <a:p>
            <a:r>
              <a:rPr lang="en-US" dirty="0" err="1" smtClean="0"/>
              <a:t>Pulm</a:t>
            </a:r>
            <a:r>
              <a:rPr lang="en-US" dirty="0" smtClean="0"/>
              <a:t> embolism, </a:t>
            </a:r>
            <a:r>
              <a:rPr lang="en-US" dirty="0" err="1" smtClean="0"/>
              <a:t>Eclamsia</a:t>
            </a:r>
            <a:endParaRPr lang="en-US" dirty="0"/>
          </a:p>
        </p:txBody>
      </p:sp>
      <p:sp>
        <p:nvSpPr>
          <p:cNvPr id="10" name="Right Arrow 9"/>
          <p:cNvSpPr/>
          <p:nvPr/>
        </p:nvSpPr>
        <p:spPr>
          <a:xfrm>
            <a:off x="914400" y="4953000"/>
            <a:ext cx="489204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1229293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nejm.org/na102/home/ACS/publisher/mms/journals/content/nejm/2005/nejm_2005.353.issue-26/nejmcp052699/production/images/large/nejmcp052699_f1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77858"/>
            <a:ext cx="6096000" cy="650394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3176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Factor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There isn't any specific </a:t>
            </a:r>
            <a:r>
              <a:rPr lang="en-US" dirty="0">
                <a:hlinkClick r:id="rId2"/>
              </a:rPr>
              <a:t>risk factor</a:t>
            </a:r>
            <a:r>
              <a:rPr lang="en-US" dirty="0"/>
              <a:t> for pulmonary edema other than risk factors for the causative conditions.</a:t>
            </a:r>
          </a:p>
        </p:txBody>
      </p:sp>
    </p:spTree>
    <p:extLst>
      <p:ext uri="{BB962C8B-B14F-4D97-AF65-F5344CB8AC3E}">
        <p14:creationId xmlns="" xmlns:p14="http://schemas.microsoft.com/office/powerpoint/2010/main" val="3145642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Symptoms and 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Easy fatigue</a:t>
            </a:r>
          </a:p>
          <a:p>
            <a:r>
              <a:rPr lang="en-US" dirty="0" smtClean="0"/>
              <a:t> Shortness of breath /dyspnea </a:t>
            </a:r>
            <a:r>
              <a:rPr lang="en-US" dirty="0"/>
              <a:t>on </a:t>
            </a:r>
            <a:r>
              <a:rPr lang="en-US" dirty="0" smtClean="0"/>
              <a:t>exertion</a:t>
            </a:r>
          </a:p>
          <a:p>
            <a:r>
              <a:rPr lang="en-US" dirty="0" smtClean="0"/>
              <a:t> Rapid </a:t>
            </a:r>
            <a:r>
              <a:rPr lang="en-US" dirty="0"/>
              <a:t>breathing (tachypnea</a:t>
            </a:r>
            <a:r>
              <a:rPr lang="en-US" dirty="0" smtClean="0"/>
              <a:t>)</a:t>
            </a:r>
          </a:p>
          <a:p>
            <a:r>
              <a:rPr lang="en-US" dirty="0" smtClean="0"/>
              <a:t> Dizziness</a:t>
            </a:r>
            <a:endParaRPr lang="en-US" dirty="0"/>
          </a:p>
          <a:p>
            <a:r>
              <a:rPr lang="en-US" dirty="0" smtClean="0"/>
              <a:t> Weakness</a:t>
            </a:r>
            <a:r>
              <a:rPr lang="en-US" dirty="0"/>
              <a:t>.</a:t>
            </a:r>
          </a:p>
          <a:p>
            <a:r>
              <a:rPr lang="en-US" dirty="0" smtClean="0"/>
              <a:t> Hypoxemia</a:t>
            </a:r>
          </a:p>
          <a:p>
            <a:r>
              <a:rPr lang="en-US" dirty="0" smtClean="0">
                <a:hlinkClick r:id="rId2"/>
              </a:rPr>
              <a:t>Stethoscope</a:t>
            </a:r>
            <a:r>
              <a:rPr lang="en-US" dirty="0" smtClean="0"/>
              <a:t> : </a:t>
            </a:r>
            <a:r>
              <a:rPr lang="en-US" dirty="0"/>
              <a:t>such as </a:t>
            </a:r>
            <a:r>
              <a:rPr lang="en-US" dirty="0" err="1"/>
              <a:t>rales</a:t>
            </a:r>
            <a:r>
              <a:rPr lang="en-US" dirty="0"/>
              <a:t> or </a:t>
            </a:r>
            <a:r>
              <a:rPr lang="en-US" dirty="0" smtClean="0"/>
              <a:t>crackles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49434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How is pulmonary edema diagnosed?</a:t>
            </a:r>
            <a:br>
              <a:rPr lang="en-US" b="1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careful </a:t>
            </a:r>
            <a:r>
              <a:rPr lang="en-US" dirty="0">
                <a:hlinkClick r:id="rId2"/>
              </a:rPr>
              <a:t>medical history</a:t>
            </a:r>
            <a:r>
              <a:rPr lang="en-US" dirty="0"/>
              <a:t> and physical examination often provide invaluable information regarding the cause. </a:t>
            </a:r>
            <a:endParaRPr lang="en-US" dirty="0" smtClean="0">
              <a:hlinkClick r:id="rId3"/>
            </a:endParaRPr>
          </a:p>
          <a:p>
            <a:r>
              <a:rPr lang="en-US" dirty="0" smtClean="0">
                <a:hlinkClick r:id="rId3"/>
              </a:rPr>
              <a:t>chest X-ray</a:t>
            </a:r>
            <a:endParaRPr lang="en-US" dirty="0" smtClean="0"/>
          </a:p>
          <a:p>
            <a:r>
              <a:rPr lang="en-US" dirty="0"/>
              <a:t>Other diagnostics tools used in assessing the underlying cause of pulmonary edema</a:t>
            </a:r>
          </a:p>
        </p:txBody>
      </p:sp>
    </p:spTree>
    <p:extLst>
      <p:ext uri="{BB962C8B-B14F-4D97-AF65-F5344CB8AC3E}">
        <p14:creationId xmlns="" xmlns:p14="http://schemas.microsoft.com/office/powerpoint/2010/main" val="2794782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TREATMENT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treatment of pulmonary edema largely depends on its cause and severity. </a:t>
            </a:r>
          </a:p>
        </p:txBody>
      </p:sp>
    </p:spTree>
    <p:extLst>
      <p:ext uri="{BB962C8B-B14F-4D97-AF65-F5344CB8AC3E}">
        <p14:creationId xmlns="" xmlns:p14="http://schemas.microsoft.com/office/powerpoint/2010/main" val="3791800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nejm.org/na102/home/ACS/publisher/mms/journals/content/nejm/2005/nejm_2005.353.issue-26/nejmcp052699/production/images/large/nejmcp052699_f3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975" y="76200"/>
            <a:ext cx="7845425" cy="60778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981200" y="6096000"/>
            <a:ext cx="56913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Gambar</a:t>
            </a:r>
            <a:r>
              <a:rPr lang="en-US" dirty="0" smtClean="0"/>
              <a:t> : Algorithm for the Clinical Differentiation between</a:t>
            </a:r>
          </a:p>
          <a:p>
            <a:r>
              <a:rPr lang="en-US" dirty="0" smtClean="0"/>
              <a:t> Cardiogenic and </a:t>
            </a:r>
            <a:r>
              <a:rPr lang="en-US" dirty="0" err="1" smtClean="0"/>
              <a:t>Noncardiogenic</a:t>
            </a:r>
            <a:r>
              <a:rPr lang="en-US" dirty="0" smtClean="0"/>
              <a:t> Pulmonary Edema.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80736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3600" smtClean="0"/>
              <a:t>PULMONARY EMBOLISM</a:t>
            </a:r>
            <a:br>
              <a:rPr lang="en-US" sz="3600" smtClean="0"/>
            </a:br>
            <a:r>
              <a:rPr lang="en-US" sz="3600" smtClean="0"/>
              <a:t> AND  </a:t>
            </a:r>
            <a:br>
              <a:rPr lang="en-US" sz="3600" smtClean="0"/>
            </a:br>
            <a:r>
              <a:rPr lang="en-US" sz="3600" smtClean="0"/>
              <a:t>INFARCTION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(Kompetensi 1)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Pulmonary Embolism, Infarction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2057400"/>
            <a:ext cx="7010400" cy="4343400"/>
          </a:xfrm>
        </p:spPr>
        <p:txBody>
          <a:bodyPr/>
          <a:lstStyle/>
          <a:p>
            <a:pPr eaLnBrk="1" hangingPunct="1"/>
            <a:r>
              <a:rPr lang="en-US" smtClean="0"/>
              <a:t>Embolism : Impaction of a thrombus or  foreign matter in the pulmonary vascular bed.</a:t>
            </a:r>
          </a:p>
          <a:p>
            <a:pPr eaLnBrk="1" hangingPunct="1"/>
            <a:r>
              <a:rPr lang="en-US" smtClean="0"/>
              <a:t>Infarction : The pathological changes which develop in the lung as a result of pulmonary embolism.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Pulmonary Thrombo-embolism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5000" y="1828800"/>
            <a:ext cx="6629400" cy="4343400"/>
          </a:xfrm>
        </p:spPr>
        <p:txBody>
          <a:bodyPr/>
          <a:lstStyle/>
          <a:p>
            <a:pPr eaLnBrk="1" hangingPunct="1"/>
            <a:r>
              <a:rPr lang="en-US" smtClean="0"/>
              <a:t>Thrombosis of peripheral veins , embolization of pulmonary arteries , and pulmonary infarction.</a:t>
            </a:r>
          </a:p>
          <a:p>
            <a:pPr eaLnBrk="1" hangingPunct="1"/>
            <a:r>
              <a:rPr lang="en-US" smtClean="0"/>
              <a:t>Primary thrombosis in pulmonary arteries and veins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Definition </a:t>
            </a:r>
          </a:p>
        </p:txBody>
      </p:sp>
      <p:sp>
        <p:nvSpPr>
          <p:cNvPr id="409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smtClean="0"/>
              <a:t>1994 American-European Consensus Conference (AECC) on ARDS definition: </a:t>
            </a:r>
          </a:p>
          <a:p>
            <a:pPr lvl="1"/>
            <a:r>
              <a:rPr lang="en-US" sz="2400" smtClean="0"/>
              <a:t>Acute onset of symptoms </a:t>
            </a:r>
          </a:p>
          <a:p>
            <a:pPr lvl="1"/>
            <a:r>
              <a:rPr lang="en-US" sz="2400" smtClean="0"/>
              <a:t>Ratio of PaO2 to FIO</a:t>
            </a:r>
            <a:r>
              <a:rPr lang="en-US" sz="1800" smtClean="0"/>
              <a:t>2</a:t>
            </a:r>
            <a:r>
              <a:rPr lang="en-US" sz="2400" smtClean="0"/>
              <a:t> of 200 mm Hg or less </a:t>
            </a:r>
          </a:p>
          <a:p>
            <a:pPr lvl="1"/>
            <a:r>
              <a:rPr lang="en-US" sz="2400" smtClean="0"/>
              <a:t>Bilateral infiltrates on CXRs </a:t>
            </a:r>
          </a:p>
          <a:p>
            <a:pPr lvl="1"/>
            <a:r>
              <a:rPr lang="en-US" sz="2400" smtClean="0"/>
              <a:t>Pulmonary arterial wedge pressure of 18 mm Hg or less or no clinical signs of left atrial hypertension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EMBOLUS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52600" y="1828800"/>
            <a:ext cx="6781800" cy="4267200"/>
          </a:xfrm>
        </p:spPr>
        <p:txBody>
          <a:bodyPr/>
          <a:lstStyle/>
          <a:p>
            <a:pPr eaLnBrk="1" hangingPunct="1"/>
            <a:r>
              <a:rPr lang="en-US" smtClean="0"/>
              <a:t>Thrombotic</a:t>
            </a:r>
          </a:p>
          <a:p>
            <a:pPr eaLnBrk="1" hangingPunct="1"/>
            <a:r>
              <a:rPr lang="en-US" smtClean="0"/>
              <a:t>Non-thrombotic : Fat, Air, Tumour , Amniotic fluid, IV Drug abusers.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llustration showing pulmonary embolism &#10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5175" y="533400"/>
            <a:ext cx="7693025" cy="569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p218-photo62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0538" y="879475"/>
            <a:ext cx="5619750" cy="509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Pathogenesis of Vascular Thrombosis 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828800" y="1600200"/>
            <a:ext cx="7010400" cy="4495800"/>
          </a:xfrm>
        </p:spPr>
        <p:txBody>
          <a:bodyPr/>
          <a:lstStyle/>
          <a:p>
            <a:pPr eaLnBrk="1" hangingPunct="1"/>
            <a:r>
              <a:rPr lang="en-US" smtClean="0"/>
              <a:t>Decrease in blood flow below a certain critical level.</a:t>
            </a:r>
          </a:p>
          <a:p>
            <a:pPr eaLnBrk="1" hangingPunct="1"/>
            <a:r>
              <a:rPr lang="en-US" smtClean="0"/>
              <a:t>Increase in coagulability of blood.</a:t>
            </a:r>
          </a:p>
          <a:p>
            <a:pPr eaLnBrk="1" hangingPunct="1"/>
            <a:r>
              <a:rPr lang="en-US" smtClean="0"/>
              <a:t>Damage of the vessel wall.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RISK FACTORS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209800" y="1828800"/>
            <a:ext cx="3100388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Bed rest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Post-operative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After severe blood loss and trauma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CCP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CHF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Varicose veins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Advancing age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434013" y="1828800"/>
            <a:ext cx="3100387" cy="42672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Obesity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Post-partum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Malignancy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DM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Pneumonia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Debilitating diseases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1ry polycythemia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Race, Diet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PE, Clinical Features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Depend on :</a:t>
            </a:r>
          </a:p>
          <a:p>
            <a:pPr lvl="1" eaLnBrk="1" hangingPunct="1"/>
            <a:r>
              <a:rPr lang="en-US" smtClean="0"/>
              <a:t>Size of the embolus and blood vessel occluded.</a:t>
            </a:r>
          </a:p>
          <a:p>
            <a:pPr lvl="1" eaLnBrk="1" hangingPunct="1"/>
            <a:r>
              <a:rPr lang="en-US" smtClean="0"/>
              <a:t>State of the lung.</a:t>
            </a:r>
          </a:p>
          <a:p>
            <a:pPr lvl="1" eaLnBrk="1" hangingPunct="1"/>
            <a:r>
              <a:rPr lang="en-US" smtClean="0"/>
              <a:t>Associated disease(s).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Massive Pulmonary Embolism MPE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CLINICAL SETTING</a:t>
            </a:r>
          </a:p>
          <a:p>
            <a:pPr eaLnBrk="1" hangingPunct="1"/>
            <a:r>
              <a:rPr lang="en-US" sz="2800" smtClean="0"/>
              <a:t>ELDERLY,POSSIBLY OBESE</a:t>
            </a:r>
          </a:p>
          <a:p>
            <a:pPr eaLnBrk="1" hangingPunct="1"/>
            <a:r>
              <a:rPr lang="en-US" sz="2800" smtClean="0"/>
              <a:t>AROUND THE 10</a:t>
            </a:r>
            <a:r>
              <a:rPr lang="en-US" sz="2800" baseline="30000" smtClean="0"/>
              <a:t>th</a:t>
            </a:r>
            <a:r>
              <a:rPr lang="en-US" sz="2800" smtClean="0"/>
              <a:t> DAY POST-OP.</a:t>
            </a:r>
          </a:p>
          <a:p>
            <a:pPr eaLnBrk="1" hangingPunct="1"/>
            <a:r>
              <a:rPr lang="en-US" sz="2800" smtClean="0"/>
              <a:t>CALLING FOR BED-PAN</a:t>
            </a:r>
          </a:p>
          <a:p>
            <a:pPr eaLnBrk="1" hangingPunct="1"/>
            <a:r>
              <a:rPr lang="en-US" sz="2800" smtClean="0"/>
              <a:t>EXPIRING SUDDENLY OR WHILE IN THE ACT OF DEFECATION </a:t>
            </a:r>
          </a:p>
          <a:p>
            <a:pPr eaLnBrk="1" hangingPunct="1"/>
            <a:r>
              <a:rPr lang="en-US" sz="2800" smtClean="0"/>
              <a:t>IMMEDIATELY FATAL,2/3 DIE IN THE FIRST TWO HOURS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4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4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4" grpId="0" autoUpdateAnimBg="0"/>
      <p:bldP spid="18435" grpId="0" build="p" autoUpdateAnimBg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Massive Pulmonary Embolism MPE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981200" y="1828800"/>
            <a:ext cx="3328988" cy="4267200"/>
          </a:xfrm>
        </p:spPr>
        <p:txBody>
          <a:bodyPr/>
          <a:lstStyle/>
          <a:p>
            <a:pPr eaLnBrk="1" hangingPunct="1"/>
            <a:r>
              <a:rPr lang="en-US" smtClean="0"/>
              <a:t>SHOCK</a:t>
            </a:r>
          </a:p>
          <a:p>
            <a:pPr eaLnBrk="1" hangingPunct="1"/>
            <a:r>
              <a:rPr lang="en-US" smtClean="0"/>
              <a:t>DYSPNEA</a:t>
            </a:r>
          </a:p>
          <a:p>
            <a:pPr eaLnBrk="1" hangingPunct="1"/>
            <a:r>
              <a:rPr lang="en-US" smtClean="0"/>
              <a:t>APPREHENSION</a:t>
            </a:r>
          </a:p>
          <a:p>
            <a:pPr eaLnBrk="1" hangingPunct="1"/>
            <a:r>
              <a:rPr lang="en-US" smtClean="0"/>
              <a:t>TACHYCARDIA</a:t>
            </a:r>
          </a:p>
          <a:p>
            <a:pPr eaLnBrk="1" hangingPunct="1"/>
            <a:r>
              <a:rPr lang="en-US" smtClean="0"/>
              <a:t>SWEATING</a:t>
            </a: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5434013" y="1828800"/>
            <a:ext cx="3100387" cy="4267200"/>
          </a:xfrm>
        </p:spPr>
        <p:txBody>
          <a:bodyPr/>
          <a:lstStyle/>
          <a:p>
            <a:pPr eaLnBrk="1" hangingPunct="1"/>
            <a:r>
              <a:rPr lang="en-US" smtClean="0"/>
              <a:t> CHEST PAIN</a:t>
            </a:r>
          </a:p>
          <a:p>
            <a:pPr eaLnBrk="1" hangingPunct="1"/>
            <a:r>
              <a:rPr lang="en-US" smtClean="0"/>
              <a:t>FAINTNESS</a:t>
            </a:r>
          </a:p>
          <a:p>
            <a:pPr eaLnBrk="1" hangingPunct="1"/>
            <a:r>
              <a:rPr lang="en-US" smtClean="0"/>
              <a:t>CYANOSIS</a:t>
            </a:r>
          </a:p>
          <a:p>
            <a:pPr eaLnBrk="1" hangingPunct="1"/>
            <a:r>
              <a:rPr lang="en-US" smtClean="0"/>
              <a:t>AF</a:t>
            </a:r>
          </a:p>
          <a:p>
            <a:pPr eaLnBrk="1" hangingPunct="1"/>
            <a:r>
              <a:rPr lang="en-US" smtClean="0"/>
              <a:t>COLLAPSE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4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4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46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46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 nodeType="clickPar">
                      <p:stCondLst>
                        <p:cond delay="indefinite"/>
                      </p:stCondLst>
                      <p:childTnLst>
                        <p:par>
                          <p:cTn id="5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46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946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59" grpId="0" build="p" autoUpdateAnimBg="0"/>
      <p:bldP spid="19460" grpId="0" build="p" autoUpdateAnimBg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MPE, Differential Diagnosis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Myocardial Infarction.</a:t>
            </a:r>
          </a:p>
          <a:p>
            <a:pPr eaLnBrk="1" hangingPunct="1"/>
            <a:r>
              <a:rPr lang="en-US" smtClean="0"/>
              <a:t>Dissecting Aortic Aneurysm.</a:t>
            </a:r>
          </a:p>
          <a:p>
            <a:pPr eaLnBrk="1" hangingPunct="1"/>
            <a:r>
              <a:rPr lang="en-US" smtClean="0"/>
              <a:t>Peumothorax.</a:t>
            </a:r>
          </a:p>
          <a:p>
            <a:pPr eaLnBrk="1" hangingPunct="1"/>
            <a:r>
              <a:rPr lang="en-US" smtClean="0"/>
              <a:t>Major Pulmonary Collapse.</a:t>
            </a:r>
          </a:p>
          <a:p>
            <a:pPr eaLnBrk="1" hangingPunct="1"/>
            <a:r>
              <a:rPr lang="en-US" smtClean="0"/>
              <a:t>Shock.</a:t>
            </a:r>
          </a:p>
          <a:p>
            <a:pPr eaLnBrk="1" hangingPunct="1"/>
            <a:r>
              <a:rPr lang="en-US" smtClean="0"/>
              <a:t>Perforating Peptic Ulcer.</a:t>
            </a:r>
          </a:p>
          <a:p>
            <a:pPr eaLnBrk="1" hangingPunct="1"/>
            <a:r>
              <a:rPr lang="en-US" smtClean="0"/>
              <a:t>Acute Pancreatitis.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  <p:bldP spid="20483" grpId="0" build="p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Pulmonary Infarction, Pathology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 Blood Vessels: Engorgement, Hemorrhage from distended necrotic capillaries, Granulation tissue repair , Fibrous scar</a:t>
            </a:r>
          </a:p>
          <a:p>
            <a:pPr eaLnBrk="1" hangingPunct="1"/>
            <a:r>
              <a:rPr lang="en-US" smtClean="0"/>
              <a:t>Bronchioles: usually survive, may turn bronchiactatic												</a:t>
            </a:r>
          </a:p>
          <a:p>
            <a:pPr eaLnBrk="1" hangingPunct="1"/>
            <a:endParaRPr lang="en-US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val 2"/>
          <p:cNvSpPr>
            <a:spLocks noChangeArrowheads="1"/>
          </p:cNvSpPr>
          <p:nvPr/>
        </p:nvSpPr>
        <p:spPr bwMode="auto">
          <a:xfrm>
            <a:off x="2133600" y="1676400"/>
            <a:ext cx="2971800" cy="2971800"/>
          </a:xfrm>
          <a:prstGeom prst="ellipse">
            <a:avLst/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3" name="Oval 3"/>
          <p:cNvSpPr>
            <a:spLocks noChangeArrowheads="1"/>
          </p:cNvSpPr>
          <p:nvPr/>
        </p:nvSpPr>
        <p:spPr bwMode="auto">
          <a:xfrm>
            <a:off x="4038600" y="1752600"/>
            <a:ext cx="2819400" cy="2819400"/>
          </a:xfrm>
          <a:prstGeom prst="ellipse">
            <a:avLst/>
          </a:prstGeom>
          <a:solidFill>
            <a:srgbClr val="CCFF33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4" name="Oval 4"/>
          <p:cNvSpPr>
            <a:spLocks noChangeArrowheads="1"/>
          </p:cNvSpPr>
          <p:nvPr/>
        </p:nvSpPr>
        <p:spPr bwMode="auto">
          <a:xfrm>
            <a:off x="3581400" y="3810000"/>
            <a:ext cx="2895600" cy="2743200"/>
          </a:xfrm>
          <a:prstGeom prst="ellipse">
            <a:avLst/>
          </a:prstGeom>
          <a:solidFill>
            <a:srgbClr val="9999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143000" y="304800"/>
            <a:ext cx="7391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4400">
                <a:solidFill>
                  <a:schemeClr val="tx2"/>
                </a:solidFill>
                <a:latin typeface="Arial" charset="0"/>
              </a:rPr>
              <a:t>Causative Factors in ARDS</a:t>
            </a:r>
          </a:p>
        </p:txBody>
      </p:sp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2362200" y="2632075"/>
            <a:ext cx="1676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66"/>
                </a:solidFill>
                <a:latin typeface="Arial" charset="0"/>
              </a:rPr>
              <a:t>PRIMARY</a:t>
            </a:r>
          </a:p>
          <a:p>
            <a:r>
              <a:rPr lang="en-US">
                <a:solidFill>
                  <a:srgbClr val="000066"/>
                </a:solidFill>
                <a:latin typeface="Arial" charset="0"/>
              </a:rPr>
              <a:t> INJURY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4724400" y="2632075"/>
            <a:ext cx="20574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66"/>
                </a:solidFill>
                <a:latin typeface="Arial" charset="0"/>
              </a:rPr>
              <a:t>HOST RESPONSE</a:t>
            </a:r>
          </a:p>
        </p:txBody>
      </p:sp>
      <p:sp>
        <p:nvSpPr>
          <p:cNvPr id="5128" name="Text Box 8"/>
          <p:cNvSpPr txBox="1">
            <a:spLocks noChangeArrowheads="1"/>
          </p:cNvSpPr>
          <p:nvPr/>
        </p:nvSpPr>
        <p:spPr bwMode="auto">
          <a:xfrm>
            <a:off x="3733800" y="4953000"/>
            <a:ext cx="2971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>
                <a:solidFill>
                  <a:srgbClr val="000066"/>
                </a:solidFill>
                <a:latin typeface="Arial" charset="0"/>
              </a:rPr>
              <a:t>CONSEQUENCES </a:t>
            </a:r>
          </a:p>
          <a:p>
            <a:r>
              <a:rPr lang="en-US">
                <a:solidFill>
                  <a:srgbClr val="000066"/>
                </a:solidFill>
                <a:latin typeface="Arial" charset="0"/>
              </a:rPr>
              <a:t>OF THERAPY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Pulmonary Infarction, Pathology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Bacterial Infection : Abscess  Source : embolus, blood-borne, bronchi .</a:t>
            </a:r>
          </a:p>
          <a:p>
            <a:pPr eaLnBrk="1" hangingPunct="1"/>
            <a:r>
              <a:rPr lang="en-US" smtClean="0"/>
              <a:t>Pleural Complications : Pleurisy, Pleural effusion, Empyema.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Pulmonary Infarction, Clinical Picture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Pleuritic chest pain, Pleural rub, Pleural effusion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Hemoptysis: in only 50% of cases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Finding the source of embolization: in only 60% of cases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Tachcardia( more than 100/ min ) Tachypnoea 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Jaundice, Cyanosis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Pulmonary Infarction, Clinical Picture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</a:pPr>
            <a:r>
              <a:rPr lang="en-US" sz="4000" smtClean="0"/>
              <a:t>Locally: No Physical Findings, Consolidation, Diminished Intensity of Breath Sounds, Crepitus, Wheezing Chest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4000" smtClean="0"/>
              <a:t>Pleural Rub</a:t>
            </a:r>
          </a:p>
          <a:p>
            <a:pPr marL="609600" indent="-609600" eaLnBrk="1" hangingPunct="1">
              <a:lnSpc>
                <a:spcPct val="90000"/>
              </a:lnSpc>
            </a:pPr>
            <a:r>
              <a:rPr lang="en-US" sz="4000" smtClean="0"/>
              <a:t>Signs of Pleural Effusion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Pulmonary Infarction, Clinical Picture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mtClean="0"/>
              <a:t>With Infection: Worsening of the Clinical Status: Abscess or Empyema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Persistent  Fever, Malaise, Sweating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Increasing Pulse Rate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Leucocytosis more than 20 000</a:t>
            </a:r>
          </a:p>
          <a:p>
            <a:pPr eaLnBrk="1" hangingPunct="1">
              <a:lnSpc>
                <a:spcPct val="90000"/>
              </a:lnSpc>
            </a:pPr>
            <a:r>
              <a:rPr lang="en-US" smtClean="0"/>
              <a:t>Chest X-Ray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Clinical Probability of PE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High Probability ( 90% ): Presence of at least one of three symptoms ( Sudden onset </a:t>
            </a:r>
            <a:r>
              <a:rPr lang="en-US" sz="2800" dirty="0" err="1" smtClean="0"/>
              <a:t>Dyspnea</a:t>
            </a:r>
            <a:r>
              <a:rPr lang="en-US" sz="2800" dirty="0" smtClean="0"/>
              <a:t>, Chest Pain, or Fainting ) not explained otherwise and associated with : (1) Any two of the following abnormalities: ECG signs of RV overload, Radiographic signs of </a:t>
            </a:r>
            <a:r>
              <a:rPr lang="en-US" sz="2800" dirty="0" err="1" smtClean="0"/>
              <a:t>Oligemia</a:t>
            </a:r>
            <a:r>
              <a:rPr lang="en-US" sz="2800" dirty="0" smtClean="0"/>
              <a:t>, Amputation of </a:t>
            </a:r>
            <a:r>
              <a:rPr lang="en-US" sz="2800" dirty="0" err="1" smtClean="0"/>
              <a:t>hilar</a:t>
            </a:r>
            <a:r>
              <a:rPr lang="en-US" sz="2800" dirty="0" smtClean="0"/>
              <a:t> </a:t>
            </a:r>
            <a:r>
              <a:rPr lang="en-US" sz="2800" dirty="0" smtClean="0"/>
              <a:t>arte</a:t>
            </a:r>
            <a:r>
              <a:rPr lang="id-ID" sz="2800" dirty="0" smtClean="0"/>
              <a:t>r</a:t>
            </a:r>
            <a:r>
              <a:rPr lang="en-US" sz="2800" dirty="0" smtClean="0"/>
              <a:t>y</a:t>
            </a:r>
            <a:r>
              <a:rPr lang="en-US" sz="2800" dirty="0" smtClean="0"/>
              <a:t>, or Pulmonary consolidations compatible with infarction; (2) Any one of the above three radiographic abnormalities.</a:t>
            </a:r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  <a:p>
            <a:pPr eaLnBrk="1" hangingPunct="1">
              <a:lnSpc>
                <a:spcPct val="90000"/>
              </a:lnSpc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Clinical Probability of PE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Intermediate Probability (50%): Presence of one of the above symptoms, not explained otherwise, but not associated with the above ECG and Radiographic abnormalities, or associated with ECG signs of RV overload only.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Clinical Probability of PE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Low Probability (10%): Absence of the above three symptoms, or idetification of an alternative diagnosis that may account for their presence (e.g.,exacerbation of COPD, Pneumonia, Lung Edema, Pneumothorax, Myocardial Infarction, and others).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458200" cy="1828800"/>
          </a:xfrm>
        </p:spPr>
        <p:txBody>
          <a:bodyPr/>
          <a:lstStyle/>
          <a:p>
            <a:pPr eaLnBrk="1" hangingPunct="1"/>
            <a:r>
              <a:rPr lang="en-US" smtClean="0"/>
              <a:t>Massive Pulmonary Embolism MPE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/>
              <a:t>2/3 die in the first 2 hours.</a:t>
            </a:r>
          </a:p>
          <a:p>
            <a:pPr eaLnBrk="1" hangingPunct="1"/>
            <a:r>
              <a:rPr lang="en-US" sz="2800" smtClean="0"/>
              <a:t>A Medical Emergency.</a:t>
            </a:r>
          </a:p>
          <a:p>
            <a:pPr eaLnBrk="1" hangingPunct="1"/>
            <a:r>
              <a:rPr lang="en-US" sz="2800" smtClean="0"/>
              <a:t>Resuscitate : Succeed : Pulmonary Angiography.</a:t>
            </a:r>
          </a:p>
          <a:p>
            <a:pPr eaLnBrk="1" hangingPunct="1"/>
            <a:r>
              <a:rPr lang="en-US" sz="2800" smtClean="0"/>
              <a:t>Less than 75% decrease in peripheral perfusion : Streptokinase.</a:t>
            </a:r>
          </a:p>
          <a:p>
            <a:pPr eaLnBrk="1" hangingPunct="1"/>
            <a:r>
              <a:rPr lang="en-US" sz="2800" smtClean="0"/>
              <a:t>75% or more decrease in peripheral perfusion : Embolectomy. </a:t>
            </a:r>
          </a:p>
          <a:p>
            <a:pPr eaLnBrk="1" hangingPunct="1"/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304800"/>
            <a:ext cx="7086600" cy="1371600"/>
          </a:xfrm>
        </p:spPr>
        <p:txBody>
          <a:bodyPr/>
          <a:lstStyle/>
          <a:p>
            <a:pPr eaLnBrk="1" hangingPunct="1"/>
            <a:r>
              <a:rPr lang="en-US" sz="8800" smtClean="0"/>
              <a:t>THANK YOU</a:t>
            </a:r>
          </a:p>
        </p:txBody>
      </p:sp>
      <p:pic>
        <p:nvPicPr>
          <p:cNvPr id="24579" name="Picture 3" descr="47604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0200" y="1676400"/>
            <a:ext cx="6248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4000" smtClean="0">
                <a:latin typeface="Arial" charset="0"/>
              </a:rPr>
              <a:t>SPECTRUM OF LUNG “INJURY”</a:t>
            </a: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457200" y="2895600"/>
            <a:ext cx="1676400" cy="12192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000">
                <a:solidFill>
                  <a:srgbClr val="000066"/>
                </a:solidFill>
                <a:latin typeface="Arial" charset="0"/>
              </a:rPr>
              <a:t>Cardiogenic </a:t>
            </a:r>
          </a:p>
          <a:p>
            <a:pPr algn="ctr"/>
            <a:r>
              <a:rPr lang="en-US" sz="2000">
                <a:solidFill>
                  <a:srgbClr val="000066"/>
                </a:solidFill>
                <a:latin typeface="Arial" charset="0"/>
              </a:rPr>
              <a:t>pulmonary </a:t>
            </a:r>
          </a:p>
          <a:p>
            <a:pPr algn="ctr"/>
            <a:r>
              <a:rPr lang="en-US" sz="2000">
                <a:solidFill>
                  <a:srgbClr val="000066"/>
                </a:solidFill>
                <a:latin typeface="Arial" charset="0"/>
              </a:rPr>
              <a:t>oedema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038600" y="2743200"/>
            <a:ext cx="1524000" cy="1295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rgbClr val="000066"/>
                </a:solidFill>
                <a:latin typeface="Arial" charset="0"/>
              </a:rPr>
              <a:t>ALI</a:t>
            </a: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7467600" y="2819400"/>
            <a:ext cx="1371600" cy="1295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>
                <a:solidFill>
                  <a:srgbClr val="000066"/>
                </a:solidFill>
                <a:latin typeface="Arial" charset="0"/>
              </a:rPr>
              <a:t>ARDS</a:t>
            </a:r>
          </a:p>
        </p:txBody>
      </p:sp>
      <p:sp>
        <p:nvSpPr>
          <p:cNvPr id="6150" name="Line 6"/>
          <p:cNvSpPr>
            <a:spLocks noChangeShapeType="1"/>
          </p:cNvSpPr>
          <p:nvPr/>
        </p:nvSpPr>
        <p:spPr bwMode="auto">
          <a:xfrm>
            <a:off x="1295400" y="4191000"/>
            <a:ext cx="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>
            <a:off x="4876800" y="4191000"/>
            <a:ext cx="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>
            <a:off x="8153400" y="4191000"/>
            <a:ext cx="0" cy="6858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304800" y="5222875"/>
            <a:ext cx="2438400" cy="120015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C00000"/>
                </a:solidFill>
                <a:latin typeface="Arial" charset="0"/>
              </a:rPr>
              <a:t>Altered Starling’s Forces</a:t>
            </a:r>
          </a:p>
        </p:txBody>
      </p:sp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2987675" y="5222875"/>
            <a:ext cx="3260725" cy="45720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C00000"/>
                </a:solidFill>
                <a:latin typeface="Arial" charset="0"/>
              </a:rPr>
              <a:t>P/F RATIO  200 - 300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6477000" y="5181600"/>
            <a:ext cx="2667000" cy="457200"/>
          </a:xfrm>
          <a:prstGeom prst="rect">
            <a:avLst/>
          </a:prstGeom>
          <a:solidFill>
            <a:srgbClr val="92D05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rgbClr val="C00000"/>
                </a:solidFill>
                <a:latin typeface="Arial" charset="0"/>
              </a:rPr>
              <a:t>P/F RATIO &lt; 200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l="59502" t="21042" r="13675" b="4436"/>
          <a:stretch>
            <a:fillRect/>
          </a:stretch>
        </p:blipFill>
        <p:spPr bwMode="auto">
          <a:xfrm>
            <a:off x="2268538" y="76200"/>
            <a:ext cx="4572000" cy="66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Clinical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Tachypnea, tachycardia, hypoxia, and respiratory alkalosis are typical early clinical manifestations</a:t>
            </a:r>
          </a:p>
          <a:p>
            <a:pPr>
              <a:defRPr/>
            </a:pPr>
            <a:r>
              <a:rPr lang="en-US" dirty="0" smtClean="0"/>
              <a:t>Usually followed by the appearance of diffuse pulmonary infiltrates and respiratory failure within 48 hours. </a:t>
            </a:r>
          </a:p>
          <a:p>
            <a:pPr marL="0" indent="0">
              <a:buFontTx/>
              <a:buNone/>
              <a:defRPr/>
            </a:pP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 l="23192" t="39999" r="6648" b="6250"/>
          <a:stretch>
            <a:fillRect/>
          </a:stretch>
        </p:blipFill>
        <p:spPr bwMode="auto">
          <a:xfrm>
            <a:off x="152400" y="1295400"/>
            <a:ext cx="8899525" cy="393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Course of disease (1)</a:t>
            </a:r>
          </a:p>
        </p:txBody>
      </p:sp>
      <p:sp>
        <p:nvSpPr>
          <p:cNvPr id="1024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2400" smtClean="0"/>
              <a:t>Exudative phase: 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Occurs within hours after initial pulmonary insult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Usually lasts 2-7 days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Hyaline membranes, loss of the alveolar epithelium, edema, &amp; hemorrhage </a:t>
            </a:r>
          </a:p>
          <a:p>
            <a:pPr>
              <a:lnSpc>
                <a:spcPct val="90000"/>
              </a:lnSpc>
            </a:pPr>
            <a:r>
              <a:rPr lang="en-US" sz="2400" smtClean="0"/>
              <a:t>Proliferative phase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Usually 7-28 days after initial pulmonary insult</a:t>
            </a:r>
          </a:p>
          <a:p>
            <a:pPr lvl="1">
              <a:lnSpc>
                <a:spcPct val="90000"/>
              </a:lnSpc>
            </a:pPr>
            <a:r>
              <a:rPr lang="en-US" sz="2400" smtClean="0"/>
              <a:t>Proliferation of type 2 pneumocytes, widening of septa &amp; interstitial fibroblast proliferation</a:t>
            </a:r>
          </a:p>
          <a:p>
            <a:endParaRPr lang="en-US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owerFinish113">
  <a:themeElements>
    <a:clrScheme name="">
      <a:dk1>
        <a:srgbClr val="333333"/>
      </a:dk1>
      <a:lt1>
        <a:srgbClr val="FFFFFF"/>
      </a:lt1>
      <a:dk2>
        <a:srgbClr val="0000CC"/>
      </a:dk2>
      <a:lt2>
        <a:srgbClr val="FFFFFF"/>
      </a:lt2>
      <a:accent1>
        <a:srgbClr val="DDDDDD"/>
      </a:accent1>
      <a:accent2>
        <a:srgbClr val="9900CC"/>
      </a:accent2>
      <a:accent3>
        <a:srgbClr val="AAAAE2"/>
      </a:accent3>
      <a:accent4>
        <a:srgbClr val="DADADA"/>
      </a:accent4>
      <a:accent5>
        <a:srgbClr val="EBEBEB"/>
      </a:accent5>
      <a:accent6>
        <a:srgbClr val="8A00B9"/>
      </a:accent6>
      <a:hlink>
        <a:srgbClr val="FF00FF"/>
      </a:hlink>
      <a:folHlink>
        <a:srgbClr val="00C6EE"/>
      </a:folHlink>
    </a:clrScheme>
    <a:fontScheme name="PowerFinish113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owerFinish113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owerFinish113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Finish113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Finish113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Finish113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Finish113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Finish113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Finish113 8">
        <a:dk1>
          <a:srgbClr val="FFFFFF"/>
        </a:dk1>
        <a:lt1>
          <a:srgbClr val="FFFFFF"/>
        </a:lt1>
        <a:dk2>
          <a:srgbClr val="FFFFFF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DADADA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\\Pdc\templates\templates\PP emro templates\PowerFinish113.pot</Template>
  <TotalTime>393</TotalTime>
  <Words>1239</Words>
  <Application>Microsoft PowerPoint</Application>
  <PresentationFormat>On-screen Show (4:3)</PresentationFormat>
  <Paragraphs>205</Paragraphs>
  <Slides>48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PowerFinish113</vt:lpstr>
      <vt:lpstr>dr. N. Putu P. Putra. SpP</vt:lpstr>
      <vt:lpstr>ACUTE RESPIRATORY DISTRESS SYNDROME</vt:lpstr>
      <vt:lpstr>Definition </vt:lpstr>
      <vt:lpstr>Slide 4</vt:lpstr>
      <vt:lpstr>SPECTRUM OF LUNG “INJURY”</vt:lpstr>
      <vt:lpstr>Slide 6</vt:lpstr>
      <vt:lpstr>Clinical features</vt:lpstr>
      <vt:lpstr>Slide 8</vt:lpstr>
      <vt:lpstr>Course of disease (1)</vt:lpstr>
      <vt:lpstr>Course of disease (2)</vt:lpstr>
      <vt:lpstr>Radiographic abnormalities</vt:lpstr>
      <vt:lpstr>Chest X-ray</vt:lpstr>
      <vt:lpstr>Chest X-Ray</vt:lpstr>
      <vt:lpstr>Slide 14</vt:lpstr>
      <vt:lpstr>Slide 15</vt:lpstr>
      <vt:lpstr>Management</vt:lpstr>
      <vt:lpstr>Lung Oedema</vt:lpstr>
      <vt:lpstr>Slide 18</vt:lpstr>
      <vt:lpstr>Slide 19</vt:lpstr>
      <vt:lpstr>Causes of Pulmonary Oedema</vt:lpstr>
      <vt:lpstr>Slide 21</vt:lpstr>
      <vt:lpstr>Risk Factor</vt:lpstr>
      <vt:lpstr>Symptoms and Sign</vt:lpstr>
      <vt:lpstr>How is pulmonary edema diagnosed? </vt:lpstr>
      <vt:lpstr>TREATMENT</vt:lpstr>
      <vt:lpstr>Slide 26</vt:lpstr>
      <vt:lpstr>PULMONARY EMBOLISM  AND   INFARCTION</vt:lpstr>
      <vt:lpstr>Pulmonary Embolism, Infarction</vt:lpstr>
      <vt:lpstr>Pulmonary Thrombo-embolism</vt:lpstr>
      <vt:lpstr>EMBOLUS</vt:lpstr>
      <vt:lpstr>Slide 31</vt:lpstr>
      <vt:lpstr>Slide 32</vt:lpstr>
      <vt:lpstr>Pathogenesis of Vascular Thrombosis </vt:lpstr>
      <vt:lpstr>RISK FACTORS</vt:lpstr>
      <vt:lpstr>PE, Clinical Features</vt:lpstr>
      <vt:lpstr>Massive Pulmonary Embolism MPE</vt:lpstr>
      <vt:lpstr>Massive Pulmonary Embolism MPE</vt:lpstr>
      <vt:lpstr>MPE, Differential Diagnosis</vt:lpstr>
      <vt:lpstr>Pulmonary Infarction, Pathology</vt:lpstr>
      <vt:lpstr>Pulmonary Infarction, Pathology</vt:lpstr>
      <vt:lpstr>Pulmonary Infarction, Clinical Picture</vt:lpstr>
      <vt:lpstr>Pulmonary Infarction, Clinical Picture</vt:lpstr>
      <vt:lpstr>Pulmonary Infarction, Clinical Picture</vt:lpstr>
      <vt:lpstr>Clinical Probability of PE</vt:lpstr>
      <vt:lpstr>Clinical Probability of PE</vt:lpstr>
      <vt:lpstr>Clinical Probability of PE</vt:lpstr>
      <vt:lpstr>Massive Pulmonary Embolism MPE</vt:lpstr>
      <vt:lpstr>Slide 48</vt:lpstr>
    </vt:vector>
  </TitlesOfParts>
  <Company>EMRO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PULMONARY EMBOLISM</dc:title>
  <dc:creator>asabourm</dc:creator>
  <cp:lastModifiedBy>SISTEM</cp:lastModifiedBy>
  <cp:revision>37</cp:revision>
  <dcterms:created xsi:type="dcterms:W3CDTF">2004-02-10T11:21:59Z</dcterms:created>
  <dcterms:modified xsi:type="dcterms:W3CDTF">2012-10-24T23:07:10Z</dcterms:modified>
</cp:coreProperties>
</file>