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9" r:id="rId3"/>
    <p:sldId id="257" r:id="rId4"/>
    <p:sldId id="260" r:id="rId5"/>
    <p:sldId id="261" r:id="rId6"/>
    <p:sldId id="262" r:id="rId7"/>
    <p:sldId id="263" r:id="rId8"/>
    <p:sldId id="264" r:id="rId9"/>
    <p:sldId id="266" r:id="rId10"/>
    <p:sldId id="267" r:id="rId11"/>
    <p:sldId id="265"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2A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4" autoAdjust="0"/>
    <p:restoredTop sz="94624" autoAdjust="0"/>
  </p:normalViewPr>
  <p:slideViewPr>
    <p:cSldViewPr>
      <p:cViewPr>
        <p:scale>
          <a:sx n="80" d="100"/>
          <a:sy n="80" d="100"/>
        </p:scale>
        <p:origin x="-306" y="-5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2A70-272A-40B5-A36D-68CDEC19A52C}" type="datetimeFigureOut">
              <a:rPr lang="de-DE" smtClean="0"/>
              <a:pPr/>
              <a:t>20.02.2015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FFB0B0B-1BE4-4491-A1C3-B17399E84585}"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42A70-272A-40B5-A36D-68CDEC19A52C}" type="datetimeFigureOut">
              <a:rPr lang="de-DE" smtClean="0"/>
              <a:pPr/>
              <a:t>20.02.2015</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FB0B0B-1BE4-4491-A1C3-B17399E84585}"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allelogram 4"/>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ctrTitle" idx="4294967295"/>
          </p:nvPr>
        </p:nvSpPr>
        <p:spPr>
          <a:xfrm>
            <a:off x="1043608" y="177378"/>
            <a:ext cx="6984776" cy="1739454"/>
          </a:xfrm>
        </p:spPr>
        <p:txBody>
          <a:bodyPr>
            <a:normAutofit/>
          </a:bodyPr>
          <a:lstStyle/>
          <a:p>
            <a:pPr algn="ctr"/>
            <a:r>
              <a:rPr lang="de-DE" sz="7200" dirty="0" smtClean="0">
                <a:latin typeface="True Lies" pitchFamily="2" charset="0"/>
                <a:cs typeface="Stuntcroft" pitchFamily="2" charset="-79"/>
              </a:rPr>
              <a:t> </a:t>
            </a:r>
            <a:r>
              <a:rPr lang="de-DE" sz="9600" dirty="0" smtClean="0">
                <a:latin typeface="Freestyle Script" pitchFamily="66" charset="0"/>
                <a:cs typeface="Stuntcroft" pitchFamily="2" charset="-79"/>
              </a:rPr>
              <a:t>Internet um 1970</a:t>
            </a:r>
            <a:endParaRPr lang="de-DE" sz="9600" dirty="0">
              <a:latin typeface="Freestyle Script" pitchFamily="66" charset="0"/>
              <a:cs typeface="Stuntcroft" pitchFamily="2" charset="-79"/>
            </a:endParaRPr>
          </a:p>
        </p:txBody>
      </p:sp>
      <p:pic>
        <p:nvPicPr>
          <p:cNvPr id="1026" name="Picture 2" descr="H:\Internet_map_1024_-_transparent.png"/>
          <p:cNvPicPr>
            <a:picLocks noChangeAspect="1" noChangeArrowheads="1"/>
          </p:cNvPicPr>
          <p:nvPr/>
        </p:nvPicPr>
        <p:blipFill>
          <a:blip r:embed="rId2" cstate="print">
            <a:grayscl/>
            <a:extLst>
              <a:ext uri="{28A0092B-C50C-407E-A947-70E740481C1C}">
                <a14:useLocalDpi xmlns:a14="http://schemas.microsoft.com/office/drawing/2010/main" val="0"/>
              </a:ext>
            </a:extLst>
          </a:blip>
          <a:srcRect/>
          <a:stretch>
            <a:fillRect/>
          </a:stretch>
        </p:blipFill>
        <p:spPr bwMode="auto">
          <a:xfrm>
            <a:off x="2195736" y="1772816"/>
            <a:ext cx="4752528"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591616"/>
      </p:ext>
    </p:extLst>
  </p:cSld>
  <p:clrMapOvr>
    <a:masterClrMapping/>
  </p:clrMapOvr>
  <p:transition spd="slow" advClick="0" advTm="8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3000"/>
                                        <p:tgtEl>
                                          <p:spTgt spid="5"/>
                                        </p:tgtEl>
                                      </p:cBhvr>
                                    </p:animEffect>
                                    <p:anim calcmode="lin" valueType="num">
                                      <p:cBhvr>
                                        <p:cTn id="14" dur="3000" fill="hold"/>
                                        <p:tgtEl>
                                          <p:spTgt spid="5"/>
                                        </p:tgtEl>
                                        <p:attrNameLst>
                                          <p:attrName>ppt_x</p:attrName>
                                        </p:attrNameLst>
                                      </p:cBhvr>
                                      <p:tavLst>
                                        <p:tav tm="0">
                                          <p:val>
                                            <p:strVal val="#ppt_x"/>
                                          </p:val>
                                        </p:tav>
                                        <p:tav tm="100000">
                                          <p:val>
                                            <p:strVal val="#ppt_x"/>
                                          </p:val>
                                        </p:tav>
                                      </p:tavLst>
                                    </p:anim>
                                    <p:anim calcmode="lin" valueType="num">
                                      <p:cBhvr>
                                        <p:cTn id="15" dur="2700" decel="100000" fill="hold"/>
                                        <p:tgtEl>
                                          <p:spTgt spid="5"/>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5"/>
                                        </p:tgtEl>
                                        <p:attrNameLst>
                                          <p:attrName>ppt_y</p:attrName>
                                        </p:attrNameLst>
                                      </p:cBhvr>
                                      <p:tavLst>
                                        <p:tav tm="0">
                                          <p:val>
                                            <p:strVal val="#ppt_y-.03"/>
                                          </p:val>
                                        </p:tav>
                                        <p:tav tm="100000">
                                          <p:val>
                                            <p:strVal val="#ppt_y"/>
                                          </p:val>
                                        </p:tav>
                                      </p:tavLst>
                                    </p:anim>
                                  </p:childTnLst>
                                </p:cTn>
                              </p:par>
                            </p:childTnLst>
                          </p:cTn>
                        </p:par>
                        <p:par>
                          <p:cTn id="17" fill="hold">
                            <p:stCondLst>
                              <p:cond delay="4000"/>
                            </p:stCondLst>
                            <p:childTnLst>
                              <p:par>
                                <p:cTn id="18" presetID="4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ppt_x</p:attrName>
                                        </p:attrNameLst>
                                      </p:cBhvr>
                                      <p:tavLst>
                                        <p:tav tm="0">
                                          <p:val>
                                            <p:strVal val="#ppt_x-.1"/>
                                          </p:val>
                                        </p:tav>
                                        <p:tav tm="100000">
                                          <p:val>
                                            <p:strVal val="#ppt_x"/>
                                          </p:val>
                                        </p:tav>
                                      </p:tavLst>
                                    </p:anim>
                                    <p:anim calcmode="lin" valueType="num">
                                      <p:cBhvr>
                                        <p:cTn id="22"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Inhaltsplatzhalter 2"/>
          <p:cNvSpPr txBox="1">
            <a:spLocks/>
          </p:cNvSpPr>
          <p:nvPr/>
        </p:nvSpPr>
        <p:spPr>
          <a:xfrm>
            <a:off x="755576" y="2276872"/>
            <a:ext cx="7543800" cy="38862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3600" dirty="0">
                <a:latin typeface="Freestyle Script" panose="030804020302050B0404" pitchFamily="66" charset="0"/>
              </a:rPr>
              <a:t>Rasanten Auftrieb erhielt das Internet seit dem Jahr 1993, als der erste grafikfähige Webbrowser namens </a:t>
            </a:r>
            <a:r>
              <a:rPr lang="de-DE" sz="3600" dirty="0" err="1">
                <a:latin typeface="Freestyle Script" panose="030804020302050B0404" pitchFamily="66" charset="0"/>
              </a:rPr>
              <a:t>Mosaicveröffentlicht</a:t>
            </a:r>
            <a:r>
              <a:rPr lang="de-DE" sz="3600" dirty="0">
                <a:latin typeface="Freestyle Script" panose="030804020302050B0404" pitchFamily="66" charset="0"/>
              </a:rPr>
              <a:t> und zum kostenlosen Download angeboten wurde, der die Darstellung von Inhalten des WWW ermöglichte. Insbesondere durch das AOL und dessen </a:t>
            </a:r>
            <a:r>
              <a:rPr lang="de-DE" sz="3600" dirty="0" err="1">
                <a:latin typeface="Freestyle Script" panose="030804020302050B0404" pitchFamily="66" charset="0"/>
              </a:rPr>
              <a:t>software</a:t>
            </a:r>
            <a:r>
              <a:rPr lang="de-DE" sz="3600" dirty="0">
                <a:latin typeface="Freestyle Script" panose="030804020302050B0404" pitchFamily="66" charset="0"/>
              </a:rPr>
              <a:t> </a:t>
            </a:r>
            <a:r>
              <a:rPr lang="de-DE" sz="3600" dirty="0" err="1">
                <a:latin typeface="Freestyle Script" panose="030804020302050B0404" pitchFamily="66" charset="0"/>
              </a:rPr>
              <a:t>suite</a:t>
            </a:r>
            <a:r>
              <a:rPr lang="de-DE" sz="3600" dirty="0">
                <a:latin typeface="Freestyle Script" panose="030804020302050B0404" pitchFamily="66" charset="0"/>
              </a:rPr>
              <a:t> kam es zu einer wachsenden Zahl von Nutzern und vielen kommerziellen Angeboten im Internet. Da der Webbrowser fast alles andere verdrängte, wird er auch als die „Killerapplikation“ des Internets bezeichnet. Das Internet ist ein wesentlicher Katalysator der Digitalen Revolution.</a:t>
            </a:r>
            <a:endParaRPr lang="de-DE" sz="3600" dirty="0">
              <a:latin typeface="Freestyle Script" pitchFamily="66" charset="0"/>
              <a:cs typeface="David" pitchFamily="34" charset="-79"/>
            </a:endParaRPr>
          </a:p>
        </p:txBody>
      </p:sp>
      <p:sp>
        <p:nvSpPr>
          <p:cNvPr id="8" name="Titel 1"/>
          <p:cNvSpPr>
            <a:spLocks noGrp="1"/>
          </p:cNvSpPr>
          <p:nvPr>
            <p:ph type="title"/>
          </p:nvPr>
        </p:nvSpPr>
        <p:spPr>
          <a:xfrm>
            <a:off x="971600" y="244624"/>
            <a:ext cx="7560840" cy="1600200"/>
          </a:xfrm>
        </p:spPr>
        <p:txBody>
          <a:bodyPr>
            <a:noAutofit/>
          </a:bodyPr>
          <a:lstStyle/>
          <a:p>
            <a:r>
              <a:rPr lang="de-DE" dirty="0">
                <a:latin typeface="Freestyle Script" panose="030804020302050B0404" pitchFamily="66" charset="0"/>
              </a:rPr>
              <a:t>Ab 1989 Kommerzialisierung und das WWW</a:t>
            </a:r>
          </a:p>
        </p:txBody>
      </p:sp>
    </p:spTree>
    <p:extLst>
      <p:ext uri="{BB962C8B-B14F-4D97-AF65-F5344CB8AC3E}">
        <p14:creationId xmlns:p14="http://schemas.microsoft.com/office/powerpoint/2010/main" val="2652341891"/>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3000"/>
                                        <p:tgtEl>
                                          <p:spTgt spid="7">
                                            <p:txEl>
                                              <p:pRg st="0" end="0"/>
                                            </p:txEl>
                                          </p:spTgt>
                                        </p:tgtEl>
                                      </p:cBhvr>
                                    </p:animEffect>
                                    <p:anim calcmode="lin" valueType="num">
                                      <p:cBhvr>
                                        <p:cTn id="8" dur="3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7">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7">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3000"/>
                            </p:stCondLst>
                            <p:childTnLst>
                              <p:par>
                                <p:cTn id="12" presetID="40" presetClass="entr" presetSubtype="0" fill="hold" grpId="0" nodeType="afterEffect">
                                  <p:stCondLst>
                                    <p:cond delay="0"/>
                                  </p:stCondLst>
                                  <p:iterate type="lt">
                                    <p:tmPct val="10000"/>
                                  </p:iterate>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anim calcmode="lin" valueType="num">
                                      <p:cBhvr>
                                        <p:cTn id="15" dur="2000" fill="hold"/>
                                        <p:tgtEl>
                                          <p:spTgt spid="8"/>
                                        </p:tgtEl>
                                        <p:attrNameLst>
                                          <p:attrName>ppt_x</p:attrName>
                                        </p:attrNameLst>
                                      </p:cBhvr>
                                      <p:tavLst>
                                        <p:tav tm="0">
                                          <p:val>
                                            <p:strVal val="#ppt_x-.1"/>
                                          </p:val>
                                        </p:tav>
                                        <p:tav tm="100000">
                                          <p:val>
                                            <p:strVal val="#ppt_x"/>
                                          </p:val>
                                        </p:tav>
                                      </p:tavLst>
                                    </p:anim>
                                    <p:anim calcmode="lin" valueType="num">
                                      <p:cBhvr>
                                        <p:cTn id="16" dur="2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71600" y="244624"/>
            <a:ext cx="7560840" cy="1600200"/>
          </a:xfrm>
        </p:spPr>
        <p:txBody>
          <a:bodyPr>
            <a:noAutofit/>
          </a:bodyPr>
          <a:lstStyle/>
          <a:p>
            <a:r>
              <a:rPr lang="de-DE" sz="4800" dirty="0">
                <a:latin typeface="Freestyle Script" panose="030804020302050B0404" pitchFamily="66" charset="0"/>
              </a:rPr>
              <a:t>2003 bis heute: Web 2.0 und die </a:t>
            </a:r>
            <a:r>
              <a:rPr lang="de-DE" sz="4800" dirty="0" err="1">
                <a:latin typeface="Freestyle Script" panose="030804020302050B0404" pitchFamily="66" charset="0"/>
              </a:rPr>
              <a:t>Cloud</a:t>
            </a:r>
            <a:endParaRPr lang="de-DE" sz="4800" dirty="0">
              <a:latin typeface="Freestyle Script" panose="030804020302050B0404" pitchFamily="66" charset="0"/>
            </a:endParaRPr>
          </a:p>
        </p:txBody>
      </p:sp>
      <p:sp>
        <p:nvSpPr>
          <p:cNvPr id="3" name="Inhaltsplatzhalter 2"/>
          <p:cNvSpPr>
            <a:spLocks noGrp="1"/>
          </p:cNvSpPr>
          <p:nvPr>
            <p:ph idx="1"/>
          </p:nvPr>
        </p:nvSpPr>
        <p:spPr>
          <a:xfrm>
            <a:off x="755576" y="2276872"/>
            <a:ext cx="7543800" cy="3886200"/>
          </a:xfrm>
        </p:spPr>
        <p:txBody>
          <a:bodyPr>
            <a:normAutofit fontScale="92500" lnSpcReduction="10000"/>
          </a:bodyPr>
          <a:lstStyle/>
          <a:p>
            <a:r>
              <a:rPr lang="de-DE" sz="3600" dirty="0">
                <a:latin typeface="Freestyle Script" panose="030804020302050B0404" pitchFamily="66" charset="0"/>
              </a:rPr>
              <a:t>Mit </a:t>
            </a:r>
            <a:r>
              <a:rPr lang="de-DE" sz="3600" dirty="0" err="1">
                <a:latin typeface="Freestyle Script" panose="030804020302050B0404" pitchFamily="66" charset="0"/>
              </a:rPr>
              <a:t>Social</a:t>
            </a:r>
            <a:r>
              <a:rPr lang="de-DE" sz="3600" dirty="0">
                <a:latin typeface="Freestyle Script" panose="030804020302050B0404" pitchFamily="66" charset="0"/>
              </a:rPr>
              <a:t>-Media-</a:t>
            </a:r>
            <a:r>
              <a:rPr lang="de-DE" sz="3600" dirty="0" err="1">
                <a:latin typeface="Freestyle Script" panose="030804020302050B0404" pitchFamily="66" charset="0"/>
              </a:rPr>
              <a:t>Platformen</a:t>
            </a:r>
            <a:r>
              <a:rPr lang="de-DE" sz="3600" dirty="0">
                <a:latin typeface="Freestyle Script" panose="030804020302050B0404" pitchFamily="66" charset="0"/>
              </a:rPr>
              <a:t> wie Facebook, </a:t>
            </a:r>
            <a:r>
              <a:rPr lang="de-DE" sz="3600" dirty="0" err="1">
                <a:latin typeface="Freestyle Script" panose="030804020302050B0404" pitchFamily="66" charset="0"/>
              </a:rPr>
              <a:t>Twitter</a:t>
            </a:r>
            <a:r>
              <a:rPr lang="de-DE" sz="3600" dirty="0">
                <a:latin typeface="Freestyle Script" panose="030804020302050B0404" pitchFamily="66" charset="0"/>
              </a:rPr>
              <a:t> oder YouTube trat das bidirektionale Austauschen von Inhalten unter den Nutzern (sogenanntem user-</a:t>
            </a:r>
            <a:r>
              <a:rPr lang="de-DE" sz="3600" dirty="0" err="1">
                <a:latin typeface="Freestyle Script" panose="030804020302050B0404" pitchFamily="66" charset="0"/>
              </a:rPr>
              <a:t>generated</a:t>
            </a:r>
            <a:r>
              <a:rPr lang="de-DE" sz="3600" dirty="0">
                <a:latin typeface="Freestyle Script" panose="030804020302050B0404" pitchFamily="66" charset="0"/>
              </a:rPr>
              <a:t> </a:t>
            </a:r>
            <a:r>
              <a:rPr lang="de-DE" sz="3600" dirty="0" err="1">
                <a:latin typeface="Freestyle Script" panose="030804020302050B0404" pitchFamily="66" charset="0"/>
              </a:rPr>
              <a:t>content</a:t>
            </a:r>
            <a:r>
              <a:rPr lang="de-DE" sz="3600" dirty="0">
                <a:latin typeface="Freestyle Script" panose="030804020302050B0404" pitchFamily="66" charset="0"/>
              </a:rPr>
              <a:t>) in den Vordergrund. Allerdings jetzt auf zentralen, abgeschlossenen Plattformen und praktisch ausschließlich durch Nutzung eines Webbrowsers. Unter dem Schlagwort Web 2.0 bezeichnet man, dass das Web interaktiver wird und zunehmend Audio und Video einbindet.</a:t>
            </a:r>
            <a:endParaRPr lang="de-DE" sz="3600" dirty="0" smtClean="0">
              <a:latin typeface="Freestyle Script" pitchFamily="66" charset="0"/>
              <a:cs typeface="David" pitchFamily="34" charset="-79"/>
            </a:endParaRPr>
          </a:p>
        </p:txBody>
      </p:sp>
    </p:spTree>
    <p:extLst>
      <p:ext uri="{BB962C8B-B14F-4D97-AF65-F5344CB8AC3E}">
        <p14:creationId xmlns:p14="http://schemas.microsoft.com/office/powerpoint/2010/main" val="147334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780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7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allelogram 4"/>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ctrTitle" idx="4294967295"/>
          </p:nvPr>
        </p:nvSpPr>
        <p:spPr>
          <a:xfrm>
            <a:off x="1043608" y="177378"/>
            <a:ext cx="6984776" cy="1739454"/>
          </a:xfrm>
        </p:spPr>
        <p:txBody>
          <a:bodyPr>
            <a:normAutofit/>
          </a:bodyPr>
          <a:lstStyle/>
          <a:p>
            <a:pPr algn="ctr"/>
            <a:r>
              <a:rPr lang="de-DE" sz="7200" dirty="0" smtClean="0">
                <a:latin typeface="True Lies" pitchFamily="2" charset="0"/>
                <a:cs typeface="Stuntcroft" pitchFamily="2" charset="-79"/>
              </a:rPr>
              <a:t> </a:t>
            </a:r>
            <a:r>
              <a:rPr lang="de-DE" sz="9600" dirty="0" smtClean="0">
                <a:latin typeface="Freestyle Script" pitchFamily="66" charset="0"/>
                <a:cs typeface="Stuntcroft" pitchFamily="2" charset="-79"/>
              </a:rPr>
              <a:t>Internet um 1970</a:t>
            </a:r>
            <a:endParaRPr lang="de-DE" sz="9600" dirty="0">
              <a:latin typeface="Freestyle Script" pitchFamily="66" charset="0"/>
              <a:cs typeface="Stuntcroft" pitchFamily="2" charset="-79"/>
            </a:endParaRPr>
          </a:p>
        </p:txBody>
      </p:sp>
    </p:spTree>
    <p:extLst>
      <p:ext uri="{BB962C8B-B14F-4D97-AF65-F5344CB8AC3E}">
        <p14:creationId xmlns:p14="http://schemas.microsoft.com/office/powerpoint/2010/main" val="1412591616"/>
      </p:ext>
    </p:extLst>
  </p:cSld>
  <p:clrMapOvr>
    <a:masterClrMapping/>
  </p:clrMapOvr>
  <p:transition spd="slow" advClick="0" advTm="4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xit" presetSubtype="0" fill="hold" grpId="0" nodeType="afterEffect">
                                  <p:stCondLst>
                                    <p:cond delay="0"/>
                                  </p:stCondLst>
                                  <p:iterate type="lt">
                                    <p:tmPct val="10000"/>
                                  </p:iterate>
                                  <p:childTnLst>
                                    <p:animEffect transition="out" filter="fade">
                                      <p:cBhvr>
                                        <p:cTn id="6" dur="2000"/>
                                        <p:tgtEl>
                                          <p:spTgt spid="2"/>
                                        </p:tgtEl>
                                      </p:cBhvr>
                                    </p:animEffect>
                                    <p:anim calcmode="lin" valueType="num">
                                      <p:cBhvr>
                                        <p:cTn id="7" dur="2000"/>
                                        <p:tgtEl>
                                          <p:spTgt spid="2"/>
                                        </p:tgtEl>
                                        <p:attrNameLst>
                                          <p:attrName>ppt_x</p:attrName>
                                        </p:attrNameLst>
                                      </p:cBhvr>
                                      <p:tavLst>
                                        <p:tav tm="0">
                                          <p:val>
                                            <p:strVal val="ppt_x"/>
                                          </p:val>
                                        </p:tav>
                                        <p:tav tm="100000">
                                          <p:val>
                                            <p:strVal val="ppt_x-.1"/>
                                          </p:val>
                                        </p:tav>
                                      </p:tavLst>
                                    </p:anim>
                                    <p:anim calcmode="lin" valueType="num">
                                      <p:cBhvr>
                                        <p:cTn id="8" dur="2000"/>
                                        <p:tgtEl>
                                          <p:spTgt spid="2"/>
                                        </p:tgtEl>
                                        <p:attrNameLst>
                                          <p:attrName>ppt_y</p:attrName>
                                        </p:attrNameLst>
                                      </p:cBhvr>
                                      <p:tavLst>
                                        <p:tav tm="0">
                                          <p:val>
                                            <p:strVal val="ppt_y"/>
                                          </p:val>
                                        </p:tav>
                                        <p:tav tm="100000">
                                          <p:val>
                                            <p:strVal val="ppt_y"/>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99592" y="172616"/>
            <a:ext cx="7560840" cy="1600200"/>
          </a:xfrm>
        </p:spPr>
        <p:txBody>
          <a:bodyPr>
            <a:noAutofit/>
          </a:bodyPr>
          <a:lstStyle/>
          <a:p>
            <a:r>
              <a:rPr lang="de-DE" sz="8000" dirty="0" smtClean="0">
                <a:latin typeface="Freestyle Script" pitchFamily="66" charset="0"/>
              </a:rPr>
              <a:t>Vorlaufer Arpanet</a:t>
            </a:r>
            <a:endParaRPr lang="de-DE" sz="8000" dirty="0">
              <a:latin typeface="Freestyle Script" pitchFamily="66" charset="0"/>
            </a:endParaRPr>
          </a:p>
        </p:txBody>
      </p:sp>
      <p:sp>
        <p:nvSpPr>
          <p:cNvPr id="3" name="Inhaltsplatzhalter 2"/>
          <p:cNvSpPr>
            <a:spLocks noGrp="1"/>
          </p:cNvSpPr>
          <p:nvPr>
            <p:ph idx="1"/>
          </p:nvPr>
        </p:nvSpPr>
        <p:spPr>
          <a:xfrm>
            <a:off x="755576" y="2276872"/>
            <a:ext cx="7543800" cy="3886200"/>
          </a:xfrm>
        </p:spPr>
        <p:txBody>
          <a:bodyPr>
            <a:normAutofit lnSpcReduction="10000"/>
          </a:bodyPr>
          <a:lstStyle/>
          <a:p>
            <a:r>
              <a:rPr lang="de-DE" dirty="0">
                <a:latin typeface="Freestyle Script" pitchFamily="66" charset="0"/>
                <a:cs typeface="David" pitchFamily="34" charset="-79"/>
              </a:rPr>
              <a:t>Das Internet ging aus </a:t>
            </a:r>
            <a:r>
              <a:rPr lang="de-DE" dirty="0" smtClean="0">
                <a:latin typeface="Freestyle Script" pitchFamily="66" charset="0"/>
                <a:cs typeface="David" pitchFamily="34" charset="-79"/>
              </a:rPr>
              <a:t>dem in Jahr </a:t>
            </a:r>
            <a:r>
              <a:rPr lang="de-DE" dirty="0">
                <a:latin typeface="Freestyle Script" pitchFamily="66" charset="0"/>
                <a:cs typeface="David" pitchFamily="34" charset="-79"/>
              </a:rPr>
              <a:t>1969 entstandenen </a:t>
            </a:r>
            <a:r>
              <a:rPr lang="de-DE" dirty="0" err="1">
                <a:latin typeface="Freestyle Script" pitchFamily="66" charset="0"/>
                <a:cs typeface="David" pitchFamily="34" charset="-79"/>
              </a:rPr>
              <a:t>Arpanet</a:t>
            </a:r>
            <a:r>
              <a:rPr lang="de-DE" dirty="0">
                <a:latin typeface="Freestyle Script" pitchFamily="66" charset="0"/>
                <a:cs typeface="David" pitchFamily="34" charset="-79"/>
              </a:rPr>
              <a:t> hervor, einem Projekt der</a:t>
            </a:r>
            <a:r>
              <a:rPr lang="de-DE" sz="2000" dirty="0">
                <a:latin typeface="Freestyle Script" pitchFamily="66" charset="0"/>
                <a:cs typeface="David" pitchFamily="34" charset="-79"/>
              </a:rPr>
              <a:t> </a:t>
            </a:r>
            <a:r>
              <a:rPr lang="de-DE" i="1" dirty="0" err="1">
                <a:latin typeface="Freestyle Script" pitchFamily="66" charset="0"/>
                <a:cs typeface="David" pitchFamily="34" charset="-79"/>
              </a:rPr>
              <a:t>Advanced</a:t>
            </a:r>
            <a:r>
              <a:rPr lang="de-DE" i="1" dirty="0">
                <a:latin typeface="Freestyle Script" pitchFamily="66" charset="0"/>
                <a:cs typeface="David" pitchFamily="34" charset="-79"/>
              </a:rPr>
              <a:t> Research Project Agency</a:t>
            </a:r>
            <a:r>
              <a:rPr lang="de-DE" dirty="0">
                <a:latin typeface="Freestyle Script" pitchFamily="66" charset="0"/>
                <a:cs typeface="David" pitchFamily="34" charset="-79"/>
              </a:rPr>
              <a:t> (</a:t>
            </a:r>
            <a:r>
              <a:rPr lang="de-DE" dirty="0" smtClean="0">
                <a:latin typeface="Freestyle Script" pitchFamily="66" charset="0"/>
                <a:cs typeface="David" pitchFamily="34" charset="-79"/>
              </a:rPr>
              <a:t>ARPA)</a:t>
            </a:r>
            <a:br>
              <a:rPr lang="de-DE" dirty="0" smtClean="0">
                <a:latin typeface="Freestyle Script" pitchFamily="66" charset="0"/>
                <a:cs typeface="David" pitchFamily="34" charset="-79"/>
              </a:rPr>
            </a:br>
            <a:r>
              <a:rPr lang="de-DE" dirty="0" smtClean="0">
                <a:latin typeface="Freestyle Script" pitchFamily="66" charset="0"/>
                <a:cs typeface="David" pitchFamily="34" charset="-79"/>
              </a:rPr>
              <a:t>des US-Verteidigungsministeriums.</a:t>
            </a:r>
          </a:p>
          <a:p>
            <a:r>
              <a:rPr lang="de-DE" dirty="0">
                <a:latin typeface="Freestyle Script" pitchFamily="66" charset="0"/>
                <a:cs typeface="David" pitchFamily="34" charset="-79"/>
              </a:rPr>
              <a:t>Es wurde zur Vernetzung von Universitäten und Forschungseinrichtungen </a:t>
            </a:r>
            <a:r>
              <a:rPr lang="de-DE" dirty="0" smtClean="0">
                <a:latin typeface="Freestyle Script" pitchFamily="66" charset="0"/>
                <a:cs typeface="David" pitchFamily="34" charset="-79"/>
              </a:rPr>
              <a:t>benutzt.</a:t>
            </a:r>
          </a:p>
          <a:p>
            <a:r>
              <a:rPr lang="de-DE" dirty="0">
                <a:latin typeface="Freestyle Script" pitchFamily="66" charset="0"/>
                <a:cs typeface="David" pitchFamily="34" charset="-79"/>
              </a:rPr>
              <a:t>Die wichtigste Applikation in den Anfängen war die </a:t>
            </a:r>
            <a:r>
              <a:rPr lang="de-DE" dirty="0" smtClean="0">
                <a:latin typeface="Freestyle Script" pitchFamily="66" charset="0"/>
                <a:cs typeface="David" pitchFamily="34" charset="-79"/>
              </a:rPr>
              <a:t>E-Mail Im </a:t>
            </a:r>
            <a:r>
              <a:rPr lang="de-DE" dirty="0">
                <a:latin typeface="Freestyle Script" pitchFamily="66" charset="0"/>
                <a:cs typeface="David" pitchFamily="34" charset="-79"/>
              </a:rPr>
              <a:t>Jahr </a:t>
            </a:r>
            <a:r>
              <a:rPr lang="de-DE" dirty="0" smtClean="0">
                <a:latin typeface="Freestyle Script" pitchFamily="66" charset="0"/>
                <a:cs typeface="David" pitchFamily="34" charset="-79"/>
              </a:rPr>
              <a:t>1971.</a:t>
            </a:r>
          </a:p>
          <a:p>
            <a:endParaRPr lang="de-D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456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500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7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8000"/>
                            </p:stCondLst>
                            <p:childTnLst>
                              <p:par>
                                <p:cTn id="18" presetID="37"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3000"/>
                                        <p:tgtEl>
                                          <p:spTgt spid="3">
                                            <p:txEl>
                                              <p:pRg st="1" end="1"/>
                                            </p:txEl>
                                          </p:spTgt>
                                        </p:tgtEl>
                                      </p:cBhvr>
                                    </p:animEffect>
                                    <p:anim calcmode="lin" valueType="num">
                                      <p:cBhvr>
                                        <p:cTn id="21"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27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300" accel="100000" fill="hold">
                                          <p:stCondLst>
                                            <p:cond delay="27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11000"/>
                            </p:stCondLst>
                            <p:childTnLst>
                              <p:par>
                                <p:cTn id="25" presetID="37"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3000"/>
                                        <p:tgtEl>
                                          <p:spTgt spid="3">
                                            <p:txEl>
                                              <p:pRg st="2" end="2"/>
                                            </p:txEl>
                                          </p:spTgt>
                                        </p:tgtEl>
                                      </p:cBhvr>
                                    </p:animEffect>
                                    <p:anim calcmode="lin" valueType="num">
                                      <p:cBhvr>
                                        <p:cTn id="28"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27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300" accel="100000" fill="hold">
                                          <p:stCondLst>
                                            <p:cond delay="27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99592" y="172616"/>
            <a:ext cx="7560840" cy="1600200"/>
          </a:xfrm>
        </p:spPr>
        <p:txBody>
          <a:bodyPr>
            <a:noAutofit/>
          </a:bodyPr>
          <a:lstStyle/>
          <a:p>
            <a:r>
              <a:rPr lang="de-DE" sz="8000" dirty="0" smtClean="0">
                <a:latin typeface="Freestyle Script" pitchFamily="66" charset="0"/>
              </a:rPr>
              <a:t>Vorlaufer Arpanet</a:t>
            </a:r>
            <a:endParaRPr lang="de-DE" sz="8000" dirty="0">
              <a:latin typeface="Freestyle Script" pitchFamily="66" charset="0"/>
            </a:endParaRPr>
          </a:p>
        </p:txBody>
      </p:sp>
      <p:sp>
        <p:nvSpPr>
          <p:cNvPr id="3" name="Inhaltsplatzhalter 2"/>
          <p:cNvSpPr>
            <a:spLocks noGrp="1"/>
          </p:cNvSpPr>
          <p:nvPr>
            <p:ph idx="1"/>
          </p:nvPr>
        </p:nvSpPr>
        <p:spPr>
          <a:xfrm>
            <a:off x="755576" y="2276872"/>
            <a:ext cx="7543800" cy="3886200"/>
          </a:xfrm>
        </p:spPr>
        <p:txBody>
          <a:bodyPr>
            <a:normAutofit lnSpcReduction="10000"/>
          </a:bodyPr>
          <a:lstStyle/>
          <a:p>
            <a:r>
              <a:rPr lang="de-DE" dirty="0">
                <a:latin typeface="Freestyle Script" pitchFamily="66" charset="0"/>
                <a:cs typeface="David" pitchFamily="34" charset="-79"/>
              </a:rPr>
              <a:t>Das Internet ging aus </a:t>
            </a:r>
            <a:r>
              <a:rPr lang="de-DE" dirty="0" smtClean="0">
                <a:latin typeface="Freestyle Script" pitchFamily="66" charset="0"/>
                <a:cs typeface="David" pitchFamily="34" charset="-79"/>
              </a:rPr>
              <a:t>dem in Jahr </a:t>
            </a:r>
            <a:r>
              <a:rPr lang="de-DE" dirty="0">
                <a:latin typeface="Freestyle Script" pitchFamily="66" charset="0"/>
                <a:cs typeface="David" pitchFamily="34" charset="-79"/>
              </a:rPr>
              <a:t>1969 entstandenen </a:t>
            </a:r>
            <a:r>
              <a:rPr lang="de-DE" dirty="0" err="1">
                <a:latin typeface="Freestyle Script" pitchFamily="66" charset="0"/>
                <a:cs typeface="David" pitchFamily="34" charset="-79"/>
              </a:rPr>
              <a:t>Arpanet</a:t>
            </a:r>
            <a:r>
              <a:rPr lang="de-DE" dirty="0">
                <a:latin typeface="Freestyle Script" pitchFamily="66" charset="0"/>
                <a:cs typeface="David" pitchFamily="34" charset="-79"/>
              </a:rPr>
              <a:t> hervor, einem Projekt der</a:t>
            </a:r>
            <a:r>
              <a:rPr lang="de-DE" sz="2000" dirty="0">
                <a:latin typeface="Freestyle Script" pitchFamily="66" charset="0"/>
                <a:cs typeface="David" pitchFamily="34" charset="-79"/>
              </a:rPr>
              <a:t> </a:t>
            </a:r>
            <a:r>
              <a:rPr lang="de-DE" i="1" dirty="0" err="1">
                <a:latin typeface="Freestyle Script" pitchFamily="66" charset="0"/>
                <a:cs typeface="David" pitchFamily="34" charset="-79"/>
              </a:rPr>
              <a:t>Advanced</a:t>
            </a:r>
            <a:r>
              <a:rPr lang="de-DE" i="1" dirty="0">
                <a:latin typeface="Freestyle Script" pitchFamily="66" charset="0"/>
                <a:cs typeface="David" pitchFamily="34" charset="-79"/>
              </a:rPr>
              <a:t> Research Project Agency</a:t>
            </a:r>
            <a:r>
              <a:rPr lang="de-DE" dirty="0">
                <a:latin typeface="Freestyle Script" pitchFamily="66" charset="0"/>
                <a:cs typeface="David" pitchFamily="34" charset="-79"/>
              </a:rPr>
              <a:t> (</a:t>
            </a:r>
            <a:r>
              <a:rPr lang="de-DE" dirty="0" smtClean="0">
                <a:latin typeface="Freestyle Script" pitchFamily="66" charset="0"/>
                <a:cs typeface="David" pitchFamily="34" charset="-79"/>
              </a:rPr>
              <a:t>ARPA)</a:t>
            </a:r>
            <a:br>
              <a:rPr lang="de-DE" dirty="0" smtClean="0">
                <a:latin typeface="Freestyle Script" pitchFamily="66" charset="0"/>
                <a:cs typeface="David" pitchFamily="34" charset="-79"/>
              </a:rPr>
            </a:br>
            <a:r>
              <a:rPr lang="de-DE" dirty="0" smtClean="0">
                <a:latin typeface="Freestyle Script" pitchFamily="66" charset="0"/>
                <a:cs typeface="David" pitchFamily="34" charset="-79"/>
              </a:rPr>
              <a:t>des US-Verteidigungsministeriums.</a:t>
            </a:r>
          </a:p>
          <a:p>
            <a:r>
              <a:rPr lang="de-DE" dirty="0">
                <a:latin typeface="Freestyle Script" pitchFamily="66" charset="0"/>
                <a:cs typeface="David" pitchFamily="34" charset="-79"/>
              </a:rPr>
              <a:t>Es wurde zur Vernetzung von Universitäten und Forschungseinrichtungen </a:t>
            </a:r>
            <a:r>
              <a:rPr lang="de-DE" dirty="0" smtClean="0">
                <a:latin typeface="Freestyle Script" pitchFamily="66" charset="0"/>
                <a:cs typeface="David" pitchFamily="34" charset="-79"/>
              </a:rPr>
              <a:t>benutzt.</a:t>
            </a:r>
          </a:p>
          <a:p>
            <a:r>
              <a:rPr lang="de-DE" dirty="0">
                <a:latin typeface="Freestyle Script" pitchFamily="66" charset="0"/>
                <a:cs typeface="David" pitchFamily="34" charset="-79"/>
              </a:rPr>
              <a:t>Die wichtigste Applikation in den Anfängen war die </a:t>
            </a:r>
            <a:r>
              <a:rPr lang="de-DE" dirty="0" smtClean="0">
                <a:latin typeface="Freestyle Script" pitchFamily="66" charset="0"/>
                <a:cs typeface="David" pitchFamily="34" charset="-79"/>
              </a:rPr>
              <a:t>E-Mail Im </a:t>
            </a:r>
            <a:r>
              <a:rPr lang="de-DE" dirty="0">
                <a:latin typeface="Freestyle Script" pitchFamily="66" charset="0"/>
                <a:cs typeface="David" pitchFamily="34" charset="-79"/>
              </a:rPr>
              <a:t>Jahr </a:t>
            </a:r>
            <a:r>
              <a:rPr lang="de-DE" dirty="0" smtClean="0">
                <a:latin typeface="Freestyle Script" pitchFamily="66" charset="0"/>
                <a:cs typeface="David" pitchFamily="34" charset="-79"/>
              </a:rPr>
              <a:t>1971.</a:t>
            </a:r>
          </a:p>
          <a:p>
            <a:endParaRPr lang="de-D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4566351"/>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xit" presetSubtype="0" fill="hold" grpId="0" nodeType="afterEffect">
                                  <p:stCondLst>
                                    <p:cond delay="0"/>
                                  </p:stCondLst>
                                  <p:iterate type="lt">
                                    <p:tmPct val="10000"/>
                                  </p:iterate>
                                  <p:childTnLst>
                                    <p:animEffect transition="out" filter="fade">
                                      <p:cBhvr>
                                        <p:cTn id="6" dur="2000"/>
                                        <p:tgtEl>
                                          <p:spTgt spid="2"/>
                                        </p:tgtEl>
                                      </p:cBhvr>
                                    </p:animEffect>
                                    <p:anim calcmode="lin" valueType="num">
                                      <p:cBhvr>
                                        <p:cTn id="7" dur="2000"/>
                                        <p:tgtEl>
                                          <p:spTgt spid="2"/>
                                        </p:tgtEl>
                                        <p:attrNameLst>
                                          <p:attrName>ppt_x</p:attrName>
                                        </p:attrNameLst>
                                      </p:cBhvr>
                                      <p:tavLst>
                                        <p:tav tm="0">
                                          <p:val>
                                            <p:strVal val="ppt_x"/>
                                          </p:val>
                                        </p:tav>
                                        <p:tav tm="100000">
                                          <p:val>
                                            <p:strVal val="ppt_x-.1"/>
                                          </p:val>
                                        </p:tav>
                                      </p:tavLst>
                                    </p:anim>
                                    <p:anim calcmode="lin" valueType="num">
                                      <p:cBhvr>
                                        <p:cTn id="8" dur="2000"/>
                                        <p:tgtEl>
                                          <p:spTgt spid="2"/>
                                        </p:tgtEl>
                                        <p:attrNameLst>
                                          <p:attrName>ppt_y</p:attrName>
                                        </p:attrNameLst>
                                      </p:cBhvr>
                                      <p:tavLst>
                                        <p:tav tm="0">
                                          <p:val>
                                            <p:strVal val="ppt_y"/>
                                          </p:val>
                                        </p:tav>
                                        <p:tav tm="100000">
                                          <p:val>
                                            <p:strVal val="ppt_y"/>
                                          </p:val>
                                        </p:tav>
                                      </p:tavLst>
                                    </p:anim>
                                    <p:set>
                                      <p:cBhvr>
                                        <p:cTn id="9" dur="1" fill="hold">
                                          <p:stCondLst>
                                            <p:cond delay="1999"/>
                                          </p:stCondLst>
                                        </p:cTn>
                                        <p:tgtEl>
                                          <p:spTgt spid="2"/>
                                        </p:tgtEl>
                                        <p:attrNameLst>
                                          <p:attrName>style.visibility</p:attrName>
                                        </p:attrNameLst>
                                      </p:cBhvr>
                                      <p:to>
                                        <p:strVal val="hidden"/>
                                      </p:to>
                                    </p:set>
                                  </p:childTnLst>
                                </p:cTn>
                              </p:par>
                            </p:childTnLst>
                          </p:cTn>
                        </p:par>
                        <p:par>
                          <p:cTn id="10" fill="hold">
                            <p:stCondLst>
                              <p:cond delay="5000"/>
                            </p:stCondLst>
                            <p:childTnLst>
                              <p:par>
                                <p:cTn id="11" presetID="37" presetClass="exit" presetSubtype="0" fill="hold" grpId="0" nodeType="afterEffect">
                                  <p:stCondLst>
                                    <p:cond delay="0"/>
                                  </p:stCondLst>
                                  <p:childTnLst>
                                    <p:animEffect transition="out" filter="fade">
                                      <p:cBhvr>
                                        <p:cTn id="12" dur="2500"/>
                                        <p:tgtEl>
                                          <p:spTgt spid="3">
                                            <p:txEl>
                                              <p:pRg st="0" end="0"/>
                                            </p:txEl>
                                          </p:spTgt>
                                        </p:tgtEl>
                                      </p:cBhvr>
                                    </p:animEffect>
                                    <p:anim calcmode="lin" valueType="num">
                                      <p:cBhvr>
                                        <p:cTn id="13" dur="2500"/>
                                        <p:tgtEl>
                                          <p:spTgt spid="3">
                                            <p:txEl>
                                              <p:pRg st="0" end="0"/>
                                            </p:txEl>
                                          </p:spTgt>
                                        </p:tgtEl>
                                        <p:attrNameLst>
                                          <p:attrName>ppt_x</p:attrName>
                                        </p:attrNameLst>
                                      </p:cBhvr>
                                      <p:tavLst>
                                        <p:tav tm="0">
                                          <p:val>
                                            <p:strVal val="ppt_x"/>
                                          </p:val>
                                        </p:tav>
                                        <p:tav tm="100000">
                                          <p:val>
                                            <p:strVal val="ppt_x"/>
                                          </p:val>
                                        </p:tav>
                                      </p:tavLst>
                                    </p:anim>
                                    <p:anim calcmode="lin" valueType="num">
                                      <p:cBhvr>
                                        <p:cTn id="14" dur="250" decel="100000"/>
                                        <p:tgtEl>
                                          <p:spTgt spid="3">
                                            <p:txEl>
                                              <p:pRg st="0" end="0"/>
                                            </p:txEl>
                                          </p:spTgt>
                                        </p:tgtEl>
                                        <p:attrNameLst>
                                          <p:attrName>ppt_y</p:attrName>
                                        </p:attrNameLst>
                                      </p:cBhvr>
                                      <p:tavLst>
                                        <p:tav tm="0">
                                          <p:val>
                                            <p:strVal val="ppt_y"/>
                                          </p:val>
                                        </p:tav>
                                        <p:tav tm="100000">
                                          <p:val>
                                            <p:strVal val="ppt_y-.03"/>
                                          </p:val>
                                        </p:tav>
                                      </p:tavLst>
                                    </p:anim>
                                    <p:anim calcmode="lin" valueType="num">
                                      <p:cBhvr>
                                        <p:cTn id="15" dur="2250" accel="100000">
                                          <p:stCondLst>
                                            <p:cond delay="250"/>
                                          </p:stCondLst>
                                        </p:cTn>
                                        <p:tgtEl>
                                          <p:spTgt spid="3">
                                            <p:txEl>
                                              <p:pRg st="0" end="0"/>
                                            </p:txEl>
                                          </p:spTgt>
                                        </p:tgtEl>
                                        <p:attrNameLst>
                                          <p:attrName>ppt_y</p:attrName>
                                        </p:attrNameLst>
                                      </p:cBhvr>
                                      <p:tavLst>
                                        <p:tav tm="0">
                                          <p:val>
                                            <p:strVal val="ppt_y"/>
                                          </p:val>
                                        </p:tav>
                                        <p:tav tm="100000">
                                          <p:val>
                                            <p:strVal val="ppt_y+1"/>
                                          </p:val>
                                        </p:tav>
                                      </p:tavLst>
                                    </p:anim>
                                    <p:set>
                                      <p:cBhvr>
                                        <p:cTn id="16" dur="1" fill="hold">
                                          <p:stCondLst>
                                            <p:cond delay="2499"/>
                                          </p:stCondLst>
                                        </p:cTn>
                                        <p:tgtEl>
                                          <p:spTgt spid="3">
                                            <p:txEl>
                                              <p:pRg st="0" end="0"/>
                                            </p:txEl>
                                          </p:spTgt>
                                        </p:tgtEl>
                                        <p:attrNameLst>
                                          <p:attrName>style.visibility</p:attrName>
                                        </p:attrNameLst>
                                      </p:cBhvr>
                                      <p:to>
                                        <p:strVal val="hidden"/>
                                      </p:to>
                                    </p:set>
                                  </p:childTnLst>
                                </p:cTn>
                              </p:par>
                            </p:childTnLst>
                          </p:cTn>
                        </p:par>
                        <p:par>
                          <p:cTn id="17" fill="hold">
                            <p:stCondLst>
                              <p:cond delay="7500"/>
                            </p:stCondLst>
                            <p:childTnLst>
                              <p:par>
                                <p:cTn id="18" presetID="37" presetClass="exit" presetSubtype="0" fill="hold" grpId="0" nodeType="afterEffect">
                                  <p:stCondLst>
                                    <p:cond delay="0"/>
                                  </p:stCondLst>
                                  <p:childTnLst>
                                    <p:animEffect transition="out" filter="fade">
                                      <p:cBhvr>
                                        <p:cTn id="19" dur="2500"/>
                                        <p:tgtEl>
                                          <p:spTgt spid="3">
                                            <p:txEl>
                                              <p:pRg st="1" end="1"/>
                                            </p:txEl>
                                          </p:spTgt>
                                        </p:tgtEl>
                                      </p:cBhvr>
                                    </p:animEffect>
                                    <p:anim calcmode="lin" valueType="num">
                                      <p:cBhvr>
                                        <p:cTn id="20" dur="2500"/>
                                        <p:tgtEl>
                                          <p:spTgt spid="3">
                                            <p:txEl>
                                              <p:pRg st="1" end="1"/>
                                            </p:txEl>
                                          </p:spTgt>
                                        </p:tgtEl>
                                        <p:attrNameLst>
                                          <p:attrName>ppt_x</p:attrName>
                                        </p:attrNameLst>
                                      </p:cBhvr>
                                      <p:tavLst>
                                        <p:tav tm="0">
                                          <p:val>
                                            <p:strVal val="ppt_x"/>
                                          </p:val>
                                        </p:tav>
                                        <p:tav tm="100000">
                                          <p:val>
                                            <p:strVal val="ppt_x"/>
                                          </p:val>
                                        </p:tav>
                                      </p:tavLst>
                                    </p:anim>
                                    <p:anim calcmode="lin" valueType="num">
                                      <p:cBhvr>
                                        <p:cTn id="21" dur="250" decel="100000"/>
                                        <p:tgtEl>
                                          <p:spTgt spid="3">
                                            <p:txEl>
                                              <p:pRg st="1" end="1"/>
                                            </p:txEl>
                                          </p:spTgt>
                                        </p:tgtEl>
                                        <p:attrNameLst>
                                          <p:attrName>ppt_y</p:attrName>
                                        </p:attrNameLst>
                                      </p:cBhvr>
                                      <p:tavLst>
                                        <p:tav tm="0">
                                          <p:val>
                                            <p:strVal val="ppt_y"/>
                                          </p:val>
                                        </p:tav>
                                        <p:tav tm="100000">
                                          <p:val>
                                            <p:strVal val="ppt_y-.03"/>
                                          </p:val>
                                        </p:tav>
                                      </p:tavLst>
                                    </p:anim>
                                    <p:anim calcmode="lin" valueType="num">
                                      <p:cBhvr>
                                        <p:cTn id="22" dur="2250" accel="100000">
                                          <p:stCondLst>
                                            <p:cond delay="250"/>
                                          </p:stCondLst>
                                        </p:cTn>
                                        <p:tgtEl>
                                          <p:spTgt spid="3">
                                            <p:txEl>
                                              <p:pRg st="1" end="1"/>
                                            </p:txEl>
                                          </p:spTgt>
                                        </p:tgtEl>
                                        <p:attrNameLst>
                                          <p:attrName>ppt_y</p:attrName>
                                        </p:attrNameLst>
                                      </p:cBhvr>
                                      <p:tavLst>
                                        <p:tav tm="0">
                                          <p:val>
                                            <p:strVal val="ppt_y"/>
                                          </p:val>
                                        </p:tav>
                                        <p:tav tm="100000">
                                          <p:val>
                                            <p:strVal val="ppt_y+1"/>
                                          </p:val>
                                        </p:tav>
                                      </p:tavLst>
                                    </p:anim>
                                    <p:set>
                                      <p:cBhvr>
                                        <p:cTn id="23" dur="1" fill="hold">
                                          <p:stCondLst>
                                            <p:cond delay="2499"/>
                                          </p:stCondLst>
                                        </p:cTn>
                                        <p:tgtEl>
                                          <p:spTgt spid="3">
                                            <p:txEl>
                                              <p:pRg st="1" end="1"/>
                                            </p:txEl>
                                          </p:spTgt>
                                        </p:tgtEl>
                                        <p:attrNameLst>
                                          <p:attrName>style.visibility</p:attrName>
                                        </p:attrNameLst>
                                      </p:cBhvr>
                                      <p:to>
                                        <p:strVal val="hidden"/>
                                      </p:to>
                                    </p:set>
                                  </p:childTnLst>
                                </p:cTn>
                              </p:par>
                            </p:childTnLst>
                          </p:cTn>
                        </p:par>
                        <p:par>
                          <p:cTn id="24" fill="hold">
                            <p:stCondLst>
                              <p:cond delay="10000"/>
                            </p:stCondLst>
                            <p:childTnLst>
                              <p:par>
                                <p:cTn id="25" presetID="37" presetClass="exit" presetSubtype="0" fill="hold" grpId="0" nodeType="afterEffect">
                                  <p:stCondLst>
                                    <p:cond delay="0"/>
                                  </p:stCondLst>
                                  <p:childTnLst>
                                    <p:animEffect transition="out" filter="fade">
                                      <p:cBhvr>
                                        <p:cTn id="26" dur="2500"/>
                                        <p:tgtEl>
                                          <p:spTgt spid="3">
                                            <p:txEl>
                                              <p:pRg st="2" end="2"/>
                                            </p:txEl>
                                          </p:spTgt>
                                        </p:tgtEl>
                                      </p:cBhvr>
                                    </p:animEffect>
                                    <p:anim calcmode="lin" valueType="num">
                                      <p:cBhvr>
                                        <p:cTn id="27" dur="2500"/>
                                        <p:tgtEl>
                                          <p:spTgt spid="3">
                                            <p:txEl>
                                              <p:pRg st="2" end="2"/>
                                            </p:txEl>
                                          </p:spTgt>
                                        </p:tgtEl>
                                        <p:attrNameLst>
                                          <p:attrName>ppt_x</p:attrName>
                                        </p:attrNameLst>
                                      </p:cBhvr>
                                      <p:tavLst>
                                        <p:tav tm="0">
                                          <p:val>
                                            <p:strVal val="ppt_x"/>
                                          </p:val>
                                        </p:tav>
                                        <p:tav tm="100000">
                                          <p:val>
                                            <p:strVal val="ppt_x"/>
                                          </p:val>
                                        </p:tav>
                                      </p:tavLst>
                                    </p:anim>
                                    <p:anim calcmode="lin" valueType="num">
                                      <p:cBhvr>
                                        <p:cTn id="28" dur="250" decel="100000"/>
                                        <p:tgtEl>
                                          <p:spTgt spid="3">
                                            <p:txEl>
                                              <p:pRg st="2" end="2"/>
                                            </p:txEl>
                                          </p:spTgt>
                                        </p:tgtEl>
                                        <p:attrNameLst>
                                          <p:attrName>ppt_y</p:attrName>
                                        </p:attrNameLst>
                                      </p:cBhvr>
                                      <p:tavLst>
                                        <p:tav tm="0">
                                          <p:val>
                                            <p:strVal val="ppt_y"/>
                                          </p:val>
                                        </p:tav>
                                        <p:tav tm="100000">
                                          <p:val>
                                            <p:strVal val="ppt_y-.03"/>
                                          </p:val>
                                        </p:tav>
                                      </p:tavLst>
                                    </p:anim>
                                    <p:anim calcmode="lin" valueType="num">
                                      <p:cBhvr>
                                        <p:cTn id="29" dur="2250" accel="100000">
                                          <p:stCondLst>
                                            <p:cond delay="250"/>
                                          </p:stCondLst>
                                        </p:cTn>
                                        <p:tgtEl>
                                          <p:spTgt spid="3">
                                            <p:txEl>
                                              <p:pRg st="2" end="2"/>
                                            </p:txEl>
                                          </p:spTgt>
                                        </p:tgtEl>
                                        <p:attrNameLst>
                                          <p:attrName>ppt_y</p:attrName>
                                        </p:attrNameLst>
                                      </p:cBhvr>
                                      <p:tavLst>
                                        <p:tav tm="0">
                                          <p:val>
                                            <p:strVal val="ppt_y"/>
                                          </p:val>
                                        </p:tav>
                                        <p:tav tm="100000">
                                          <p:val>
                                            <p:strVal val="ppt_y+1"/>
                                          </p:val>
                                        </p:tav>
                                      </p:tavLst>
                                    </p:anim>
                                    <p:set>
                                      <p:cBhvr>
                                        <p:cTn id="30" dur="1" fill="hold">
                                          <p:stCondLst>
                                            <p:cond delay="2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71600" y="244624"/>
            <a:ext cx="7560840" cy="1600200"/>
          </a:xfrm>
        </p:spPr>
        <p:txBody>
          <a:bodyPr>
            <a:noAutofit/>
          </a:bodyPr>
          <a:lstStyle/>
          <a:p>
            <a:r>
              <a:rPr lang="en-US" sz="6600" dirty="0">
                <a:latin typeface="Freestyle Script" panose="030804020302050B0404" pitchFamily="66" charset="0"/>
              </a:rPr>
              <a:t>TCP/IP, DNS und Usenet</a:t>
            </a:r>
          </a:p>
        </p:txBody>
      </p:sp>
      <p:sp>
        <p:nvSpPr>
          <p:cNvPr id="3" name="Inhaltsplatzhalter 2"/>
          <p:cNvSpPr>
            <a:spLocks noGrp="1"/>
          </p:cNvSpPr>
          <p:nvPr>
            <p:ph idx="1"/>
          </p:nvPr>
        </p:nvSpPr>
        <p:spPr>
          <a:xfrm>
            <a:off x="755576" y="2276872"/>
            <a:ext cx="7543800" cy="3886200"/>
          </a:xfrm>
        </p:spPr>
        <p:txBody>
          <a:bodyPr>
            <a:normAutofit/>
          </a:bodyPr>
          <a:lstStyle/>
          <a:p>
            <a:r>
              <a:rPr lang="de-DE" sz="3600" dirty="0">
                <a:latin typeface="Freestyle Script" panose="030804020302050B0404" pitchFamily="66" charset="0"/>
              </a:rPr>
              <a:t>1981 wurden mit </a:t>
            </a:r>
            <a:r>
              <a:rPr lang="de-DE" sz="3600" dirty="0" smtClean="0">
                <a:latin typeface="Freestyle Script" panose="030804020302050B0404" pitchFamily="66" charset="0"/>
              </a:rPr>
              <a:t>RFC</a:t>
            </a:r>
            <a:r>
              <a:rPr lang="de-DE" sz="3600" dirty="0">
                <a:latin typeface="Freestyle Script" panose="030804020302050B0404" pitchFamily="66" charset="0"/>
              </a:rPr>
              <a:t> 790-793 </a:t>
            </a:r>
            <a:r>
              <a:rPr lang="de-DE" sz="3600" dirty="0" smtClean="0">
                <a:latin typeface="Freestyle Script" panose="030804020302050B0404" pitchFamily="66" charset="0"/>
              </a:rPr>
              <a:t>IPv4,</a:t>
            </a:r>
            <a:r>
              <a:rPr lang="de-DE" sz="3600" dirty="0">
                <a:latin typeface="Freestyle Script" panose="030804020302050B0404" pitchFamily="66" charset="0"/>
              </a:rPr>
              <a:t> </a:t>
            </a:r>
            <a:r>
              <a:rPr lang="de-DE" sz="3600" dirty="0" smtClean="0">
                <a:latin typeface="Freestyle Script" panose="030804020302050B0404" pitchFamily="66" charset="0"/>
              </a:rPr>
              <a:t>ICMP</a:t>
            </a:r>
            <a:r>
              <a:rPr lang="de-DE" sz="3600" dirty="0">
                <a:latin typeface="Freestyle Script" panose="030804020302050B0404" pitchFamily="66" charset="0"/>
              </a:rPr>
              <a:t> und </a:t>
            </a:r>
            <a:r>
              <a:rPr lang="de-DE" sz="3600" dirty="0" smtClean="0">
                <a:latin typeface="Freestyle Script" panose="030804020302050B0404" pitchFamily="66" charset="0"/>
              </a:rPr>
              <a:t>TCP</a:t>
            </a:r>
            <a:r>
              <a:rPr lang="de-DE" sz="3600" dirty="0">
                <a:latin typeface="Freestyle Script" panose="030804020302050B0404" pitchFamily="66" charset="0"/>
              </a:rPr>
              <a:t> spezifiziert, die bis heute die Grundlage der meisten Verbindungen im Internet sind. Diese sollten nach einer knapp zweijährigen Ankündigungszeit am 1. Januar 1983 auf allen Hosts aktiv sein.</a:t>
            </a:r>
            <a:endParaRPr lang="de-DE" sz="3600" dirty="0" smtClean="0">
              <a:latin typeface="Freestyle Script" pitchFamily="66" charset="0"/>
              <a:cs typeface="David" pitchFamily="34" charset="-79"/>
            </a:endParaRPr>
          </a:p>
        </p:txBody>
      </p:sp>
    </p:spTree>
    <p:extLst>
      <p:ext uri="{BB962C8B-B14F-4D97-AF65-F5344CB8AC3E}">
        <p14:creationId xmlns:p14="http://schemas.microsoft.com/office/powerpoint/2010/main" val="404420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560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7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755576" y="2276872"/>
            <a:ext cx="7543800" cy="3886200"/>
          </a:xfrm>
        </p:spPr>
        <p:txBody>
          <a:bodyPr>
            <a:normAutofit/>
          </a:bodyPr>
          <a:lstStyle/>
          <a:p>
            <a:r>
              <a:rPr lang="de-DE" sz="3600" dirty="0">
                <a:latin typeface="Freestyle Script" panose="030804020302050B0404" pitchFamily="66" charset="0"/>
              </a:rPr>
              <a:t>1981 wurden mit RFC 790-793 IPv4, ICMP und TCP spezifiziert, die bis heute die Grundlage der meisten Verbindungen im Internet sind. Diese sollten nach einer knapp zweijährigen Ankündigungszeit am 1. Januar 1983 auf allen Hosts aktiv sein.</a:t>
            </a:r>
            <a:endParaRPr lang="de-DE" sz="3600" dirty="0">
              <a:latin typeface="Freestyle Script" pitchFamily="66" charset="0"/>
              <a:cs typeface="David" pitchFamily="34" charset="-79"/>
            </a:endParaRPr>
          </a:p>
        </p:txBody>
      </p:sp>
      <p:sp>
        <p:nvSpPr>
          <p:cNvPr id="7" name="Titel 1"/>
          <p:cNvSpPr>
            <a:spLocks noGrp="1"/>
          </p:cNvSpPr>
          <p:nvPr>
            <p:ph type="title"/>
          </p:nvPr>
        </p:nvSpPr>
        <p:spPr>
          <a:xfrm>
            <a:off x="971600" y="244624"/>
            <a:ext cx="7560840" cy="1600200"/>
          </a:xfrm>
        </p:spPr>
        <p:txBody>
          <a:bodyPr>
            <a:noAutofit/>
          </a:bodyPr>
          <a:lstStyle/>
          <a:p>
            <a:r>
              <a:rPr lang="de-DE" sz="6600" dirty="0" smtClean="0">
                <a:latin typeface="Freestyle Script" panose="030804020302050B0404" pitchFamily="66" charset="0"/>
              </a:rPr>
              <a:t>TCP/IP</a:t>
            </a:r>
            <a:r>
              <a:rPr lang="de-DE" sz="6600" dirty="0">
                <a:latin typeface="Freestyle Script" panose="030804020302050B0404" pitchFamily="66" charset="0"/>
              </a:rPr>
              <a:t>, DNS und </a:t>
            </a:r>
            <a:r>
              <a:rPr lang="de-DE" sz="6600" dirty="0" err="1">
                <a:latin typeface="Freestyle Script" panose="030804020302050B0404" pitchFamily="66" charset="0"/>
              </a:rPr>
              <a:t>Usenet</a:t>
            </a:r>
            <a:endParaRPr lang="de-DE" sz="6600" dirty="0">
              <a:latin typeface="Freestyle Script" panose="030804020302050B0404" pitchFamily="66" charset="0"/>
            </a:endParaRPr>
          </a:p>
        </p:txBody>
      </p:sp>
    </p:spTree>
    <p:extLst>
      <p:ext uri="{BB962C8B-B14F-4D97-AF65-F5344CB8AC3E}">
        <p14:creationId xmlns:p14="http://schemas.microsoft.com/office/powerpoint/2010/main" val="1105143258"/>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xit" presetSubtype="0" fill="hold" grpId="0" nodeType="afterEffect">
                                  <p:stCondLst>
                                    <p:cond delay="0"/>
                                  </p:stCondLst>
                                  <p:iterate type="lt">
                                    <p:tmPct val="10000"/>
                                  </p:iterate>
                                  <p:childTnLst>
                                    <p:animEffect transition="out" filter="fade">
                                      <p:cBhvr>
                                        <p:cTn id="6" dur="2000"/>
                                        <p:tgtEl>
                                          <p:spTgt spid="7"/>
                                        </p:tgtEl>
                                      </p:cBhvr>
                                    </p:animEffect>
                                    <p:anim calcmode="lin" valueType="num">
                                      <p:cBhvr>
                                        <p:cTn id="7" dur="2000"/>
                                        <p:tgtEl>
                                          <p:spTgt spid="7"/>
                                        </p:tgtEl>
                                        <p:attrNameLst>
                                          <p:attrName>ppt_x</p:attrName>
                                        </p:attrNameLst>
                                      </p:cBhvr>
                                      <p:tavLst>
                                        <p:tav tm="0">
                                          <p:val>
                                            <p:strVal val="ppt_x"/>
                                          </p:val>
                                        </p:tav>
                                        <p:tav tm="100000">
                                          <p:val>
                                            <p:strVal val="ppt_x-.1"/>
                                          </p:val>
                                        </p:tav>
                                      </p:tavLst>
                                    </p:anim>
                                    <p:anim calcmode="lin" valueType="num">
                                      <p:cBhvr>
                                        <p:cTn id="8" dur="2000"/>
                                        <p:tgtEl>
                                          <p:spTgt spid="7"/>
                                        </p:tgtEl>
                                        <p:attrNameLst>
                                          <p:attrName>ppt_y</p:attrName>
                                        </p:attrNameLst>
                                      </p:cBhvr>
                                      <p:tavLst>
                                        <p:tav tm="0">
                                          <p:val>
                                            <p:strVal val="ppt_y"/>
                                          </p:val>
                                        </p:tav>
                                        <p:tav tm="100000">
                                          <p:val>
                                            <p:strVal val="ppt_y"/>
                                          </p:val>
                                        </p:tav>
                                      </p:tavLst>
                                    </p:anim>
                                    <p:set>
                                      <p:cBhvr>
                                        <p:cTn id="9" dur="1" fill="hold">
                                          <p:stCondLst>
                                            <p:cond delay="1999"/>
                                          </p:stCondLst>
                                        </p:cTn>
                                        <p:tgtEl>
                                          <p:spTgt spid="7"/>
                                        </p:tgtEl>
                                        <p:attrNameLst>
                                          <p:attrName>style.visibility</p:attrName>
                                        </p:attrNameLst>
                                      </p:cBhvr>
                                      <p:to>
                                        <p:strVal val="hidden"/>
                                      </p:to>
                                    </p:set>
                                  </p:childTnLst>
                                </p:cTn>
                              </p:par>
                            </p:childTnLst>
                          </p:cTn>
                        </p:par>
                        <p:par>
                          <p:cTn id="10" fill="hold">
                            <p:stCondLst>
                              <p:cond delay="5600"/>
                            </p:stCondLst>
                            <p:childTnLst>
                              <p:par>
                                <p:cTn id="11" presetID="37" presetClass="exit" presetSubtype="0" fill="hold" grpId="0" nodeType="afterEffect">
                                  <p:stCondLst>
                                    <p:cond delay="0"/>
                                  </p:stCondLst>
                                  <p:childTnLst>
                                    <p:animEffect transition="out" filter="fade">
                                      <p:cBhvr>
                                        <p:cTn id="12" dur="2500"/>
                                        <p:tgtEl>
                                          <p:spTgt spid="3">
                                            <p:txEl>
                                              <p:pRg st="0" end="0"/>
                                            </p:txEl>
                                          </p:spTgt>
                                        </p:tgtEl>
                                      </p:cBhvr>
                                    </p:animEffect>
                                    <p:anim calcmode="lin" valueType="num">
                                      <p:cBhvr>
                                        <p:cTn id="13" dur="2500"/>
                                        <p:tgtEl>
                                          <p:spTgt spid="3">
                                            <p:txEl>
                                              <p:pRg st="0" end="0"/>
                                            </p:txEl>
                                          </p:spTgt>
                                        </p:tgtEl>
                                        <p:attrNameLst>
                                          <p:attrName>ppt_x</p:attrName>
                                        </p:attrNameLst>
                                      </p:cBhvr>
                                      <p:tavLst>
                                        <p:tav tm="0">
                                          <p:val>
                                            <p:strVal val="ppt_x"/>
                                          </p:val>
                                        </p:tav>
                                        <p:tav tm="100000">
                                          <p:val>
                                            <p:strVal val="ppt_x"/>
                                          </p:val>
                                        </p:tav>
                                      </p:tavLst>
                                    </p:anim>
                                    <p:anim calcmode="lin" valueType="num">
                                      <p:cBhvr>
                                        <p:cTn id="14" dur="250" decel="100000"/>
                                        <p:tgtEl>
                                          <p:spTgt spid="3">
                                            <p:txEl>
                                              <p:pRg st="0" end="0"/>
                                            </p:txEl>
                                          </p:spTgt>
                                        </p:tgtEl>
                                        <p:attrNameLst>
                                          <p:attrName>ppt_y</p:attrName>
                                        </p:attrNameLst>
                                      </p:cBhvr>
                                      <p:tavLst>
                                        <p:tav tm="0">
                                          <p:val>
                                            <p:strVal val="ppt_y"/>
                                          </p:val>
                                        </p:tav>
                                        <p:tav tm="100000">
                                          <p:val>
                                            <p:strVal val="ppt_y-.03"/>
                                          </p:val>
                                        </p:tav>
                                      </p:tavLst>
                                    </p:anim>
                                    <p:anim calcmode="lin" valueType="num">
                                      <p:cBhvr>
                                        <p:cTn id="15" dur="2250" accel="100000">
                                          <p:stCondLst>
                                            <p:cond delay="250"/>
                                          </p:stCondLst>
                                        </p:cTn>
                                        <p:tgtEl>
                                          <p:spTgt spid="3">
                                            <p:txEl>
                                              <p:pRg st="0" end="0"/>
                                            </p:txEl>
                                          </p:spTgt>
                                        </p:tgtEl>
                                        <p:attrNameLst>
                                          <p:attrName>ppt_y</p:attrName>
                                        </p:attrNameLst>
                                      </p:cBhvr>
                                      <p:tavLst>
                                        <p:tav tm="0">
                                          <p:val>
                                            <p:strVal val="ppt_y"/>
                                          </p:val>
                                        </p:tav>
                                        <p:tav tm="100000">
                                          <p:val>
                                            <p:strVal val="ppt_y+1"/>
                                          </p:val>
                                        </p:tav>
                                      </p:tavLst>
                                    </p:anim>
                                    <p:set>
                                      <p:cBhvr>
                                        <p:cTn id="16" dur="1" fill="hold">
                                          <p:stCondLst>
                                            <p:cond delay="2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96108" y="244624"/>
            <a:ext cx="7560840" cy="1600200"/>
          </a:xfrm>
        </p:spPr>
        <p:txBody>
          <a:bodyPr>
            <a:noAutofit/>
          </a:bodyPr>
          <a:lstStyle/>
          <a:p>
            <a:r>
              <a:rPr lang="de-DE" dirty="0">
                <a:latin typeface="Freestyle Script" panose="030804020302050B0404" pitchFamily="66" charset="0"/>
              </a:rPr>
              <a:t>Ab 1989 Kommerzialisierung und das WWW</a:t>
            </a:r>
          </a:p>
        </p:txBody>
      </p:sp>
      <p:sp>
        <p:nvSpPr>
          <p:cNvPr id="3" name="Inhaltsplatzhalter 2"/>
          <p:cNvSpPr>
            <a:spLocks noGrp="1"/>
          </p:cNvSpPr>
          <p:nvPr>
            <p:ph idx="1"/>
          </p:nvPr>
        </p:nvSpPr>
        <p:spPr>
          <a:xfrm>
            <a:off x="755576" y="2276872"/>
            <a:ext cx="7543800" cy="3886200"/>
          </a:xfrm>
        </p:spPr>
        <p:txBody>
          <a:bodyPr>
            <a:normAutofit fontScale="92500" lnSpcReduction="10000"/>
          </a:bodyPr>
          <a:lstStyle/>
          <a:p>
            <a:r>
              <a:rPr lang="de-DE" sz="3600" dirty="0">
                <a:latin typeface="Freestyle Script" panose="030804020302050B0404" pitchFamily="66" charset="0"/>
              </a:rPr>
              <a:t>Im Jahr 1990 beschloss die US-amerikanische National Science </a:t>
            </a:r>
            <a:r>
              <a:rPr lang="de-DE" sz="3600" dirty="0" err="1" smtClean="0">
                <a:latin typeface="Freestyle Script" panose="030804020302050B0404" pitchFamily="66" charset="0"/>
              </a:rPr>
              <a:t>Foundation</a:t>
            </a:r>
            <a:r>
              <a:rPr lang="de-DE" sz="3600" dirty="0">
                <a:latin typeface="Freestyle Script" panose="030804020302050B0404" pitchFamily="66" charset="0"/>
              </a:rPr>
              <a:t>,</a:t>
            </a:r>
            <a:r>
              <a:rPr lang="de-DE" sz="3600" dirty="0" smtClean="0">
                <a:latin typeface="Freestyle Script" panose="030804020302050B0404" pitchFamily="66" charset="0"/>
              </a:rPr>
              <a:t> </a:t>
            </a:r>
            <a:r>
              <a:rPr lang="de-DE" sz="3600" dirty="0">
                <a:latin typeface="Freestyle Script" panose="030804020302050B0404" pitchFamily="66" charset="0"/>
              </a:rPr>
              <a:t>das Internet für kommerzielle Zwecke nutzbar zu machen, wodurch es über die Universitäten hinaus öffentlich zugänglich wurde. Tim Berners-Lee entwickelte um das Jahr 1989 am CERN die Grundlagen des World Wide Web. Am 6. August 1991 machte er dieses Projekt eines Hypertext-Dienstes via </a:t>
            </a:r>
            <a:r>
              <a:rPr lang="de-DE" sz="3600" dirty="0" err="1">
                <a:latin typeface="Freestyle Script" panose="030804020302050B0404" pitchFamily="66" charset="0"/>
              </a:rPr>
              <a:t>Usenet</a:t>
            </a:r>
            <a:r>
              <a:rPr lang="de-DE" sz="3600" dirty="0">
                <a:latin typeface="Freestyle Script" panose="030804020302050B0404" pitchFamily="66" charset="0"/>
              </a:rPr>
              <a:t> mit einem Beitrag zur Newsgroup </a:t>
            </a:r>
            <a:r>
              <a:rPr lang="de-DE" sz="3600" dirty="0" err="1">
                <a:latin typeface="Freestyle Script" panose="030804020302050B0404" pitchFamily="66" charset="0"/>
              </a:rPr>
              <a:t>alt.hypertext</a:t>
            </a:r>
            <a:r>
              <a:rPr lang="de-DE" sz="3600" dirty="0">
                <a:latin typeface="Freestyle Script" panose="030804020302050B0404" pitchFamily="66" charset="0"/>
              </a:rPr>
              <a:t> öffentlich und weltweit verfügbar.</a:t>
            </a:r>
            <a:endParaRPr lang="de-DE" sz="3600" dirty="0" smtClean="0">
              <a:latin typeface="Freestyle Script" pitchFamily="66" charset="0"/>
              <a:cs typeface="David" pitchFamily="34" charset="-79"/>
            </a:endParaRPr>
          </a:p>
        </p:txBody>
      </p:sp>
    </p:spTree>
    <p:extLst>
      <p:ext uri="{BB962C8B-B14F-4D97-AF65-F5344CB8AC3E}">
        <p14:creationId xmlns:p14="http://schemas.microsoft.com/office/powerpoint/2010/main" val="338352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1"/>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840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7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 name="Titel 1"/>
          <p:cNvSpPr>
            <a:spLocks noGrp="1"/>
          </p:cNvSpPr>
          <p:nvPr>
            <p:ph type="title"/>
          </p:nvPr>
        </p:nvSpPr>
        <p:spPr>
          <a:xfrm>
            <a:off x="995350" y="244624"/>
            <a:ext cx="7560840" cy="1600200"/>
          </a:xfrm>
        </p:spPr>
        <p:txBody>
          <a:bodyPr>
            <a:noAutofit/>
          </a:bodyPr>
          <a:lstStyle/>
          <a:p>
            <a:r>
              <a:rPr lang="de-DE" dirty="0">
                <a:latin typeface="Freestyle Script" panose="030804020302050B0404" pitchFamily="66" charset="0"/>
              </a:rPr>
              <a:t>Ab 1989 Kommerzialisierung und das WWW</a:t>
            </a:r>
          </a:p>
        </p:txBody>
      </p:sp>
      <p:sp>
        <p:nvSpPr>
          <p:cNvPr id="9" name="Inhaltsplatzhalter 2"/>
          <p:cNvSpPr>
            <a:spLocks noGrp="1"/>
          </p:cNvSpPr>
          <p:nvPr>
            <p:ph idx="1"/>
          </p:nvPr>
        </p:nvSpPr>
        <p:spPr>
          <a:xfrm>
            <a:off x="755576" y="2276872"/>
            <a:ext cx="7543800" cy="3886200"/>
          </a:xfrm>
        </p:spPr>
        <p:txBody>
          <a:bodyPr>
            <a:normAutofit fontScale="92500" lnSpcReduction="10000"/>
          </a:bodyPr>
          <a:lstStyle/>
          <a:p>
            <a:r>
              <a:rPr lang="de-DE" sz="3600" dirty="0">
                <a:latin typeface="Freestyle Script" panose="030804020302050B0404" pitchFamily="66" charset="0"/>
              </a:rPr>
              <a:t>Im Jahr 1990 beschloss die US-amerikanische National Science </a:t>
            </a:r>
            <a:r>
              <a:rPr lang="de-DE" sz="3600" dirty="0" err="1">
                <a:latin typeface="Freestyle Script" panose="030804020302050B0404" pitchFamily="66" charset="0"/>
              </a:rPr>
              <a:t>Foundation</a:t>
            </a:r>
            <a:r>
              <a:rPr lang="de-DE" sz="3600" dirty="0">
                <a:latin typeface="Freestyle Script" panose="030804020302050B0404" pitchFamily="66" charset="0"/>
              </a:rPr>
              <a:t>, das Internet für kommerzielle Zwecke nutzbar zu machen, wodurch es über die Universitäten hinaus öffentlich zugänglich wurde. Tim Berners-Lee entwickelte um das Jahr 1989 am CERN die Grundlagen des World Wide Web. Am 6. August 1991 machte er dieses Projekt eines Hypertext-Dienstes via </a:t>
            </a:r>
            <a:r>
              <a:rPr lang="de-DE" sz="3600" dirty="0" err="1">
                <a:latin typeface="Freestyle Script" panose="030804020302050B0404" pitchFamily="66" charset="0"/>
              </a:rPr>
              <a:t>Usenet</a:t>
            </a:r>
            <a:r>
              <a:rPr lang="de-DE" sz="3600" dirty="0">
                <a:latin typeface="Freestyle Script" panose="030804020302050B0404" pitchFamily="66" charset="0"/>
              </a:rPr>
              <a:t> mit einem Beitrag zur Newsgroup </a:t>
            </a:r>
            <a:r>
              <a:rPr lang="de-DE" sz="3600" dirty="0" err="1">
                <a:latin typeface="Freestyle Script" panose="030804020302050B0404" pitchFamily="66" charset="0"/>
              </a:rPr>
              <a:t>alt.hypertext</a:t>
            </a:r>
            <a:r>
              <a:rPr lang="de-DE" sz="3600" dirty="0">
                <a:latin typeface="Freestyle Script" panose="030804020302050B0404" pitchFamily="66" charset="0"/>
              </a:rPr>
              <a:t> öffentlich und weltweit verfügbar</a:t>
            </a:r>
            <a:r>
              <a:rPr lang="de-DE" sz="3600" dirty="0" smtClean="0">
                <a:latin typeface="Freestyle Script" panose="030804020302050B0404" pitchFamily="66" charset="0"/>
              </a:rPr>
              <a:t>.</a:t>
            </a:r>
          </a:p>
        </p:txBody>
      </p:sp>
    </p:spTree>
    <p:extLst>
      <p:ext uri="{BB962C8B-B14F-4D97-AF65-F5344CB8AC3E}">
        <p14:creationId xmlns:p14="http://schemas.microsoft.com/office/powerpoint/2010/main" val="622432901"/>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xit" presetSubtype="0" fill="hold" grpId="0" nodeType="afterEffect">
                                  <p:stCondLst>
                                    <p:cond delay="0"/>
                                  </p:stCondLst>
                                  <p:childTnLst>
                                    <p:animEffect transition="out" filter="fade">
                                      <p:cBhvr>
                                        <p:cTn id="6" dur="2500"/>
                                        <p:tgtEl>
                                          <p:spTgt spid="9">
                                            <p:txEl>
                                              <p:pRg st="0" end="0"/>
                                            </p:txEl>
                                          </p:spTgt>
                                        </p:tgtEl>
                                      </p:cBhvr>
                                    </p:animEffect>
                                    <p:anim calcmode="lin" valueType="num">
                                      <p:cBhvr>
                                        <p:cTn id="7" dur="2500"/>
                                        <p:tgtEl>
                                          <p:spTgt spid="9">
                                            <p:txEl>
                                              <p:pRg st="0" end="0"/>
                                            </p:txEl>
                                          </p:spTgt>
                                        </p:tgtEl>
                                        <p:attrNameLst>
                                          <p:attrName>ppt_x</p:attrName>
                                        </p:attrNameLst>
                                      </p:cBhvr>
                                      <p:tavLst>
                                        <p:tav tm="0">
                                          <p:val>
                                            <p:strVal val="ppt_x"/>
                                          </p:val>
                                        </p:tav>
                                        <p:tav tm="100000">
                                          <p:val>
                                            <p:strVal val="ppt_x"/>
                                          </p:val>
                                        </p:tav>
                                      </p:tavLst>
                                    </p:anim>
                                    <p:anim calcmode="lin" valueType="num">
                                      <p:cBhvr>
                                        <p:cTn id="8" dur="250" decel="100000"/>
                                        <p:tgtEl>
                                          <p:spTgt spid="9">
                                            <p:txEl>
                                              <p:pRg st="0" end="0"/>
                                            </p:txEl>
                                          </p:spTgt>
                                        </p:tgtEl>
                                        <p:attrNameLst>
                                          <p:attrName>ppt_y</p:attrName>
                                        </p:attrNameLst>
                                      </p:cBhvr>
                                      <p:tavLst>
                                        <p:tav tm="0">
                                          <p:val>
                                            <p:strVal val="ppt_y"/>
                                          </p:val>
                                        </p:tav>
                                        <p:tav tm="100000">
                                          <p:val>
                                            <p:strVal val="ppt_y-.03"/>
                                          </p:val>
                                        </p:tav>
                                      </p:tavLst>
                                    </p:anim>
                                    <p:anim calcmode="lin" valueType="num">
                                      <p:cBhvr>
                                        <p:cTn id="9" dur="2250" accel="100000">
                                          <p:stCondLst>
                                            <p:cond delay="250"/>
                                          </p:stCondLst>
                                        </p:cTn>
                                        <p:tgtEl>
                                          <p:spTgt spid="9">
                                            <p:txEl>
                                              <p:pRg st="0" end="0"/>
                                            </p:txEl>
                                          </p:spTgt>
                                        </p:tgtEl>
                                        <p:attrNameLst>
                                          <p:attrName>ppt_y</p:attrName>
                                        </p:attrNameLst>
                                      </p:cBhvr>
                                      <p:tavLst>
                                        <p:tav tm="0">
                                          <p:val>
                                            <p:strVal val="ppt_y"/>
                                          </p:val>
                                        </p:tav>
                                        <p:tav tm="100000">
                                          <p:val>
                                            <p:strVal val="ppt_y+1"/>
                                          </p:val>
                                        </p:tav>
                                      </p:tavLst>
                                    </p:anim>
                                    <p:set>
                                      <p:cBhvr>
                                        <p:cTn id="10" dur="1" fill="hold">
                                          <p:stCondLst>
                                            <p:cond delay="2499"/>
                                          </p:stCondLst>
                                        </p:cTn>
                                        <p:tgtEl>
                                          <p:spTgt spid="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a:off x="1475656" y="476672"/>
            <a:ext cx="6624736" cy="1080120"/>
          </a:xfrm>
          <a:prstGeom prst="parallelogram">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71600" y="244624"/>
            <a:ext cx="7560840" cy="1600200"/>
          </a:xfrm>
        </p:spPr>
        <p:txBody>
          <a:bodyPr>
            <a:noAutofit/>
          </a:bodyPr>
          <a:lstStyle/>
          <a:p>
            <a:r>
              <a:rPr lang="de-DE" dirty="0">
                <a:latin typeface="Freestyle Script" panose="030804020302050B0404" pitchFamily="66" charset="0"/>
              </a:rPr>
              <a:t>Ab 1989 Kommerzialisierung und das WWW</a:t>
            </a:r>
          </a:p>
        </p:txBody>
      </p:sp>
      <p:sp>
        <p:nvSpPr>
          <p:cNvPr id="3" name="Inhaltsplatzhalter 2"/>
          <p:cNvSpPr>
            <a:spLocks noGrp="1"/>
          </p:cNvSpPr>
          <p:nvPr>
            <p:ph idx="1"/>
          </p:nvPr>
        </p:nvSpPr>
        <p:spPr>
          <a:xfrm>
            <a:off x="755576" y="2276872"/>
            <a:ext cx="7543800" cy="3886200"/>
          </a:xfrm>
        </p:spPr>
        <p:txBody>
          <a:bodyPr>
            <a:normAutofit fontScale="85000" lnSpcReduction="20000"/>
          </a:bodyPr>
          <a:lstStyle/>
          <a:p>
            <a:r>
              <a:rPr lang="de-DE" sz="3600" dirty="0">
                <a:latin typeface="Freestyle Script" panose="030804020302050B0404" pitchFamily="66" charset="0"/>
              </a:rPr>
              <a:t>Rasanten Auftrieb erhielt das Internet seit dem Jahr 1993, als der erste grafikfähige Webbrowser namens </a:t>
            </a:r>
            <a:r>
              <a:rPr lang="de-DE" sz="3600" dirty="0" err="1">
                <a:latin typeface="Freestyle Script" panose="030804020302050B0404" pitchFamily="66" charset="0"/>
              </a:rPr>
              <a:t>Mosaicveröffentlicht</a:t>
            </a:r>
            <a:r>
              <a:rPr lang="de-DE" sz="3600" dirty="0">
                <a:latin typeface="Freestyle Script" panose="030804020302050B0404" pitchFamily="66" charset="0"/>
              </a:rPr>
              <a:t> und zum kostenlosen Download angeboten wurde, der die Darstellung von Inhalten des WWW ermöglichte. Insbesondere durch das AOL und dessen </a:t>
            </a:r>
            <a:r>
              <a:rPr lang="de-DE" sz="3600" dirty="0" err="1">
                <a:latin typeface="Freestyle Script" panose="030804020302050B0404" pitchFamily="66" charset="0"/>
              </a:rPr>
              <a:t>software</a:t>
            </a:r>
            <a:r>
              <a:rPr lang="de-DE" sz="3600" dirty="0">
                <a:latin typeface="Freestyle Script" panose="030804020302050B0404" pitchFamily="66" charset="0"/>
              </a:rPr>
              <a:t> </a:t>
            </a:r>
            <a:r>
              <a:rPr lang="de-DE" sz="3600" dirty="0" err="1">
                <a:latin typeface="Freestyle Script" panose="030804020302050B0404" pitchFamily="66" charset="0"/>
              </a:rPr>
              <a:t>suite</a:t>
            </a:r>
            <a:r>
              <a:rPr lang="de-DE" sz="3600" dirty="0">
                <a:latin typeface="Freestyle Script" panose="030804020302050B0404" pitchFamily="66" charset="0"/>
              </a:rPr>
              <a:t> kam es zu einer wachsenden Zahl von Nutzern und vielen kommerziellen Angeboten im Internet. Da der Webbrowser fast alles andere verdrängte, wird er auch als die „Killerapplikation“ des Internets bezeichnet. Das Internet ist ein wesentlicher Katalysator der Digitalen Revolution.</a:t>
            </a:r>
            <a:endParaRPr lang="de-DE" sz="3600" dirty="0" smtClean="0">
              <a:latin typeface="Freestyle Script" pitchFamily="66" charset="0"/>
              <a:cs typeface="David" pitchFamily="34" charset="-79"/>
            </a:endParaRPr>
          </a:p>
        </p:txBody>
      </p:sp>
    </p:spTree>
    <p:extLst>
      <p:ext uri="{BB962C8B-B14F-4D97-AF65-F5344CB8AC3E}">
        <p14:creationId xmlns:p14="http://schemas.microsoft.com/office/powerpoint/2010/main" val="72735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xit" presetSubtype="0" fill="hold" grpId="0" nodeType="afterEffect">
                                  <p:stCondLst>
                                    <p:cond delay="0"/>
                                  </p:stCondLst>
                                  <p:childTnLst>
                                    <p:animEffect transition="out" filter="fade">
                                      <p:cBhvr>
                                        <p:cTn id="6" dur="1000"/>
                                        <p:tgtEl>
                                          <p:spTgt spid="3">
                                            <p:txEl>
                                              <p:pRg st="0" end="0"/>
                                            </p:txEl>
                                          </p:spTgt>
                                        </p:tgtEl>
                                      </p:cBhvr>
                                    </p:animEffect>
                                    <p:anim calcmode="lin" valueType="num">
                                      <p:cBhvr>
                                        <p:cTn id="7"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8" dur="100" decel="100000"/>
                                        <p:tgtEl>
                                          <p:spTgt spid="3">
                                            <p:txEl>
                                              <p:pRg st="0" end="0"/>
                                            </p:txEl>
                                          </p:spTgt>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xEl>
                                              <p:pRg st="0" end="0"/>
                                            </p:txEl>
                                          </p:spTgt>
                                        </p:tgtEl>
                                        <p:attrNameLst>
                                          <p:attrName>ppt_y</p:attrName>
                                        </p:attrNameLst>
                                      </p:cBhvr>
                                      <p:tavLst>
                                        <p:tav tm="0">
                                          <p:val>
                                            <p:strVal val="ppt_y"/>
                                          </p:val>
                                        </p:tav>
                                        <p:tav tm="100000">
                                          <p:val>
                                            <p:strVal val="ppt_y+1"/>
                                          </p:val>
                                        </p:tav>
                                      </p:tavLst>
                                    </p:anim>
                                    <p:set>
                                      <p:cBhvr>
                                        <p:cTn id="10"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132</Words>
  <Application>Microsoft Office PowerPoint</Application>
  <PresentationFormat>Bildschirmpräsentation (4:3)</PresentationFormat>
  <Paragraphs>24</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Office Theme</vt:lpstr>
      <vt:lpstr> Internet um 1970</vt:lpstr>
      <vt:lpstr> Internet um 1970</vt:lpstr>
      <vt:lpstr>Vorlaufer Arpanet</vt:lpstr>
      <vt:lpstr>Vorlaufer Arpanet</vt:lpstr>
      <vt:lpstr>TCP/IP, DNS und Usenet</vt:lpstr>
      <vt:lpstr>TCP/IP, DNS und Usenet</vt:lpstr>
      <vt:lpstr>Ab 1989 Kommerzialisierung und das WWW</vt:lpstr>
      <vt:lpstr>Ab 1989 Kommerzialisierung und das WWW</vt:lpstr>
      <vt:lpstr>Ab 1989 Kommerzialisierung und das WWW</vt:lpstr>
      <vt:lpstr>Ab 1989 Kommerzialisierung und das WWW</vt:lpstr>
      <vt:lpstr>2003 bis heute: Web 2.0 und die Cloud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um 1973</dc:title>
  <dc:creator>Patryk Wszytko</dc:creator>
  <cp:lastModifiedBy>Avesta Pourmand</cp:lastModifiedBy>
  <cp:revision>25</cp:revision>
  <dcterms:created xsi:type="dcterms:W3CDTF">2015-01-09T07:17:51Z</dcterms:created>
  <dcterms:modified xsi:type="dcterms:W3CDTF">2015-02-20T10:20:20Z</dcterms:modified>
</cp:coreProperties>
</file>