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8" r:id="rId3"/>
    <p:sldId id="259" r:id="rId4"/>
    <p:sldId id="261" r:id="rId5"/>
    <p:sldId id="265" r:id="rId6"/>
    <p:sldId id="260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57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52B"/>
    <a:srgbClr val="F67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28368-496A-4044-87B5-41C1D2087009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487CF-44EF-4366-874A-D2B8FBA93F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C5FAE3-58EF-47F0-B714-B507439EE97E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BC761-E2FA-492F-AE22-12B6E0C22C85}" type="datetimeFigureOut">
              <a:rPr lang="pt-BR"/>
              <a:pPr>
                <a:defRPr/>
              </a:pPr>
              <a:t>05/04/2014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4EEC-47E3-4693-9464-B275C1FFB79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D6588-5269-49CC-A0DF-0D499AE9616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5C82-6F24-4D32-B265-8B0B7D295DB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05/04/2014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ecotraining.com.br/images/ocaso5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hyperlink" Target="http://www.ecotraining.com.br/images/fungo3.jpg" TargetMode="Externa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quipronat.files.wordpress.com/2011/08/biodiversidade-bras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5184576" cy="792088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accent2"/>
                </a:solidFill>
              </a:rPr>
              <a:t>Biodiversidade e classificação</a:t>
            </a:r>
            <a:endParaRPr lang="pt-BR" sz="1200" b="1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5561856"/>
            <a:ext cx="3563888" cy="1296144"/>
          </a:xfrm>
          <a:prstGeom prst="roundRect">
            <a:avLst/>
          </a:prstGeom>
          <a:solidFill>
            <a:schemeClr val="accent2"/>
          </a:solidFill>
        </p:spPr>
        <p:txBody>
          <a:bodyPr>
            <a:normAutofit fontScale="85000" lnSpcReduction="20000"/>
          </a:bodyPr>
          <a:lstStyle/>
          <a:p>
            <a:pPr algn="ctr"/>
            <a:r>
              <a:rPr lang="pt-B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Professora e mestre em Ecologia Fernanda Aires Guedes Ferreira</a:t>
            </a:r>
          </a:p>
          <a:p>
            <a:pPr algn="ctr"/>
            <a:endParaRPr lang="pt-BR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pt-BR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Blog: omelhordabiologia.blogspot.com</a:t>
            </a:r>
            <a:endParaRPr lang="pt-BR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012160" y="1412776"/>
            <a:ext cx="2808312" cy="252028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pt-BR" sz="11500" b="1" dirty="0" smtClean="0">
                <a:solidFill>
                  <a:schemeClr val="accent2"/>
                </a:solidFill>
              </a:rPr>
              <a:t>4</a:t>
            </a:r>
            <a:endParaRPr lang="pt-BR" sz="11500" b="1" dirty="0" smtClean="0">
              <a:solidFill>
                <a:schemeClr val="accent2"/>
              </a:solidFill>
            </a:endParaRPr>
          </a:p>
          <a:p>
            <a:pPr algn="ctr"/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 rot="16200000">
            <a:off x="6042369" y="2534695"/>
            <a:ext cx="14093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400" dirty="0" smtClean="0">
                <a:solidFill>
                  <a:schemeClr val="accent2"/>
                </a:solidFill>
              </a:rPr>
              <a:t>Capítulo</a:t>
            </a:r>
          </a:p>
        </p:txBody>
      </p:sp>
      <p:sp>
        <p:nvSpPr>
          <p:cNvPr id="11" name="Elipse 10"/>
          <p:cNvSpPr/>
          <p:nvPr/>
        </p:nvSpPr>
        <p:spPr>
          <a:xfrm>
            <a:off x="7236296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lipse 11"/>
          <p:cNvSpPr/>
          <p:nvPr/>
        </p:nvSpPr>
        <p:spPr>
          <a:xfrm>
            <a:off x="7596336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/>
          <p:cNvSpPr/>
          <p:nvPr/>
        </p:nvSpPr>
        <p:spPr>
          <a:xfrm>
            <a:off x="7956376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Elipse 13"/>
          <p:cNvSpPr/>
          <p:nvPr/>
        </p:nvSpPr>
        <p:spPr>
          <a:xfrm>
            <a:off x="8316416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/>
          <p:cNvSpPr/>
          <p:nvPr/>
        </p:nvSpPr>
        <p:spPr>
          <a:xfrm>
            <a:off x="8676456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056218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lipse 16"/>
          <p:cNvSpPr/>
          <p:nvPr/>
        </p:nvSpPr>
        <p:spPr>
          <a:xfrm>
            <a:off x="6084168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/>
          <p:cNvSpPr/>
          <p:nvPr/>
        </p:nvSpPr>
        <p:spPr>
          <a:xfrm>
            <a:off x="6444208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Elipse 18"/>
          <p:cNvSpPr/>
          <p:nvPr/>
        </p:nvSpPr>
        <p:spPr>
          <a:xfrm>
            <a:off x="6804248" y="1484784"/>
            <a:ext cx="288032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291264" cy="65293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pt-BR" sz="4000" b="1" dirty="0" smtClean="0"/>
              <a:t>O cinco reinos de seres vivos</a:t>
            </a:r>
            <a:endParaRPr lang="pt-BR" sz="4000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pt-BR" sz="40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REINO MONERA</a:t>
            </a:r>
            <a:r>
              <a:rPr lang="pt-BR" sz="3600" dirty="0" smtClean="0"/>
              <a:t> </a:t>
            </a:r>
            <a:endParaRPr lang="pt-BR" sz="36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seres </a:t>
            </a:r>
            <a:r>
              <a:rPr lang="pt-BR" sz="2800" dirty="0" smtClean="0"/>
              <a:t>procarióticos, unicelulares.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Cianobactérias e </a:t>
            </a:r>
            <a:r>
              <a:rPr lang="pt-BR" sz="2800" dirty="0" smtClean="0"/>
              <a:t>bactérias</a:t>
            </a:r>
          </a:p>
          <a:p>
            <a:pPr lvl="2" eaLnBrk="1" hangingPunct="1">
              <a:lnSpc>
                <a:spcPct val="90000"/>
              </a:lnSpc>
              <a:buNone/>
              <a:defRPr/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pt-BR" sz="3600" dirty="0" smtClean="0"/>
              <a:t>- Heterótrofos: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-Aeróbios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-Anaeróbios (</a:t>
            </a:r>
            <a:r>
              <a:rPr lang="pt-BR" sz="2800" dirty="0" err="1" smtClean="0"/>
              <a:t>fermentantes</a:t>
            </a:r>
            <a:r>
              <a:rPr lang="pt-BR" sz="2800" dirty="0" smtClean="0"/>
              <a:t>)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-Saprófitos (decompositores) </a:t>
            </a:r>
            <a:endParaRPr lang="pt-BR" sz="2800" dirty="0" smtClean="0"/>
          </a:p>
          <a:p>
            <a:pPr lvl="2" eaLnBrk="1" hangingPunct="1">
              <a:lnSpc>
                <a:spcPct val="90000"/>
              </a:lnSpc>
              <a:defRPr/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pt-BR" sz="3600" dirty="0" smtClean="0"/>
              <a:t>-Autótrofos: 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Fotossintetizantes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pt-BR" sz="2800" dirty="0" smtClean="0"/>
              <a:t>-Quimiossintetizantes </a:t>
            </a:r>
          </a:p>
          <a:p>
            <a:pPr eaLnBrk="1" hangingPunct="1">
              <a:lnSpc>
                <a:spcPct val="90000"/>
              </a:lnSpc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xylella1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052736"/>
            <a:ext cx="3600772" cy="2853303"/>
          </a:xfrm>
          <a:noFill/>
        </p:spPr>
      </p:pic>
      <p:pic>
        <p:nvPicPr>
          <p:cNvPr id="13316" name="Picture 9" descr="E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1412776"/>
            <a:ext cx="4491881" cy="374406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277813"/>
            <a:ext cx="6131024" cy="1139825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REINO PROTISTA</a:t>
            </a:r>
          </a:p>
        </p:txBody>
      </p:sp>
      <p:pic>
        <p:nvPicPr>
          <p:cNvPr id="10244" name="Picture 4" descr="sem título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2150"/>
            <a:ext cx="1954213" cy="1946275"/>
          </a:xfrm>
          <a:noFill/>
        </p:spPr>
      </p:pic>
      <p:pic>
        <p:nvPicPr>
          <p:cNvPr id="10249" name="Picture 9" descr="protis5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3429000"/>
            <a:ext cx="2359025" cy="2189163"/>
          </a:xfr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123728" y="1463675"/>
            <a:ext cx="669674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/>
              <a:t>Seres unicelulares ou multicelulares eucariontes </a:t>
            </a:r>
          </a:p>
          <a:p>
            <a:endParaRPr lang="pt-BR" sz="2400" dirty="0" smtClean="0"/>
          </a:p>
          <a:p>
            <a:r>
              <a:rPr lang="pt-BR" sz="2400" dirty="0" smtClean="0"/>
              <a:t>PROTISTA </a:t>
            </a:r>
            <a:r>
              <a:rPr lang="pt-BR" sz="2400" dirty="0"/>
              <a:t>I  – autotróficos fotossintetizantes  </a:t>
            </a:r>
            <a:r>
              <a:rPr lang="pt-BR" sz="2400" dirty="0" smtClean="0"/>
              <a:t>Ex: algas</a:t>
            </a:r>
            <a:endParaRPr lang="pt-BR" sz="2400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1520" y="3861048"/>
            <a:ext cx="56737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400" dirty="0"/>
              <a:t>PROTISTA II – eucariontes, unicelulares</a:t>
            </a:r>
          </a:p>
          <a:p>
            <a:r>
              <a:rPr lang="pt-BR" sz="2400" dirty="0"/>
              <a:t>Heterótrofos</a:t>
            </a:r>
          </a:p>
          <a:p>
            <a:r>
              <a:rPr lang="pt-BR" sz="2400" dirty="0"/>
              <a:t>Protozoários</a:t>
            </a:r>
          </a:p>
          <a:p>
            <a:endParaRPr lang="pt-BR" sz="2400" dirty="0"/>
          </a:p>
        </p:txBody>
      </p:sp>
      <p:pic>
        <p:nvPicPr>
          <p:cNvPr id="10252" name="Picture 12" descr="trypanosoma2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627784" y="4437112"/>
            <a:ext cx="2919412" cy="21891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REINO FUNGO – </a:t>
            </a:r>
            <a:r>
              <a:rPr lang="pt-BR" sz="2000" smtClean="0"/>
              <a:t>eucarióticos, unicelulares ou multicelulares.</a:t>
            </a:r>
            <a:endParaRPr lang="pt-BR" smtClean="0"/>
          </a:p>
        </p:txBody>
      </p:sp>
      <p:pic>
        <p:nvPicPr>
          <p:cNvPr id="20485" name="Picture 5" descr="fung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060575"/>
            <a:ext cx="20970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shiitake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700213"/>
            <a:ext cx="19812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924300" y="3933825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i="1" u="sng"/>
              <a:t>Lentinula edodis</a:t>
            </a:r>
            <a:r>
              <a:rPr lang="pt-BR"/>
              <a:t> </a:t>
            </a:r>
          </a:p>
        </p:txBody>
      </p:sp>
      <p:pic>
        <p:nvPicPr>
          <p:cNvPr id="20490" name="Picture 10" descr="Bolor branco do pã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924175"/>
            <a:ext cx="2857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292725" y="4456113"/>
            <a:ext cx="3783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bolores do gênero </a:t>
            </a:r>
            <a:r>
              <a:rPr lang="pt-BR" i="1"/>
              <a:t>Mucor</a:t>
            </a:r>
            <a:r>
              <a:rPr lang="pt-BR"/>
              <a:t>,</a:t>
            </a:r>
          </a:p>
          <a:p>
            <a:r>
              <a:rPr lang="pt-BR"/>
              <a:t> como o bolor branco do pão 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166813" y="5392738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i="1"/>
              <a:t>Aspergilius sp</a:t>
            </a:r>
          </a:p>
          <a:p>
            <a:endParaRPr lang="pt-BR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8" grpId="0"/>
      <p:bldP spid="20491" grpId="0"/>
      <p:bldP spid="204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700808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/>
              <a:t>REINO PLANTA 	</a:t>
            </a: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dirty="0" smtClean="0">
                <a:solidFill>
                  <a:schemeClr val="tx1"/>
                </a:solidFill>
              </a:rPr>
              <a:t>- </a:t>
            </a:r>
            <a:r>
              <a:rPr lang="pt-BR" sz="3100" dirty="0" smtClean="0">
                <a:solidFill>
                  <a:schemeClr val="tx1"/>
                </a:solidFill>
              </a:rPr>
              <a:t>seres eucarióticos, </a:t>
            </a:r>
            <a:r>
              <a:rPr lang="pt-BR" sz="3100" dirty="0" smtClean="0">
                <a:solidFill>
                  <a:schemeClr val="tx1"/>
                </a:solidFill>
              </a:rPr>
              <a:t/>
            </a:r>
            <a:br>
              <a:rPr lang="pt-BR" sz="3100" dirty="0" smtClean="0">
                <a:solidFill>
                  <a:schemeClr val="tx1"/>
                </a:solidFill>
              </a:rPr>
            </a:br>
            <a:r>
              <a:rPr lang="pt-BR" sz="3100" dirty="0" smtClean="0">
                <a:solidFill>
                  <a:schemeClr val="tx1"/>
                </a:solidFill>
              </a:rPr>
              <a:t>- multicelulares </a:t>
            </a:r>
            <a:r>
              <a:rPr lang="pt-BR" sz="3100" dirty="0" smtClean="0">
                <a:solidFill>
                  <a:schemeClr val="tx1"/>
                </a:solidFill>
              </a:rPr>
              <a:t>e </a:t>
            </a:r>
            <a:r>
              <a:rPr lang="pt-BR" sz="3100" dirty="0" smtClean="0">
                <a:solidFill>
                  <a:schemeClr val="tx1"/>
                </a:solidFill>
              </a:rPr>
              <a:t/>
            </a:r>
            <a:br>
              <a:rPr lang="pt-BR" sz="3100" dirty="0" smtClean="0">
                <a:solidFill>
                  <a:schemeClr val="tx1"/>
                </a:solidFill>
              </a:rPr>
            </a:br>
            <a:r>
              <a:rPr lang="pt-BR" sz="3100" dirty="0" smtClean="0">
                <a:solidFill>
                  <a:schemeClr val="tx1"/>
                </a:solidFill>
              </a:rPr>
              <a:t>- autotróficos </a:t>
            </a:r>
            <a:r>
              <a:rPr lang="pt-BR" sz="3100" dirty="0" smtClean="0">
                <a:solidFill>
                  <a:schemeClr val="tx1"/>
                </a:solidFill>
              </a:rPr>
              <a:t>fotossintetizantes</a:t>
            </a:r>
            <a:r>
              <a:rPr lang="pt-BR" sz="2000" dirty="0" smtClean="0">
                <a:solidFill>
                  <a:schemeClr val="tx1"/>
                </a:solidFill>
              </a:rPr>
              <a:t/>
            </a:r>
            <a:br>
              <a:rPr lang="pt-BR" sz="2000" dirty="0" smtClean="0">
                <a:solidFill>
                  <a:schemeClr val="tx1"/>
                </a:solidFill>
              </a:rPr>
            </a:b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 smtClean="0"/>
          </a:p>
        </p:txBody>
      </p:sp>
      <p:pic>
        <p:nvPicPr>
          <p:cNvPr id="21514" name="Picture 10" descr="ocaso5.jpg (238997 bytes)">
            <a:hlinkClick r:id="rId2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62700" y="3419475"/>
            <a:ext cx="2027238" cy="2962275"/>
          </a:xfrm>
        </p:spPr>
      </p:pic>
      <p:pic>
        <p:nvPicPr>
          <p:cNvPr id="21509" name="Picture 5" descr="ipros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fungo3.jpg (818370 bytes)">
            <a:hlinkClick r:id="rId5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348038" y="3213100"/>
            <a:ext cx="1846262" cy="2879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b="1" smtClean="0"/>
              <a:t>REINO ANIMAL –</a:t>
            </a:r>
            <a:r>
              <a:rPr lang="pt-BR" sz="2000" b="1" smtClean="0"/>
              <a:t> Seres eucarióticos, multicelulares e heterotróficos.</a:t>
            </a:r>
            <a:endParaRPr lang="pt-BR" b="1" smtClean="0"/>
          </a:p>
        </p:txBody>
      </p:sp>
      <p:pic>
        <p:nvPicPr>
          <p:cNvPr id="24583" name="Picture 7" descr="0004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1557338"/>
            <a:ext cx="1466850" cy="2189162"/>
          </a:xfrm>
          <a:noFill/>
        </p:spPr>
      </p:pic>
      <p:pic>
        <p:nvPicPr>
          <p:cNvPr id="24586" name="Picture 10" descr="ane_sanguessuga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28184" y="1340768"/>
            <a:ext cx="2592387" cy="1908175"/>
          </a:xfrm>
          <a:noFill/>
        </p:spPr>
      </p:pic>
      <p:pic>
        <p:nvPicPr>
          <p:cNvPr id="24589" name="Picture 13" descr="artr_borboleta2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39975" y="4149725"/>
            <a:ext cx="2908300" cy="2189163"/>
          </a:xfrm>
          <a:noFill/>
        </p:spPr>
      </p:pic>
      <p:pic>
        <p:nvPicPr>
          <p:cNvPr id="24581" name="Picture 5" descr="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1628775"/>
            <a:ext cx="18494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6" descr="mol_carac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372225" y="4365625"/>
            <a:ext cx="2260600" cy="187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VIRUS – caso à parte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Não apresentam células</a:t>
            </a:r>
          </a:p>
          <a:p>
            <a:pPr eaLnBrk="1" hangingPunct="1">
              <a:defRPr/>
            </a:pPr>
            <a:r>
              <a:rPr lang="pt-BR" smtClean="0"/>
              <a:t>DNA ou RNA</a:t>
            </a:r>
          </a:p>
          <a:p>
            <a:pPr eaLnBrk="1" hangingPunct="1">
              <a:defRPr/>
            </a:pPr>
            <a:r>
              <a:rPr lang="pt-BR" smtClean="0"/>
              <a:t>Moléculas de proteínas</a:t>
            </a:r>
          </a:p>
          <a:p>
            <a:pPr eaLnBrk="1" hangingPunct="1">
              <a:defRPr/>
            </a:pPr>
            <a:r>
              <a:rPr lang="pt-BR" smtClean="0"/>
              <a:t>Parasitas intracelulares</a:t>
            </a:r>
          </a:p>
          <a:p>
            <a:pPr eaLnBrk="1" hangingPunct="1">
              <a:defRPr/>
            </a:pPr>
            <a:endParaRPr lang="pt-BR" smtClean="0"/>
          </a:p>
        </p:txBody>
      </p:sp>
      <p:pic>
        <p:nvPicPr>
          <p:cNvPr id="57346" name="Picture 2" descr="http://veja2.abrilm.com.br/assets/images/2011/9/50728/aids-virus-modelo-3d-20110928-size-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01008"/>
            <a:ext cx="5686425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recado-virtual.com/recados/otimismo/0004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3635896" y="1412776"/>
            <a:ext cx="4968875" cy="525551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pt-BR" sz="20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r>
              <a:rPr lang="pt-BR" sz="2800" dirty="0" smtClean="0">
                <a:latin typeface="Verdana" pitchFamily="34" charset="0"/>
              </a:rPr>
              <a:t> A </a:t>
            </a:r>
            <a:r>
              <a:rPr lang="pt-BR" sz="2800" dirty="0" smtClean="0">
                <a:latin typeface="Verdana" pitchFamily="34" charset="0"/>
              </a:rPr>
              <a:t>necessidade de reunir os seres vivos em grupos e conhecer suas semelhanças e diferenças é algo comum no nosso dia a dia. </a:t>
            </a:r>
            <a:endParaRPr lang="pt-BR" sz="28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endParaRPr lang="pt-BR" sz="2800" dirty="0" smtClean="0">
              <a:latin typeface="Verdana" pitchFamily="34" charset="0"/>
            </a:endParaRPr>
          </a:p>
          <a:p>
            <a:pPr indent="20638">
              <a:buFont typeface="Wingdings" pitchFamily="2" charset="2"/>
              <a:buChar char="q"/>
              <a:defRPr/>
            </a:pPr>
            <a:r>
              <a:rPr lang="pt-BR" sz="2800" dirty="0" smtClean="0">
                <a:latin typeface="Verdana" pitchFamily="34" charset="0"/>
              </a:rPr>
              <a:t>A distinção informal dos seres vivos, perde-se no tempo e na história da humanidade.</a:t>
            </a:r>
          </a:p>
          <a:p>
            <a:pPr>
              <a:buFont typeface="Arial" charset="0"/>
              <a:buNone/>
              <a:defRPr/>
            </a:pPr>
            <a:r>
              <a:rPr lang="pt-BR" sz="2800" dirty="0" smtClean="0">
                <a:latin typeface="Verdana" pitchFamily="34" charset="0"/>
              </a:rPr>
              <a:t> </a:t>
            </a:r>
          </a:p>
        </p:txBody>
      </p:sp>
      <p:sp>
        <p:nvSpPr>
          <p:cNvPr id="8195" name="Retângulo 6"/>
          <p:cNvSpPr>
            <a:spLocks noChangeArrowheads="1"/>
          </p:cNvSpPr>
          <p:nvPr/>
        </p:nvSpPr>
        <p:spPr bwMode="auto">
          <a:xfrm>
            <a:off x="250825" y="260350"/>
            <a:ext cx="5329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>
                <a:solidFill>
                  <a:schemeClr val="bg1"/>
                </a:solidFill>
              </a:rPr>
              <a:t>classificação dos seres vivos</a:t>
            </a:r>
            <a:endParaRPr lang="pt-BR" sz="2000"/>
          </a:p>
        </p:txBody>
      </p:sp>
      <p:pic>
        <p:nvPicPr>
          <p:cNvPr id="8196" name="Picture 2" descr="File:Ant close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28797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 descr="File:Caterpillar Uganda.JPG"/>
          <p:cNvPicPr>
            <a:picLocks noChangeAspect="1" noChangeArrowheads="1"/>
          </p:cNvPicPr>
          <p:nvPr/>
        </p:nvPicPr>
        <p:blipFill>
          <a:blip r:embed="rId3" cstate="print"/>
          <a:srcRect l="7478" t="7478" r="17746"/>
          <a:stretch>
            <a:fillRect/>
          </a:stretch>
        </p:blipFill>
        <p:spPr bwMode="auto">
          <a:xfrm>
            <a:off x="467544" y="620688"/>
            <a:ext cx="2881312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3707904" y="260648"/>
            <a:ext cx="489654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/>
              <a:t>O porquê de classificar os Seres Vivos</a:t>
            </a:r>
            <a:endParaRPr lang="pt-B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5786438" cy="868363"/>
          </a:xfrm>
        </p:spPr>
        <p:txBody>
          <a:bodyPr/>
          <a:lstStyle/>
          <a:p>
            <a:r>
              <a:rPr lang="pt-BR" sz="2800" b="1" smtClean="0">
                <a:solidFill>
                  <a:schemeClr val="bg1"/>
                </a:solidFill>
                <a:latin typeface="Verdana" pitchFamily="34" charset="0"/>
              </a:rPr>
              <a:t>História da classificação</a:t>
            </a:r>
          </a:p>
        </p:txBody>
      </p:sp>
      <p:sp>
        <p:nvSpPr>
          <p:cNvPr id="9219" name="AutoShape 10"/>
          <p:cNvSpPr>
            <a:spLocks noChangeArrowheads="1"/>
          </p:cNvSpPr>
          <p:nvPr/>
        </p:nvSpPr>
        <p:spPr bwMode="auto">
          <a:xfrm>
            <a:off x="179512" y="548680"/>
            <a:ext cx="6229572" cy="5184775"/>
          </a:xfrm>
          <a:prstGeom prst="wedgeRoundRectCallout">
            <a:avLst>
              <a:gd name="adj1" fmla="val 58637"/>
              <a:gd name="adj2" fmla="val 24323"/>
              <a:gd name="adj3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pt-BR" sz="2400" b="0" dirty="0"/>
              <a:t>A história da classificação é tão antiga quanto o próprio homem</a:t>
            </a:r>
            <a:r>
              <a:rPr lang="pt-BR" sz="2400" b="0" dirty="0" smtClean="0"/>
              <a:t>.</a:t>
            </a:r>
          </a:p>
          <a:p>
            <a:endParaRPr lang="pt-BR" sz="2400" b="0" dirty="0"/>
          </a:p>
          <a:p>
            <a:r>
              <a:rPr lang="pt-BR" sz="2400" b="0" dirty="0"/>
              <a:t>Ao longo do tempo, diferentes maneiras  de classificar os seres vivos foram sendo substituídas</a:t>
            </a:r>
            <a:r>
              <a:rPr lang="pt-BR" sz="2400" b="0" dirty="0" smtClean="0"/>
              <a:t>.</a:t>
            </a:r>
          </a:p>
          <a:p>
            <a:endParaRPr lang="pt-BR" sz="2400" b="0" dirty="0"/>
          </a:p>
          <a:p>
            <a:r>
              <a:rPr lang="pt-BR" sz="2400" b="0" dirty="0"/>
              <a:t>Não necessariamente por serem certas ou erradas, mas sim </a:t>
            </a:r>
            <a:r>
              <a:rPr lang="pt-BR" sz="2400" b="0" dirty="0" smtClean="0"/>
              <a:t>por que </a:t>
            </a:r>
            <a:r>
              <a:rPr lang="pt-BR" sz="2400" b="0" dirty="0"/>
              <a:t>novos conhecimentos   decorrentes dos avanços científicos e tecnológicos permitiram entender melhor as relações evolutivas dos seres vivos. </a:t>
            </a:r>
          </a:p>
        </p:txBody>
      </p:sp>
      <p:pic>
        <p:nvPicPr>
          <p:cNvPr id="6" name="Picture 4" descr="File:Carl von Linné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717032"/>
            <a:ext cx="20875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372225" y="6167438"/>
            <a:ext cx="2555875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i="1" dirty="0" smtClean="0">
                <a:latin typeface="Times New Roman" pitchFamily="18" charset="0"/>
              </a:rPr>
              <a:t>Lineu</a:t>
            </a:r>
            <a:endParaRPr lang="pt-BR" i="1" dirty="0">
              <a:latin typeface="Times New Roman" pitchFamily="18" charset="0"/>
            </a:endParaRPr>
          </a:p>
          <a:p>
            <a:pPr algn="ctr"/>
            <a:r>
              <a:rPr lang="pt-BR" dirty="0">
                <a:latin typeface="Times New Roman" pitchFamily="18" charset="0"/>
              </a:rPr>
              <a:t>(1707-1778)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/>
          <p:cNvPicPr>
            <a:picLocks noChangeAspect="1" noChangeArrowheads="1"/>
          </p:cNvPicPr>
          <p:nvPr/>
        </p:nvPicPr>
        <p:blipFill>
          <a:blip r:embed="rId3" cstate="print"/>
          <a:srcRect l="3322" t="6911" r="6995" b="10155"/>
          <a:stretch>
            <a:fillRect/>
          </a:stretch>
        </p:blipFill>
        <p:spPr bwMode="auto">
          <a:xfrm>
            <a:off x="3492500" y="3500438"/>
            <a:ext cx="1150938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/>
          </p:cNvSpPr>
          <p:nvPr>
            <p:ph type="title"/>
          </p:nvPr>
        </p:nvSpPr>
        <p:spPr>
          <a:xfrm>
            <a:off x="250825" y="0"/>
            <a:ext cx="6337300" cy="981075"/>
          </a:xfrm>
        </p:spPr>
        <p:txBody>
          <a:bodyPr/>
          <a:lstStyle/>
          <a:p>
            <a:pPr algn="l"/>
            <a:r>
              <a:rPr lang="pt-BR" sz="1800" b="1" smtClean="0">
                <a:solidFill>
                  <a:schemeClr val="bg1"/>
                </a:solidFill>
                <a:latin typeface="Verdana" pitchFamily="34" charset="0"/>
              </a:rPr>
              <a:t>Lineu e o sistema binomial de classificação</a:t>
            </a:r>
          </a:p>
        </p:txBody>
      </p:sp>
      <p:sp>
        <p:nvSpPr>
          <p:cNvPr id="14340" name="Rectangle 3"/>
          <p:cNvSpPr>
            <a:spLocks noGrp="1"/>
          </p:cNvSpPr>
          <p:nvPr>
            <p:ph type="body" sz="half" idx="1"/>
          </p:nvPr>
        </p:nvSpPr>
        <p:spPr>
          <a:xfrm>
            <a:off x="179388" y="332657"/>
            <a:ext cx="8713787" cy="37440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pt-BR" dirty="0" smtClean="0">
                <a:latin typeface="Verdana" pitchFamily="34" charset="0"/>
              </a:rPr>
              <a:t>Lineu propôs um sistema de classificação com tanta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pt-BR" dirty="0" smtClean="0">
                <a:latin typeface="Verdana" pitchFamily="34" charset="0"/>
              </a:rPr>
              <a:t>eficiência que suas regras são adotadas até hoje.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pt-BR" dirty="0" smtClean="0">
                <a:latin typeface="Verdana" pitchFamily="34" charset="0"/>
              </a:rPr>
              <a:t>Trata-se da </a:t>
            </a:r>
            <a:r>
              <a:rPr lang="pt-BR" b="1" dirty="0" smtClean="0">
                <a:latin typeface="Verdana" pitchFamily="34" charset="0"/>
              </a:rPr>
              <a:t>nomenclatura binomial</a:t>
            </a:r>
            <a:r>
              <a:rPr lang="pt-BR" dirty="0" smtClean="0">
                <a:latin typeface="Verdana" pitchFamily="34" charset="0"/>
              </a:rPr>
              <a:t> que atribui dois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pt-BR" dirty="0" smtClean="0">
                <a:latin typeface="Verdana" pitchFamily="34" charset="0"/>
              </a:rPr>
              <a:t>nomes a cada  espécie de ser vivo.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pt-BR" dirty="0" smtClean="0">
                <a:latin typeface="Verdana" pitchFamily="34" charset="0"/>
              </a:rPr>
              <a:t>O primeiro refere-se ao nome 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genérico (</a:t>
            </a:r>
            <a:r>
              <a:rPr lang="pt-BR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Gênero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), 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 deve ser escrito sempre com letra maiúscula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pt-BR" dirty="0" smtClean="0">
                <a:latin typeface="Verdana" pitchFamily="34" charset="0"/>
              </a:rPr>
              <a:t>O segundo, ao </a:t>
            </a:r>
            <a:r>
              <a:rPr lang="pt-BR" b="1" dirty="0" smtClean="0">
                <a:solidFill>
                  <a:srgbClr val="FF0000"/>
                </a:solidFill>
                <a:latin typeface="Verdana" pitchFamily="34" charset="0"/>
              </a:rPr>
              <a:t>epíteto </a:t>
            </a:r>
            <a:r>
              <a:rPr lang="pt-BR" b="1" dirty="0" smtClean="0">
                <a:solidFill>
                  <a:srgbClr val="FF0000"/>
                </a:solidFill>
                <a:latin typeface="Verdana" pitchFamily="34" charset="0"/>
              </a:rPr>
              <a:t>específico</a:t>
            </a:r>
            <a:r>
              <a:rPr lang="pt-BR" dirty="0" smtClean="0">
                <a:latin typeface="Verdana" pitchFamily="34" charset="0"/>
              </a:rPr>
              <a:t>,  que </a:t>
            </a: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escreve-se com letra minúscula.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pt-BR" sz="2000" dirty="0" smtClean="0">
              <a:latin typeface="Verdana" pitchFamily="34" charset="0"/>
            </a:endParaRPr>
          </a:p>
        </p:txBody>
      </p:sp>
      <p:sp>
        <p:nvSpPr>
          <p:cNvPr id="14341" name="Rectangle 10"/>
          <p:cNvSpPr>
            <a:spLocks noGrp="1"/>
          </p:cNvSpPr>
          <p:nvPr>
            <p:ph type="body" sz="half" idx="2"/>
          </p:nvPr>
        </p:nvSpPr>
        <p:spPr>
          <a:xfrm rot="21416005">
            <a:off x="2268538" y="4941888"/>
            <a:ext cx="4038600" cy="865187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0000"/>
            </a:solidFill>
          </a:ln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pt-BR" sz="2000" dirty="0" smtClean="0">
                <a:latin typeface="Verdana" pitchFamily="34" charset="0"/>
              </a:rPr>
              <a:t>É possível que você conheça alguns nomes científicos!</a:t>
            </a:r>
          </a:p>
        </p:txBody>
      </p:sp>
      <p:sp>
        <p:nvSpPr>
          <p:cNvPr id="14342" name="Retângulo 6"/>
          <p:cNvSpPr>
            <a:spLocks noChangeArrowheads="1"/>
          </p:cNvSpPr>
          <p:nvPr/>
        </p:nvSpPr>
        <p:spPr bwMode="auto">
          <a:xfrm>
            <a:off x="611188" y="6021388"/>
            <a:ext cx="7920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pt-BR" sz="2000" dirty="0"/>
              <a:t>Os nomes científicos são escritos em latim  </a:t>
            </a:r>
            <a:r>
              <a:rPr lang="pt-BR" sz="2000" dirty="0" smtClean="0"/>
              <a:t>ou  latinizados</a:t>
            </a:r>
            <a:r>
              <a:rPr lang="pt-BR" sz="20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395288" y="2349500"/>
            <a:ext cx="8351837" cy="3240088"/>
          </a:xfr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2400" dirty="0" smtClean="0">
                <a:latin typeface="Verdana" pitchFamily="34" charset="0"/>
              </a:rPr>
              <a:t> </a:t>
            </a: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2400" dirty="0" smtClean="0">
                <a:latin typeface="Verdana" pitchFamily="34" charset="0"/>
              </a:rPr>
              <a:t>“Um biólogo chinês recebeu um e-mail, em português, citando a importância de uma espécie de planta, conhecida pelo nome de macaxeira, na alimentação humana. O biólogo chinês não entendeu qual era a espécie de planta à qual o e-mail se referia”.</a:t>
            </a:r>
          </a:p>
          <a:p>
            <a:pPr marL="0" indent="0" algn="just">
              <a:lnSpc>
                <a:spcPct val="90000"/>
              </a:lnSpc>
              <a:buFont typeface="Arial" charset="0"/>
              <a:buNone/>
              <a:defRPr/>
            </a:pPr>
            <a:r>
              <a:rPr lang="pt-BR" sz="1600" dirty="0" smtClean="0">
                <a:latin typeface="Verdana" pitchFamily="34" charset="0"/>
              </a:rPr>
              <a:t>P</a:t>
            </a:r>
            <a:r>
              <a:rPr lang="pt-BR" sz="1200" dirty="0" smtClean="0">
                <a:latin typeface="Verdana" pitchFamily="34" charset="0"/>
              </a:rPr>
              <a:t>EZZI, </a:t>
            </a:r>
            <a:r>
              <a:rPr lang="pt-BR" sz="1200" dirty="0" err="1" smtClean="0">
                <a:latin typeface="Verdana" pitchFamily="34" charset="0"/>
              </a:rPr>
              <a:t>A.GOWDAK.D.O.MATTOS.N.S.</a:t>
            </a:r>
            <a:r>
              <a:rPr lang="pt-BR" sz="1200" dirty="0" smtClean="0">
                <a:latin typeface="Verdana" pitchFamily="34" charset="0"/>
              </a:rPr>
              <a:t> </a:t>
            </a:r>
            <a:r>
              <a:rPr lang="pt-BR" sz="1200" b="1" dirty="0" smtClean="0">
                <a:latin typeface="Verdana" pitchFamily="34" charset="0"/>
              </a:rPr>
              <a:t>Biologia: seres vivos, anatomia e fisiologia humanas</a:t>
            </a:r>
            <a:r>
              <a:rPr lang="pt-BR" sz="1200" dirty="0" smtClean="0">
                <a:latin typeface="Verdana" pitchFamily="34" charset="0"/>
              </a:rPr>
              <a:t>.1ed.-São Paulo: FTD, 2010</a:t>
            </a:r>
            <a:r>
              <a:rPr lang="pt-BR" sz="1400" dirty="0" smtClean="0">
                <a:latin typeface="Verdana" pitchFamily="34" charset="0"/>
              </a:rPr>
              <a:t>,adaptado</a:t>
            </a:r>
          </a:p>
        </p:txBody>
      </p:sp>
      <p:sp>
        <p:nvSpPr>
          <p:cNvPr id="18435" name="Rectangle 4"/>
          <p:cNvSpPr>
            <a:spLocks noGrp="1"/>
          </p:cNvSpPr>
          <p:nvPr>
            <p:ph type="title"/>
          </p:nvPr>
        </p:nvSpPr>
        <p:spPr>
          <a:xfrm>
            <a:off x="0" y="260350"/>
            <a:ext cx="6516688" cy="504825"/>
          </a:xfrm>
        </p:spPr>
        <p:txBody>
          <a:bodyPr>
            <a:normAutofit fontScale="90000"/>
          </a:bodyPr>
          <a:lstStyle/>
          <a:p>
            <a:r>
              <a:rPr lang="pt-BR" sz="3200" b="1" smtClean="0">
                <a:solidFill>
                  <a:schemeClr val="bg1"/>
                </a:solidFill>
                <a:latin typeface="Verdana" pitchFamily="34" charset="0"/>
              </a:rPr>
              <a:t>Classificação no cotidiano</a:t>
            </a:r>
          </a:p>
        </p:txBody>
      </p:sp>
      <p:sp>
        <p:nvSpPr>
          <p:cNvPr id="18436" name="Rectangle 10"/>
          <p:cNvSpPr>
            <a:spLocks/>
          </p:cNvSpPr>
          <p:nvPr/>
        </p:nvSpPr>
        <p:spPr bwMode="auto">
          <a:xfrm>
            <a:off x="323850" y="981075"/>
            <a:ext cx="83724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pt-BR" sz="2000"/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pt-BR" sz="2000" b="0"/>
              <a:t>Imagine que grande contribuição nos prestou Lineu!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pt-BR" sz="2000" b="0"/>
              <a:t>Vamos ver na prática a importância e a utilidade da nomenclatura binomial!</a:t>
            </a:r>
          </a:p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pt-BR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70" name="Group 58"/>
          <p:cNvGraphicFramePr>
            <a:graphicFrameLocks noGrp="1"/>
          </p:cNvGraphicFramePr>
          <p:nvPr>
            <p:ph sz="half" idx="2"/>
          </p:nvPr>
        </p:nvGraphicFramePr>
        <p:xfrm>
          <a:off x="611560" y="2924944"/>
          <a:ext cx="8136904" cy="3424632"/>
        </p:xfrm>
        <a:graphic>
          <a:graphicData uri="http://schemas.openxmlformats.org/drawingml/2006/table">
            <a:tbl>
              <a:tblPr/>
              <a:tblGrid>
                <a:gridCol w="3343718"/>
                <a:gridCol w="4793186"/>
              </a:tblGrid>
              <a:tr h="8338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Nome popular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Nome científico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lobo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Canis lupus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gato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Felis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catus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milho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Zea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mays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minhoca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Pheretima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avaiana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01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pau-brasil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Caesalpinia</a:t>
                      </a:r>
                      <a:r>
                        <a:rPr kumimoji="0" lang="pt-BR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BR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echinata</a:t>
                      </a:r>
                      <a:endParaRPr kumimoji="0" lang="pt-BR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385" name="Rectangle 50"/>
          <p:cNvSpPr>
            <a:spLocks noGrp="1"/>
          </p:cNvSpPr>
          <p:nvPr>
            <p:ph type="title"/>
          </p:nvPr>
        </p:nvSpPr>
        <p:spPr>
          <a:xfrm>
            <a:off x="0" y="188913"/>
            <a:ext cx="6011863" cy="490537"/>
          </a:xfrm>
        </p:spPr>
        <p:txBody>
          <a:bodyPr>
            <a:normAutofit fontScale="90000"/>
          </a:bodyPr>
          <a:lstStyle/>
          <a:p>
            <a:r>
              <a:rPr lang="pt-BR" sz="3200" b="1" smtClean="0">
                <a:solidFill>
                  <a:schemeClr val="bg1"/>
                </a:solidFill>
                <a:latin typeface="Verdana" pitchFamily="34" charset="0"/>
              </a:rPr>
              <a:t>Regras de nomenclatura</a:t>
            </a:r>
          </a:p>
        </p:txBody>
      </p:sp>
      <p:sp>
        <p:nvSpPr>
          <p:cNvPr id="15386" name="Espaço Reservado para Texto 7"/>
          <p:cNvSpPr>
            <a:spLocks noGrp="1"/>
          </p:cNvSpPr>
          <p:nvPr>
            <p:ph type="body" sz="half" idx="1"/>
          </p:nvPr>
        </p:nvSpPr>
        <p:spPr>
          <a:xfrm>
            <a:off x="395288" y="332657"/>
            <a:ext cx="8137152" cy="2304182"/>
          </a:xfrm>
        </p:spPr>
        <p:txBody>
          <a:bodyPr>
            <a:normAutofit fontScale="47500" lnSpcReduction="20000"/>
          </a:bodyPr>
          <a:lstStyle/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pt-BR" sz="4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Regras do nome científico</a:t>
            </a: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nome científico deve se destacar no texto em que aparece, seja pela impressão </a:t>
            </a:r>
            <a:r>
              <a:rPr lang="pt-BR" sz="4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itálico</a:t>
            </a:r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ou </a:t>
            </a:r>
            <a:r>
              <a:rPr lang="pt-BR" sz="4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grafado</a:t>
            </a:r>
            <a:r>
              <a:rPr lang="pt-BR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Ele é a identidade  do ser vivo. A tabela abaixo mostra alguns exemplos: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>
          <a:xfrm>
            <a:off x="250825" y="0"/>
            <a:ext cx="4752975" cy="1143000"/>
          </a:xfrm>
        </p:spPr>
        <p:txBody>
          <a:bodyPr/>
          <a:lstStyle/>
          <a:p>
            <a:pPr algn="l"/>
            <a:r>
              <a:rPr lang="pt-BR" b="1" smtClean="0">
                <a:solidFill>
                  <a:schemeClr val="bg1"/>
                </a:solidFill>
                <a:latin typeface="Verdana" pitchFamily="34" charset="0"/>
              </a:rPr>
              <a:t>Taxonomia</a:t>
            </a:r>
            <a:r>
              <a:rPr lang="pt-BR" smtClean="0">
                <a:solidFill>
                  <a:schemeClr val="bg1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sz="half" idx="1"/>
          </p:nvPr>
        </p:nvSpPr>
        <p:spPr>
          <a:xfrm>
            <a:off x="395288" y="1196975"/>
            <a:ext cx="4968875" cy="4824413"/>
          </a:xfrm>
        </p:spPr>
        <p:txBody>
          <a:bodyPr/>
          <a:lstStyle/>
          <a:p>
            <a:pPr marL="0" indent="0" algn="just">
              <a:buFont typeface="Arial" charset="0"/>
              <a:buNone/>
              <a:defRPr/>
            </a:pPr>
            <a:r>
              <a:rPr lang="pt-BR" sz="2400" dirty="0" smtClean="0">
                <a:latin typeface="Verdana" pitchFamily="34" charset="0"/>
              </a:rPr>
              <a:t>No sistema de Lineu, a unidade básica de classificação é a </a:t>
            </a:r>
            <a:r>
              <a:rPr lang="pt-BR" sz="2400" b="1" dirty="0" smtClean="0">
                <a:latin typeface="Verdana" pitchFamily="34" charset="0"/>
              </a:rPr>
              <a:t>espécie.</a:t>
            </a:r>
            <a:r>
              <a:rPr lang="pt-BR" sz="2400" dirty="0" smtClean="0">
                <a:latin typeface="Verdana" pitchFamily="34" charset="0"/>
              </a:rPr>
              <a:t> A partir daí, outras categorias foram adotadas, obedecendo uma hierarquia.</a:t>
            </a:r>
          </a:p>
          <a:p>
            <a:pPr>
              <a:buFont typeface="Arial" charset="0"/>
              <a:buNone/>
              <a:defRPr/>
            </a:pPr>
            <a:endParaRPr lang="pt-BR" sz="2400" dirty="0" smtClean="0">
              <a:latin typeface="Verdana" pitchFamily="34" charset="0"/>
            </a:endParaRPr>
          </a:p>
        </p:txBody>
      </p:sp>
      <p:graphicFrame>
        <p:nvGraphicFramePr>
          <p:cNvPr id="84023" name="Group 55"/>
          <p:cNvGraphicFramePr>
            <a:graphicFrameLocks noGrp="1"/>
          </p:cNvGraphicFramePr>
          <p:nvPr>
            <p:ph sz="half" idx="2"/>
          </p:nvPr>
        </p:nvGraphicFramePr>
        <p:xfrm>
          <a:off x="5795963" y="1341438"/>
          <a:ext cx="2160587" cy="4717416"/>
        </p:xfrm>
        <a:graphic>
          <a:graphicData uri="http://schemas.openxmlformats.org/drawingml/2006/table">
            <a:tbl>
              <a:tblPr/>
              <a:tblGrid>
                <a:gridCol w="2160587"/>
              </a:tblGrid>
              <a:tr h="6048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Reino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Filo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Classe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Ordem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Família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Gênero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Espécie: táxon básico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" name="Rectangle 4"/>
          <p:cNvSpPr txBox="1">
            <a:spLocks/>
          </p:cNvSpPr>
          <p:nvPr/>
        </p:nvSpPr>
        <p:spPr bwMode="auto">
          <a:xfrm>
            <a:off x="468313" y="1125538"/>
            <a:ext cx="4752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pt-BR" sz="4400" b="0" dirty="0">
                <a:solidFill>
                  <a:schemeClr val="bg1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6" name="Elipse 5"/>
          <p:cNvSpPr/>
          <p:nvPr/>
        </p:nvSpPr>
        <p:spPr>
          <a:xfrm>
            <a:off x="684213" y="3500438"/>
            <a:ext cx="4319587" cy="23764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000" dirty="0">
                <a:solidFill>
                  <a:srgbClr val="FF0000"/>
                </a:solidFill>
                <a:latin typeface="Verdana" pitchFamily="34" charset="0"/>
              </a:rPr>
              <a:t>Espécie: </a:t>
            </a:r>
          </a:p>
          <a:p>
            <a:pPr algn="ctr">
              <a:defRPr/>
            </a:pPr>
            <a:r>
              <a:rPr lang="pt-BR" sz="2000" dirty="0">
                <a:solidFill>
                  <a:srgbClr val="FF0000"/>
                </a:solidFill>
                <a:latin typeface="Verdana" pitchFamily="34" charset="0"/>
              </a:rPr>
              <a:t>grupos de populações capazes de se cruzar e produzir descendentes férteis</a:t>
            </a:r>
            <a:endParaRPr lang="pt-BR" sz="2000" dirty="0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419872" y="6237312"/>
            <a:ext cx="2592288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400" dirty="0" err="1" smtClean="0"/>
              <a:t>ReFiCOFaGE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179388" y="0"/>
            <a:ext cx="5616575" cy="836613"/>
          </a:xfrm>
        </p:spPr>
        <p:txBody>
          <a:bodyPr/>
          <a:lstStyle/>
          <a:p>
            <a:r>
              <a:rPr lang="pt-BR" sz="2000" b="1" smtClean="0">
                <a:solidFill>
                  <a:schemeClr val="bg1"/>
                </a:solidFill>
                <a:latin typeface="Verdana" pitchFamily="34" charset="0"/>
              </a:rPr>
              <a:t>Exemplo de classificação da espécie </a:t>
            </a:r>
            <a:r>
              <a:rPr lang="pt-BR" sz="2000" b="1" i="1" smtClean="0">
                <a:solidFill>
                  <a:schemeClr val="bg1"/>
                </a:solidFill>
                <a:latin typeface="Verdana" pitchFamily="34" charset="0"/>
              </a:rPr>
              <a:t>Canis familiares</a:t>
            </a:r>
          </a:p>
        </p:txBody>
      </p:sp>
      <p:grpSp>
        <p:nvGrpSpPr>
          <p:cNvPr id="2" name="Grupo 7"/>
          <p:cNvGrpSpPr>
            <a:grpSpLocks/>
          </p:cNvGrpSpPr>
          <p:nvPr/>
        </p:nvGrpSpPr>
        <p:grpSpPr bwMode="auto">
          <a:xfrm>
            <a:off x="251520" y="260648"/>
            <a:ext cx="8280920" cy="6401073"/>
            <a:chOff x="1763688" y="1196752"/>
            <a:chExt cx="6552728" cy="5393482"/>
          </a:xfrm>
        </p:grpSpPr>
        <p:pic>
          <p:nvPicPr>
            <p:cNvPr id="174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196752"/>
              <a:ext cx="1239203" cy="5393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4" descr="File:Dog 0015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7904" y="2165301"/>
              <a:ext cx="460851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2" cstate="print"/>
          <a:srcRect r="6686" b="13808"/>
          <a:stretch>
            <a:fillRect/>
          </a:stretch>
        </p:blipFill>
        <p:spPr bwMode="auto">
          <a:xfrm>
            <a:off x="6624638" y="3502025"/>
            <a:ext cx="2519362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Sistemática filogenética</a:t>
            </a:r>
          </a:p>
        </p:txBody>
      </p:sp>
      <p:sp>
        <p:nvSpPr>
          <p:cNvPr id="21508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8353425" cy="52562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pt-BR" smtClean="0"/>
              <a:t> </a:t>
            </a:r>
          </a:p>
        </p:txBody>
      </p:sp>
      <p:sp>
        <p:nvSpPr>
          <p:cNvPr id="21509" name="Retângulo 3"/>
          <p:cNvSpPr>
            <a:spLocks noChangeArrowheads="1"/>
          </p:cNvSpPr>
          <p:nvPr/>
        </p:nvSpPr>
        <p:spPr bwMode="auto">
          <a:xfrm>
            <a:off x="611188" y="1196975"/>
            <a:ext cx="7848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 b="0" dirty="0"/>
              <a:t>A </a:t>
            </a:r>
            <a:r>
              <a:rPr lang="pt-BR" sz="2000" b="1" dirty="0"/>
              <a:t>Sistemática</a:t>
            </a:r>
            <a:r>
              <a:rPr lang="pt-BR" sz="2000" b="0" dirty="0"/>
              <a:t> é o ramo da Biologia que investiga as possíveis relações de parentesco evolutivo entre as espécies. Portanto, é necessário desmistificar a ideia de que classificar  é apenas dar nome aos seres vivos. </a:t>
            </a:r>
          </a:p>
          <a:p>
            <a:pPr algn="just"/>
            <a:endParaRPr lang="pt-BR" sz="2000" b="0" dirty="0" smtClean="0"/>
          </a:p>
          <a:p>
            <a:pPr algn="just"/>
            <a:r>
              <a:rPr lang="pt-BR" sz="2000" b="0" dirty="0" smtClean="0"/>
              <a:t>A </a:t>
            </a:r>
            <a:r>
              <a:rPr lang="pt-BR" sz="2000" b="1" dirty="0"/>
              <a:t>filogenética ou </a:t>
            </a:r>
            <a:r>
              <a:rPr lang="pt-BR" sz="2000" b="1" dirty="0" err="1"/>
              <a:t>cladística</a:t>
            </a:r>
            <a:r>
              <a:rPr lang="pt-BR" sz="2000" b="1" dirty="0"/>
              <a:t> </a:t>
            </a:r>
            <a:r>
              <a:rPr lang="pt-BR" sz="2000" b="0" dirty="0"/>
              <a:t>começou a ganhar a preferência dos estudiosos e cientistas  a partir de 1966 e é o sistema de classificação mais aceito atualmente. </a:t>
            </a:r>
          </a:p>
          <a:p>
            <a:pPr algn="just"/>
            <a:endParaRPr lang="pt-BR" sz="2000" b="0" dirty="0"/>
          </a:p>
        </p:txBody>
      </p:sp>
      <p:sp>
        <p:nvSpPr>
          <p:cNvPr id="6" name="Texto explicativo retangular com cantos arredondados 5"/>
          <p:cNvSpPr/>
          <p:nvPr/>
        </p:nvSpPr>
        <p:spPr>
          <a:xfrm>
            <a:off x="2051050" y="4005263"/>
            <a:ext cx="4606925" cy="1584325"/>
          </a:xfrm>
          <a:prstGeom prst="wedgeRoundRectCallout">
            <a:avLst>
              <a:gd name="adj1" fmla="val 57788"/>
              <a:gd name="adj2" fmla="val -25455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2800" dirty="0"/>
              <a:t>A sistemática é uma das áreas da Biologia que mais cresce!</a:t>
            </a:r>
          </a:p>
        </p:txBody>
      </p:sp>
      <p:sp>
        <p:nvSpPr>
          <p:cNvPr id="21511" name="Retângulo 7"/>
          <p:cNvSpPr>
            <a:spLocks noChangeArrowheads="1"/>
          </p:cNvSpPr>
          <p:nvPr/>
        </p:nvSpPr>
        <p:spPr bwMode="auto">
          <a:xfrm rot="-5400000">
            <a:off x="5145088" y="5384800"/>
            <a:ext cx="27003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000" b="0">
                <a:latin typeface="Arial" charset="0"/>
              </a:rPr>
              <a:t>Imagem: SEE-PE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95536" y="18864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FF0000"/>
                </a:solidFill>
              </a:rPr>
              <a:t>Sistemática e Filogenética</a:t>
            </a:r>
            <a:endParaRPr lang="pt-B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Personalizada 1">
      <a:dk1>
        <a:sysClr val="windowText" lastClr="000000"/>
      </a:dk1>
      <a:lt1>
        <a:sysClr val="window" lastClr="FFFFFF"/>
      </a:lt1>
      <a:dk2>
        <a:srgbClr val="FF000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397</TotalTime>
  <Words>634</Words>
  <Application>Microsoft Office PowerPoint</Application>
  <PresentationFormat>Apresentação na tela (4:3)</PresentationFormat>
  <Paragraphs>114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Balcão Envidraçado</vt:lpstr>
      <vt:lpstr>Biodiversidade e classificação</vt:lpstr>
      <vt:lpstr>Slide 2</vt:lpstr>
      <vt:lpstr>História da classificação</vt:lpstr>
      <vt:lpstr>Lineu e o sistema binomial de classificação</vt:lpstr>
      <vt:lpstr>Classificação no cotidiano</vt:lpstr>
      <vt:lpstr>Regras de nomenclatura</vt:lpstr>
      <vt:lpstr>Taxonomia </vt:lpstr>
      <vt:lpstr>Exemplo de classificação da espécie Canis familiares</vt:lpstr>
      <vt:lpstr>Sistemática filogenética</vt:lpstr>
      <vt:lpstr>O cinco reinos de seres vivos</vt:lpstr>
      <vt:lpstr>Slide 11</vt:lpstr>
      <vt:lpstr>REINO PROTISTA</vt:lpstr>
      <vt:lpstr>REINO FUNGO – eucarióticos, unicelulares ou multicelulares.</vt:lpstr>
      <vt:lpstr>  REINO PLANTA   - seres eucarióticos,  - multicelulares e  - autotróficos fotossintetizantes  </vt:lpstr>
      <vt:lpstr>REINO ANIMAL – Seres eucarióticos, multicelulares e heterotróficos.</vt:lpstr>
      <vt:lpstr>VIRUS – caso à parte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Capítulo 1  Reconhecendo um ser vivo</dc:title>
  <dc:creator>Fernanda</dc:creator>
  <cp:lastModifiedBy>Fernanda</cp:lastModifiedBy>
  <cp:revision>50</cp:revision>
  <dcterms:created xsi:type="dcterms:W3CDTF">2014-02-27T21:25:02Z</dcterms:created>
  <dcterms:modified xsi:type="dcterms:W3CDTF">2014-04-05T17:33:56Z</dcterms:modified>
</cp:coreProperties>
</file>