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comments/comment2.xml" ContentType="application/vnd.openxmlformats-officedocument.presentationml.comments+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comments/comment1.xml" ContentType="application/vnd.openxmlformats-officedocument.presentationml.comments+xml"/>
  <Default Extension="vml" ContentType="application/vnd.openxmlformats-officedocument.vmlDrawing"/>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Layouts/slideLayout15.xml" ContentType="application/vnd.openxmlformats-officedocument.presentationml.slideLayout+xml"/>
  <Default Extension="wmf" ContentType="image/x-wmf"/>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74"/>
  </p:notesMasterIdLst>
  <p:sldIdLst>
    <p:sldId id="256" r:id="rId2"/>
    <p:sldId id="273" r:id="rId3"/>
    <p:sldId id="274" r:id="rId4"/>
    <p:sldId id="318" r:id="rId5"/>
    <p:sldId id="319" r:id="rId6"/>
    <p:sldId id="320" r:id="rId7"/>
    <p:sldId id="321" r:id="rId8"/>
    <p:sldId id="322" r:id="rId9"/>
    <p:sldId id="315" r:id="rId10"/>
    <p:sldId id="338" r:id="rId11"/>
    <p:sldId id="316" r:id="rId12"/>
    <p:sldId id="317" r:id="rId13"/>
    <p:sldId id="324" r:id="rId14"/>
    <p:sldId id="325" r:id="rId15"/>
    <p:sldId id="326" r:id="rId16"/>
    <p:sldId id="327" r:id="rId17"/>
    <p:sldId id="328" r:id="rId18"/>
    <p:sldId id="329" r:id="rId19"/>
    <p:sldId id="330" r:id="rId20"/>
    <p:sldId id="331" r:id="rId21"/>
    <p:sldId id="332" r:id="rId22"/>
    <p:sldId id="333" r:id="rId23"/>
    <p:sldId id="334" r:id="rId24"/>
    <p:sldId id="335" r:id="rId25"/>
    <p:sldId id="336" r:id="rId26"/>
    <p:sldId id="337" r:id="rId27"/>
    <p:sldId id="275" r:id="rId28"/>
    <p:sldId id="323" r:id="rId29"/>
    <p:sldId id="280" r:id="rId30"/>
    <p:sldId id="281" r:id="rId31"/>
    <p:sldId id="282" r:id="rId32"/>
    <p:sldId id="283" r:id="rId33"/>
    <p:sldId id="284" r:id="rId34"/>
    <p:sldId id="285" r:id="rId35"/>
    <p:sldId id="305" r:id="rId36"/>
    <p:sldId id="306" r:id="rId37"/>
    <p:sldId id="307" r:id="rId38"/>
    <p:sldId id="340" r:id="rId39"/>
    <p:sldId id="341" r:id="rId40"/>
    <p:sldId id="342" r:id="rId41"/>
    <p:sldId id="339" r:id="rId42"/>
    <p:sldId id="352" r:id="rId43"/>
    <p:sldId id="343" r:id="rId44"/>
    <p:sldId id="344" r:id="rId45"/>
    <p:sldId id="345" r:id="rId46"/>
    <p:sldId id="347" r:id="rId47"/>
    <p:sldId id="349" r:id="rId48"/>
    <p:sldId id="346" r:id="rId49"/>
    <p:sldId id="311" r:id="rId50"/>
    <p:sldId id="312" r:id="rId51"/>
    <p:sldId id="313" r:id="rId52"/>
    <p:sldId id="350" r:id="rId53"/>
    <p:sldId id="351" r:id="rId54"/>
    <p:sldId id="314" r:id="rId55"/>
    <p:sldId id="357" r:id="rId56"/>
    <p:sldId id="366" r:id="rId57"/>
    <p:sldId id="377" r:id="rId58"/>
    <p:sldId id="369" r:id="rId59"/>
    <p:sldId id="353" r:id="rId60"/>
    <p:sldId id="354" r:id="rId61"/>
    <p:sldId id="355" r:id="rId62"/>
    <p:sldId id="368" r:id="rId63"/>
    <p:sldId id="375" r:id="rId64"/>
    <p:sldId id="370" r:id="rId65"/>
    <p:sldId id="365" r:id="rId66"/>
    <p:sldId id="376" r:id="rId67"/>
    <p:sldId id="374" r:id="rId68"/>
    <p:sldId id="364" r:id="rId69"/>
    <p:sldId id="371" r:id="rId70"/>
    <p:sldId id="367" r:id="rId71"/>
    <p:sldId id="372" r:id="rId72"/>
    <p:sldId id="373" r:id="rId7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ladria N" initials="AN" lastIdx="2" clrIdx="0"/>
</p:cmAuthorLst>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showOutlineIcons="0">
    <p:restoredLeft sz="15662" autoAdjust="0"/>
    <p:restoredTop sz="94709" autoAdjust="0"/>
  </p:normalViewPr>
  <p:slideViewPr>
    <p:cSldViewPr>
      <p:cViewPr varScale="1">
        <p:scale>
          <a:sx n="65" d="100"/>
          <a:sy n="65" d="100"/>
        </p:scale>
        <p:origin x="-1446"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494"/>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notesMaster" Target="notesMasters/notesMaster1.xml"/><Relationship Id="rId79"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0-03-02T07:27:44.593" idx="1">
    <p:pos x="5270" y="1161"/>
    <p:text/>
  </p:cm>
</p:cmLst>
</file>

<file path=ppt/comments/comment2.xml><?xml version="1.0" encoding="utf-8"?>
<p:cmLst xmlns:a="http://schemas.openxmlformats.org/drawingml/2006/main" xmlns:r="http://schemas.openxmlformats.org/officeDocument/2006/relationships" xmlns:p="http://schemas.openxmlformats.org/presentationml/2006/main">
  <p:cm authorId="0" dt="2010-03-02T07:27:44.593" idx="2">
    <p:pos x="5270" y="1161"/>
    <p:text/>
  </p:cm>
</p:cmLst>
</file>

<file path=ppt/drawings/_rels/vmlDrawing1.vml.rels><?xml version="1.0" encoding="UTF-8" standalone="yes"?>
<Relationships xmlns="http://schemas.openxmlformats.org/package/2006/relationships"><Relationship Id="rId1" Type="http://schemas.openxmlformats.org/officeDocument/2006/relationships/image" Target="../media/image6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2CB006B-4E05-40BF-BE00-6B6E5C58E630}" type="datetimeFigureOut">
              <a:rPr lang="en-US" smtClean="0"/>
              <a:pPr/>
              <a:t>4/21/2012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DB39DFE-029F-4F6D-AF7C-B0D94848E5FE}"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fld id="{E6FF0762-980B-4583-983E-5EBAF3AC03A5}" type="slidenum">
              <a:rPr lang="en-US"/>
              <a:pPr/>
              <a:t>57</a:t>
            </a:fld>
            <a:endParaRPr lang="en-US"/>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ln/>
        </p:spPr>
        <p:txBody>
          <a:bodyPr/>
          <a:lstStyle/>
          <a:p>
            <a:r>
              <a:rPr lang="en-US" smtClean="0"/>
              <a:t>Note:  the minerals of igneous rocks are arranged randomly throughout the rock.  There are no parallel alignments or fundamental segregations.</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p>
            <a:fld id="{736CC566-E4A1-43AD-9BA8-0479F8A4F295}" type="slidenum">
              <a:rPr lang="en-US" smtClean="0"/>
              <a:pPr/>
              <a:t>58</a:t>
            </a:fld>
            <a:endParaRPr lang="en-US" smtClean="0"/>
          </a:p>
        </p:txBody>
      </p:sp>
      <p:sp>
        <p:nvSpPr>
          <p:cNvPr id="53251" name="Rectangle 2"/>
          <p:cNvSpPr>
            <a:spLocks noGrp="1" noRot="1" noChangeAspect="1" noChangeArrowheads="1" noTextEdit="1"/>
          </p:cNvSpPr>
          <p:nvPr>
            <p:ph type="sldImg"/>
          </p:nvPr>
        </p:nvSpPr>
        <p:spPr>
          <a:xfrm>
            <a:off x="1341438" y="915988"/>
            <a:ext cx="4175125" cy="3130550"/>
          </a:xfrm>
          <a:solidFill>
            <a:srgbClr val="FFFFFF"/>
          </a:solidFill>
          <a:ln/>
        </p:spPr>
      </p:sp>
      <p:sp>
        <p:nvSpPr>
          <p:cNvPr id="53252" name="Rectangle 3"/>
          <p:cNvSpPr>
            <a:spLocks noGrp="1" noChangeArrowheads="1"/>
          </p:cNvSpPr>
          <p:nvPr>
            <p:ph type="body" idx="1"/>
          </p:nvPr>
        </p:nvSpPr>
        <p:spPr>
          <a:xfrm>
            <a:off x="1046163" y="4352925"/>
            <a:ext cx="4770437" cy="3475038"/>
          </a:xfrm>
          <a:noFill/>
          <a:ln/>
        </p:spPr>
        <p:txBody>
          <a:bodyPr lIns="0" tIns="0" rIns="0" bIns="0">
            <a:spAutoFit/>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80707087-E0F6-45EE-BA34-A5F292C450AA}" type="datetimeFigureOut">
              <a:rPr lang="en-US" smtClean="0"/>
              <a:pPr/>
              <a:t>4/21/2012</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47780B5A-ACAB-40CE-96ED-7BFB55E9498E}"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0707087-E0F6-45EE-BA34-A5F292C450AA}" type="datetimeFigureOut">
              <a:rPr lang="en-US" smtClean="0"/>
              <a:pPr/>
              <a:t>4/21/2012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7780B5A-ACAB-40CE-96ED-7BFB55E9498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0707087-E0F6-45EE-BA34-A5F292C450AA}" type="datetimeFigureOut">
              <a:rPr lang="en-US" smtClean="0"/>
              <a:pPr/>
              <a:t>4/21/2012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7780B5A-ACAB-40CE-96ED-7BFB55E9498E}"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81964C8E-CA18-4F32-AA77-A69A128F1E00}"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woObj">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91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41763"/>
            <a:ext cx="4038600" cy="21891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a:p>
        </p:txBody>
      </p:sp>
      <p:sp>
        <p:nvSpPr>
          <p:cNvPr id="7" name="Rectangle 5"/>
          <p:cNvSpPr>
            <a:spLocks noGrp="1" noChangeArrowheads="1"/>
          </p:cNvSpPr>
          <p:nvPr>
            <p:ph type="ftr" sz="quarter" idx="11"/>
          </p:nvPr>
        </p:nvSpPr>
        <p:spPr>
          <a:ln/>
        </p:spPr>
        <p:txBody>
          <a:bodyPr/>
          <a:lstStyle>
            <a:lvl1pPr>
              <a:defRPr/>
            </a:lvl1pPr>
          </a:lstStyle>
          <a:p>
            <a:pPr>
              <a:defRPr/>
            </a:pPr>
            <a:endParaRPr lang="en-US"/>
          </a:p>
        </p:txBody>
      </p:sp>
      <p:sp>
        <p:nvSpPr>
          <p:cNvPr id="8" name="Rectangle 6"/>
          <p:cNvSpPr>
            <a:spLocks noGrp="1" noChangeArrowheads="1"/>
          </p:cNvSpPr>
          <p:nvPr>
            <p:ph type="sldNum" sz="quarter" idx="12"/>
          </p:nvPr>
        </p:nvSpPr>
        <p:spPr>
          <a:ln/>
        </p:spPr>
        <p:txBody>
          <a:bodyPr/>
          <a:lstStyle>
            <a:lvl1pPr>
              <a:defRPr/>
            </a:lvl1pPr>
          </a:lstStyle>
          <a:p>
            <a:pPr>
              <a:defRPr/>
            </a:pPr>
            <a:fld id="{CE405ED6-FB08-4BD9-8507-2FA5C024BAFA}"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chartAndTx">
  <p:cSld name="Title, Ch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US"/>
          </a:p>
        </p:txBody>
      </p:sp>
      <p:sp>
        <p:nvSpPr>
          <p:cNvPr id="3" name="Chart Placeholder 2"/>
          <p:cNvSpPr>
            <a:spLocks noGrp="1"/>
          </p:cNvSpPr>
          <p:nvPr>
            <p:ph type="chart" sz="half" idx="1"/>
          </p:nvPr>
        </p:nvSpPr>
        <p:spPr>
          <a:xfrm>
            <a:off x="457200" y="1600200"/>
            <a:ext cx="4038600" cy="4530725"/>
          </a:xfrm>
        </p:spPr>
        <p:txBody>
          <a:bodyPr/>
          <a:lstStyle/>
          <a:p>
            <a:pPr lvl="0"/>
            <a:endParaRPr lang="en-US" noProof="0" smtClean="0"/>
          </a:p>
        </p:txBody>
      </p:sp>
      <p:sp>
        <p:nvSpPr>
          <p:cNvPr id="4" name="Text Placeholder 3"/>
          <p:cNvSpPr>
            <a:spLocks noGrp="1"/>
          </p:cNvSpPr>
          <p:nvPr>
            <p:ph type="body" sz="half" idx="2"/>
          </p:nvPr>
        </p:nvSpPr>
        <p:spPr>
          <a:xfrm>
            <a:off x="4648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F76A799-C838-476F-805B-1B5475F21F87}"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91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41763"/>
            <a:ext cx="4038600" cy="21891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a:p>
        </p:txBody>
      </p:sp>
      <p:sp>
        <p:nvSpPr>
          <p:cNvPr id="7" name="Rectangle 5"/>
          <p:cNvSpPr>
            <a:spLocks noGrp="1" noChangeArrowheads="1"/>
          </p:cNvSpPr>
          <p:nvPr>
            <p:ph type="ftr" sz="quarter" idx="11"/>
          </p:nvPr>
        </p:nvSpPr>
        <p:spPr>
          <a:ln/>
        </p:spPr>
        <p:txBody>
          <a:bodyPr/>
          <a:lstStyle>
            <a:lvl1pPr>
              <a:defRPr/>
            </a:lvl1pPr>
          </a:lstStyle>
          <a:p>
            <a:pPr>
              <a:defRPr/>
            </a:pPr>
            <a:endParaRPr lang="en-US"/>
          </a:p>
        </p:txBody>
      </p:sp>
      <p:sp>
        <p:nvSpPr>
          <p:cNvPr id="8" name="Rectangle 6"/>
          <p:cNvSpPr>
            <a:spLocks noGrp="1" noChangeArrowheads="1"/>
          </p:cNvSpPr>
          <p:nvPr>
            <p:ph type="sldNum" sz="quarter" idx="12"/>
          </p:nvPr>
        </p:nvSpPr>
        <p:spPr>
          <a:ln/>
        </p:spPr>
        <p:txBody>
          <a:bodyPr/>
          <a:lstStyle>
            <a:lvl1pPr>
              <a:defRPr/>
            </a:lvl1pPr>
          </a:lstStyle>
          <a:p>
            <a:pPr>
              <a:defRPr/>
            </a:pPr>
            <a:fld id="{2C82EE77-B92D-4FD0-BF7C-587F9FE669FA}" type="slidenum">
              <a:rPr lang="en-US"/>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48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BF9C546A-D727-4892-B06E-84DD56BBFD7A}" type="slidenum">
              <a:rPr lang="en-US"/>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48200" y="1600200"/>
            <a:ext cx="4038600" cy="4530725"/>
          </a:xfrm>
        </p:spPr>
        <p:txBody>
          <a:bodyPr/>
          <a:lstStyle/>
          <a:p>
            <a:pPr lvl="0"/>
            <a:endParaRPr lang="en-US" noProof="0" smtClean="0"/>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B6D5191-965F-4883-BB6E-2D85FEAEBA0F}" type="slidenum">
              <a:rPr lang="en-US"/>
              <a:pPr>
                <a:defRPr/>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xAndChart">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hart Placeholder 3"/>
          <p:cNvSpPr>
            <a:spLocks noGrp="1"/>
          </p:cNvSpPr>
          <p:nvPr>
            <p:ph type="chart" sz="half" idx="2"/>
          </p:nvPr>
        </p:nvSpPr>
        <p:spPr>
          <a:xfrm>
            <a:off x="4648200" y="1600200"/>
            <a:ext cx="4038600" cy="4530725"/>
          </a:xfrm>
        </p:spPr>
        <p:txBody>
          <a:bodyPr/>
          <a:lstStyle/>
          <a:p>
            <a:pPr lvl="0"/>
            <a:endParaRPr lang="en-US" noProof="0" smtClean="0"/>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D5375C5-A726-417E-A974-9D5AE966ABD8}"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0707087-E0F6-45EE-BA34-A5F292C450AA}" type="datetimeFigureOut">
              <a:rPr lang="en-US" smtClean="0"/>
              <a:pPr/>
              <a:t>4/21/2012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7780B5A-ACAB-40CE-96ED-7BFB55E9498E}"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80707087-E0F6-45EE-BA34-A5F292C450AA}" type="datetimeFigureOut">
              <a:rPr lang="en-US" smtClean="0"/>
              <a:pPr/>
              <a:t>4/21/2012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7780B5A-ACAB-40CE-96ED-7BFB55E9498E}"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80707087-E0F6-45EE-BA34-A5F292C450AA}" type="datetimeFigureOut">
              <a:rPr lang="en-US" smtClean="0"/>
              <a:pPr/>
              <a:t>4/21/2012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47780B5A-ACAB-40CE-96ED-7BFB55E9498E}"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80707087-E0F6-45EE-BA34-A5F292C450AA}" type="datetimeFigureOut">
              <a:rPr lang="en-US" smtClean="0"/>
              <a:pPr/>
              <a:t>4/21/2012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47780B5A-ACAB-40CE-96ED-7BFB55E9498E}"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80707087-E0F6-45EE-BA34-A5F292C450AA}" type="datetimeFigureOut">
              <a:rPr lang="en-US" smtClean="0"/>
              <a:pPr/>
              <a:t>4/21/2012</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47780B5A-ACAB-40CE-96ED-7BFB55E9498E}"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80707087-E0F6-45EE-BA34-A5F292C450AA}" type="datetimeFigureOut">
              <a:rPr lang="en-US" smtClean="0"/>
              <a:pPr/>
              <a:t>4/21/2012</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47780B5A-ACAB-40CE-96ED-7BFB55E9498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80707087-E0F6-45EE-BA34-A5F292C450AA}" type="datetimeFigureOut">
              <a:rPr lang="en-US" smtClean="0"/>
              <a:pPr/>
              <a:t>4/21/2012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47780B5A-ACAB-40CE-96ED-7BFB55E9498E}"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80707087-E0F6-45EE-BA34-A5F292C450AA}" type="datetimeFigureOut">
              <a:rPr lang="en-US" smtClean="0"/>
              <a:pPr/>
              <a:t>4/21/2012</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47780B5A-ACAB-40CE-96ED-7BFB55E9498E}"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20">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80707087-E0F6-45EE-BA34-A5F292C450AA}" type="datetimeFigureOut">
              <a:rPr lang="en-US" smtClean="0"/>
              <a:pPr/>
              <a:t>4/21/2012</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47780B5A-ACAB-40CE-96ED-7BFB55E9498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 id="2147483690" r:id="rId18"/>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5.xml"/><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hyperlink" Target="http://images.google.com/imgres?imgurl=www.dc.peachnet.edu/~pgore/myphotos/appalach/rind.gif&amp;imgrefurl=http://www.gpc.peachnet.edu/~pgore/geology/geo101/weather.htm&amp;h=256&amp;w=250&amp;sz=58&amp;tbnid=Jjk2MoOB2w0J:&amp;tbnh=106&amp;tbnw=104&amp;prev=/images?q=chemical+weathering&amp;svnum=10&amp;hl=en&amp;lr=&amp;ie=UTF-8&amp;oe=UTF-8" TargetMode="External"/><Relationship Id="rId1" Type="http://schemas.openxmlformats.org/officeDocument/2006/relationships/slideLayout" Target="../slideLayouts/slideLayout16.xml"/><Relationship Id="rId4" Type="http://schemas.openxmlformats.org/officeDocument/2006/relationships/image" Target="../media/image17.png"/></Relationships>
</file>

<file path=ppt/slides/_rels/slide1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15.xml"/><Relationship Id="rId5" Type="http://schemas.openxmlformats.org/officeDocument/2006/relationships/image" Target="../media/image21.png"/><Relationship Id="rId4" Type="http://schemas.openxmlformats.org/officeDocument/2006/relationships/image" Target="../media/image20.png"/></Relationships>
</file>

<file path=ppt/slides/_rels/slide1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jpe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file:///D:\LECTURE-NOTES%23ppt\soil-micromorphology-Texas-AM%20Uni\Slide%2020%20%20Soil%20Under%20a%20Microscope%20%20NRCS_files\img020.jpg" TargetMode="External"/><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hyperlink" Target="http://images.google.com/imgres?imgurl=www.bigbendpaleo.com/Photo%20Gallery/Big%20Bend%20Region,%20Texas/Big%20Bend%20National%20Park%20-%20Thermal%20Expansion%20-%20May%202001.jpg&amp;imgrefurl=http://webpages.acs.ttu.edu/rashmore/Photo%20and%20Video%20Gallery/Geology/Weathering/Weathering.htm&amp;h=293&amp;w=640&amp;sz=55&amp;tbnid=OPUFkTO5_qUJ:&amp;tbnh=61&amp;tbnw=133&amp;prev=/images?q=mechanical+weathering&amp;start=60&amp;svnum=10&amp;hl=en&amp;lr=&amp;ie=UTF-8&amp;oe=UTF-8&amp;sa=N" TargetMode="External"/><Relationship Id="rId1" Type="http://schemas.openxmlformats.org/officeDocument/2006/relationships/slideLayout" Target="../slideLayouts/slideLayout14.xml"/><Relationship Id="rId5" Type="http://schemas.openxmlformats.org/officeDocument/2006/relationships/image" Target="../media/image28.jpeg"/><Relationship Id="rId4" Type="http://schemas.openxmlformats.org/officeDocument/2006/relationships/hyperlink" Target="http://images.google.com/imgres?imgurl=www.utexas.edu/depts/grg/hudson/grg301c/hudson_grg_301c/schedule/4_water_geomorph_images/10_weathering/2.jpg&amp;imgrefurl=http://www.utexas.edu/depts/grg/hudson/grg301c/hudson_grg_301c/schedule/4_water_geomorph_images/10_weathering/2.htm&amp;h=600&amp;w=800&amp;sz=138&amp;tbnid=gZJ1lfkp0nMJ:&amp;tbnh=106&amp;tbnw=141&amp;prev=/images?q=frost+wedging&amp;svnum=10&amp;hl=en&amp;lr=&amp;ie=UTF-8&amp;oe=UTF-8"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png"/><Relationship Id="rId1" Type="http://schemas.openxmlformats.org/officeDocument/2006/relationships/slideLayout" Target="../slideLayouts/slideLayout7.xml"/><Relationship Id="rId4" Type="http://schemas.openxmlformats.org/officeDocument/2006/relationships/image" Target="../media/image31.jpeg"/></Relationships>
</file>

<file path=ppt/slides/_rels/slide22.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png"/><Relationship Id="rId1" Type="http://schemas.openxmlformats.org/officeDocument/2006/relationships/slideLayout" Target="../slideLayouts/slideLayout7.xml"/><Relationship Id="rId4" Type="http://schemas.openxmlformats.org/officeDocument/2006/relationships/image" Target="../media/image34.png"/></Relationships>
</file>

<file path=ppt/slides/_rels/slide23.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jpeg"/><Relationship Id="rId1" Type="http://schemas.openxmlformats.org/officeDocument/2006/relationships/slideLayout" Target="../slideLayouts/slideLayout15.xml"/><Relationship Id="rId4" Type="http://schemas.openxmlformats.org/officeDocument/2006/relationships/image" Target="../media/image38.png"/></Relationships>
</file>

<file path=ppt/slides/_rels/slide25.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15.xml"/><Relationship Id="rId4" Type="http://schemas.openxmlformats.org/officeDocument/2006/relationships/image" Target="../media/image43.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46.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50.jpeg"/><Relationship Id="rId1" Type="http://schemas.openxmlformats.org/officeDocument/2006/relationships/slideLayout" Target="../slideLayouts/slideLayout17.xml"/></Relationships>
</file>

<file path=ppt/slides/_rels/slide36.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jpeg"/><Relationship Id="rId1" Type="http://schemas.openxmlformats.org/officeDocument/2006/relationships/slideLayout" Target="../slideLayouts/slideLayout17.xml"/></Relationships>
</file>

<file path=ppt/slides/_rels/slide37.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jpeg"/><Relationship Id="rId1" Type="http://schemas.openxmlformats.org/officeDocument/2006/relationships/slideLayout" Target="../slideLayouts/slideLayout15.xml"/></Relationships>
</file>

<file path=ppt/slides/_rels/slide38.xml.rels><?xml version="1.0" encoding="UTF-8" standalone="yes"?>
<Relationships xmlns="http://schemas.openxmlformats.org/package/2006/relationships"><Relationship Id="rId2" Type="http://schemas.openxmlformats.org/officeDocument/2006/relationships/comments" Target="../comments/comment2.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56.jpe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image" Target="../media/image59.jpeg"/><Relationship Id="rId1" Type="http://schemas.openxmlformats.org/officeDocument/2006/relationships/slideLayout" Target="../slideLayouts/slideLayout18.xml"/></Relationships>
</file>

<file path=ppt/slides/_rels/slide51.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image" Target="../media/image60.jpe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55.xml.rels><?xml version="1.0" encoding="UTF-8" standalone="yes"?>
<Relationships xmlns="http://schemas.openxmlformats.org/package/2006/relationships"><Relationship Id="rId2" Type="http://schemas.openxmlformats.org/officeDocument/2006/relationships/image" Target="../media/image64.jpe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65.wmf"/><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image" Target="../media/image68.jpeg"/><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3" Type="http://schemas.openxmlformats.org/officeDocument/2006/relationships/hyperlink" Target="http://www.iag.ntou.edu.tw/.../%20images/topography.jpg" TargetMode="External"/><Relationship Id="rId2" Type="http://schemas.openxmlformats.org/officeDocument/2006/relationships/image" Target="../media/image70.jpeg"/><Relationship Id="rId1" Type="http://schemas.openxmlformats.org/officeDocument/2006/relationships/slideLayout" Target="../slideLayouts/slideLayout7.xml"/><Relationship Id="rId4" Type="http://schemas.openxmlformats.org/officeDocument/2006/relationships/image" Target="../media/image71.jpe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73.jpeg"/><Relationship Id="rId2" Type="http://schemas.openxmlformats.org/officeDocument/2006/relationships/image" Target="../media/image7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457200"/>
            <a:ext cx="8001000" cy="762000"/>
          </a:xfrm>
        </p:spPr>
        <p:style>
          <a:lnRef idx="1">
            <a:schemeClr val="accent3"/>
          </a:lnRef>
          <a:fillRef idx="2">
            <a:schemeClr val="accent3"/>
          </a:fillRef>
          <a:effectRef idx="1">
            <a:schemeClr val="accent3"/>
          </a:effectRef>
          <a:fontRef idx="minor">
            <a:schemeClr val="dk1"/>
          </a:fontRef>
        </p:style>
        <p:txBody>
          <a:bodyPr>
            <a:normAutofit/>
          </a:bodyPr>
          <a:lstStyle/>
          <a:p>
            <a:pPr algn="ctr"/>
            <a:r>
              <a:rPr lang="en-US" sz="4000" smtClean="0">
                <a:cs typeface="Tahoma" pitchFamily="34" charset="0"/>
              </a:rPr>
              <a:t>IV. </a:t>
            </a:r>
            <a:r>
              <a:rPr lang="en-US" sz="4000" dirty="0" smtClean="0">
                <a:cs typeface="Tahoma" pitchFamily="34" charset="0"/>
              </a:rPr>
              <a:t>PEMBENTUKAN TANAH</a:t>
            </a:r>
            <a:endParaRPr lang="id-ID" sz="4000" dirty="0">
              <a:cs typeface="Tahoma" pitchFamily="34" charset="0"/>
            </a:endParaRPr>
          </a:p>
        </p:txBody>
      </p:sp>
      <p:sp>
        <p:nvSpPr>
          <p:cNvPr id="3" name="Subtitle 2"/>
          <p:cNvSpPr>
            <a:spLocks noGrp="1"/>
          </p:cNvSpPr>
          <p:nvPr>
            <p:ph type="subTitle" idx="1"/>
          </p:nvPr>
        </p:nvSpPr>
        <p:spPr>
          <a:xfrm>
            <a:off x="533400" y="1219200"/>
            <a:ext cx="8001000" cy="4953000"/>
          </a:xfrm>
        </p:spPr>
        <p:style>
          <a:lnRef idx="1">
            <a:schemeClr val="accent1"/>
          </a:lnRef>
          <a:fillRef idx="2">
            <a:schemeClr val="accent1"/>
          </a:fillRef>
          <a:effectRef idx="1">
            <a:schemeClr val="accent1"/>
          </a:effectRef>
          <a:fontRef idx="minor">
            <a:schemeClr val="dk1"/>
          </a:fontRef>
        </p:style>
        <p:txBody>
          <a:bodyPr>
            <a:normAutofit lnSpcReduction="10000"/>
          </a:bodyPr>
          <a:lstStyle/>
          <a:p>
            <a:pPr algn="l"/>
            <a:r>
              <a:rPr lang="id-ID" sz="2400" dirty="0" smtClean="0">
                <a:solidFill>
                  <a:schemeClr val="tx1"/>
                </a:solidFill>
                <a:latin typeface="Tahoma" pitchFamily="34" charset="0"/>
                <a:cs typeface="Tahoma" pitchFamily="34" charset="0"/>
              </a:rPr>
              <a:t>Pembentukan tanah adalah rangkaian peristiwa kimia, fisika, dan hayati perubahan dari bahan induk (batuan dan bahan organik) mejadi bahan tanah dan tubuh tanah.   </a:t>
            </a:r>
          </a:p>
          <a:p>
            <a:pPr algn="l"/>
            <a:endParaRPr lang="id-ID" sz="2400" dirty="0" smtClean="0">
              <a:solidFill>
                <a:schemeClr val="tx1"/>
              </a:solidFill>
              <a:latin typeface="Tahoma" pitchFamily="34" charset="0"/>
              <a:cs typeface="Tahoma" pitchFamily="34" charset="0"/>
            </a:endParaRPr>
          </a:p>
          <a:p>
            <a:pPr algn="l"/>
            <a:r>
              <a:rPr lang="id-ID" sz="2400" dirty="0" smtClean="0">
                <a:solidFill>
                  <a:schemeClr val="tx1"/>
                </a:solidFill>
                <a:latin typeface="Tahoma" pitchFamily="34" charset="0"/>
                <a:cs typeface="Tahoma" pitchFamily="34" charset="0"/>
              </a:rPr>
              <a:t>Batu                    bahan tanah                 tanah mineral</a:t>
            </a:r>
          </a:p>
          <a:p>
            <a:pPr algn="l"/>
            <a:r>
              <a:rPr lang="id-ID" sz="2400" dirty="0" smtClean="0">
                <a:solidFill>
                  <a:schemeClr val="tx1"/>
                </a:solidFill>
                <a:latin typeface="Tahoma" pitchFamily="34" charset="0"/>
                <a:cs typeface="Tahoma" pitchFamily="34" charset="0"/>
              </a:rPr>
              <a:t>(litosfer)              (regolit/saprolit)           (12 ordo tanah)</a:t>
            </a:r>
          </a:p>
          <a:p>
            <a:pPr algn="l"/>
            <a:r>
              <a:rPr lang="id-ID" sz="2400" dirty="0" smtClean="0">
                <a:solidFill>
                  <a:schemeClr val="tx1"/>
                </a:solidFill>
                <a:latin typeface="Tahoma" pitchFamily="34" charset="0"/>
                <a:cs typeface="Tahoma" pitchFamily="34" charset="0"/>
              </a:rPr>
              <a:t>Bhn.                    bahan tanah                  tanah organik</a:t>
            </a:r>
          </a:p>
          <a:p>
            <a:pPr algn="l"/>
            <a:r>
              <a:rPr lang="id-ID" sz="2000" dirty="0" smtClean="0">
                <a:solidFill>
                  <a:schemeClr val="tx1"/>
                </a:solidFill>
                <a:latin typeface="Tahoma" pitchFamily="34" charset="0"/>
                <a:cs typeface="Tahoma" pitchFamily="34" charset="0"/>
              </a:rPr>
              <a:t>Organik                     organik                                (Histosols)</a:t>
            </a:r>
          </a:p>
          <a:p>
            <a:pPr algn="l"/>
            <a:r>
              <a:rPr lang="id-ID" sz="2000" dirty="0" smtClean="0">
                <a:solidFill>
                  <a:schemeClr val="tx1"/>
                </a:solidFill>
                <a:latin typeface="Tahoma" pitchFamily="34" charset="0"/>
                <a:cs typeface="Tahoma" pitchFamily="34" charset="0"/>
              </a:rPr>
              <a:t>              </a:t>
            </a:r>
          </a:p>
          <a:p>
            <a:pPr algn="l"/>
            <a:r>
              <a:rPr lang="id-ID" sz="2000" dirty="0" smtClean="0">
                <a:solidFill>
                  <a:schemeClr val="tx1"/>
                </a:solidFill>
                <a:latin typeface="Tahoma" pitchFamily="34" charset="0"/>
                <a:cs typeface="Tahoma" pitchFamily="34" charset="0"/>
              </a:rPr>
              <a:t>             pelapukan                           pedogenesis</a:t>
            </a:r>
          </a:p>
          <a:p>
            <a:pPr algn="l"/>
            <a:endParaRPr lang="id-ID" sz="2000" dirty="0" smtClean="0">
              <a:solidFill>
                <a:schemeClr val="tx1"/>
              </a:solidFill>
              <a:latin typeface="Tahoma" pitchFamily="34" charset="0"/>
              <a:cs typeface="Tahoma" pitchFamily="34" charset="0"/>
            </a:endParaRPr>
          </a:p>
          <a:p>
            <a:pPr algn="l"/>
            <a:r>
              <a:rPr lang="id-ID" sz="2000" dirty="0" smtClean="0">
                <a:solidFill>
                  <a:schemeClr val="tx1"/>
                </a:solidFill>
                <a:latin typeface="Tahoma" pitchFamily="34" charset="0"/>
                <a:cs typeface="Tahoma" pitchFamily="34" charset="0"/>
              </a:rPr>
              <a:t>Teratur                     tidak teratur                           teratur lagi</a:t>
            </a:r>
          </a:p>
          <a:p>
            <a:pPr algn="l"/>
            <a:r>
              <a:rPr lang="id-ID" sz="2000" dirty="0" smtClean="0">
                <a:solidFill>
                  <a:schemeClr val="tx1"/>
                </a:solidFill>
                <a:latin typeface="Tahoma" pitchFamily="34" charset="0"/>
                <a:cs typeface="Tahoma" pitchFamily="34" charset="0"/>
              </a:rPr>
              <a:t>(anisotropi)               (isotrop)                                 (anisotropi)</a:t>
            </a:r>
          </a:p>
          <a:p>
            <a:pPr algn="l"/>
            <a:endParaRPr lang="id-ID" sz="2000" dirty="0">
              <a:solidFill>
                <a:schemeClr val="tx1"/>
              </a:solidFill>
              <a:latin typeface="Tahoma" pitchFamily="34" charset="0"/>
              <a:cs typeface="Tahoma" pitchFamily="34" charset="0"/>
            </a:endParaRPr>
          </a:p>
        </p:txBody>
      </p:sp>
      <p:cxnSp>
        <p:nvCxnSpPr>
          <p:cNvPr id="5" name="Straight Arrow Connector 4"/>
          <p:cNvCxnSpPr/>
          <p:nvPr/>
        </p:nvCxnSpPr>
        <p:spPr>
          <a:xfrm>
            <a:off x="1600200" y="2895600"/>
            <a:ext cx="1066800" cy="1588"/>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6" name="Straight Arrow Connector 5"/>
          <p:cNvCxnSpPr/>
          <p:nvPr/>
        </p:nvCxnSpPr>
        <p:spPr>
          <a:xfrm>
            <a:off x="5334000" y="2895600"/>
            <a:ext cx="762000" cy="1588"/>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7" name="Straight Arrow Connector 6"/>
          <p:cNvCxnSpPr/>
          <p:nvPr/>
        </p:nvCxnSpPr>
        <p:spPr>
          <a:xfrm>
            <a:off x="1600200" y="3657600"/>
            <a:ext cx="1066800" cy="1588"/>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8" name="Straight Arrow Connector 7"/>
          <p:cNvCxnSpPr/>
          <p:nvPr/>
        </p:nvCxnSpPr>
        <p:spPr>
          <a:xfrm>
            <a:off x="5257800" y="3657600"/>
            <a:ext cx="838200" cy="1588"/>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13" name="Straight Arrow Connector 12"/>
          <p:cNvCxnSpPr/>
          <p:nvPr/>
        </p:nvCxnSpPr>
        <p:spPr>
          <a:xfrm rot="5400000" flipH="1" flipV="1">
            <a:off x="1447800" y="3810000"/>
            <a:ext cx="1219200"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4" name="Straight Arrow Connector 13"/>
          <p:cNvCxnSpPr/>
          <p:nvPr/>
        </p:nvCxnSpPr>
        <p:spPr>
          <a:xfrm rot="5400000" flipH="1" flipV="1">
            <a:off x="4953794" y="3809206"/>
            <a:ext cx="1219200"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6" name="Straight Arrow Connector 15"/>
          <p:cNvCxnSpPr/>
          <p:nvPr/>
        </p:nvCxnSpPr>
        <p:spPr>
          <a:xfrm>
            <a:off x="685800" y="4800600"/>
            <a:ext cx="5943600"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Tree>
  </p:cSld>
  <p:clrMapOvr>
    <a:masterClrMapping/>
  </p:clrMapOvr>
  <p:transition spd="slow">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8" name="Rectangle 4"/>
          <p:cNvSpPr>
            <a:spLocks noChangeArrowheads="1"/>
          </p:cNvSpPr>
          <p:nvPr/>
        </p:nvSpPr>
        <p:spPr bwMode="auto">
          <a:xfrm>
            <a:off x="381000" y="1600200"/>
            <a:ext cx="8458200" cy="5201424"/>
          </a:xfrm>
          <a:prstGeom prst="rect">
            <a:avLst/>
          </a:prstGeom>
          <a:noFill/>
          <a:ln w="9525">
            <a:noFill/>
            <a:miter lim="800000"/>
            <a:headEnd/>
            <a:tailEnd/>
          </a:ln>
          <a:effectLst/>
        </p:spPr>
        <p:txBody>
          <a:bodyPr anchor="ctr">
            <a:spAutoFit/>
          </a:bodyPr>
          <a:lstStyle/>
          <a:p>
            <a:pPr eaLnBrk="1" hangingPunct="1">
              <a:defRPr/>
            </a:pPr>
            <a:r>
              <a:rPr lang="en-US" sz="2400" dirty="0">
                <a:solidFill>
                  <a:srgbClr val="663300"/>
                </a:solidFill>
                <a:latin typeface="Times New Roman" pitchFamily="18" charset="0"/>
              </a:rPr>
              <a:t>The main agent responsible for chemical weathering reactions is </a:t>
            </a:r>
            <a:r>
              <a:rPr lang="en-US" sz="2400" b="1" dirty="0">
                <a:solidFill>
                  <a:srgbClr val="FF0000"/>
                </a:solidFill>
                <a:effectLst>
                  <a:outerShdw blurRad="38100" dist="38100" dir="2700000" algn="tl">
                    <a:srgbClr val="C0C0C0"/>
                  </a:outerShdw>
                </a:effectLst>
                <a:latin typeface="Times New Roman" pitchFamily="18" charset="0"/>
              </a:rPr>
              <a:t>water</a:t>
            </a:r>
            <a:r>
              <a:rPr lang="en-US" sz="2400" dirty="0">
                <a:solidFill>
                  <a:srgbClr val="663300"/>
                </a:solidFill>
                <a:latin typeface="Times New Roman" pitchFamily="18" charset="0"/>
              </a:rPr>
              <a:t> and </a:t>
            </a:r>
            <a:r>
              <a:rPr lang="en-US" sz="2400" b="1" dirty="0">
                <a:solidFill>
                  <a:srgbClr val="FF0000"/>
                </a:solidFill>
                <a:effectLst>
                  <a:outerShdw blurRad="38100" dist="38100" dir="2700000" algn="tl">
                    <a:srgbClr val="C0C0C0"/>
                  </a:outerShdw>
                </a:effectLst>
                <a:latin typeface="Times New Roman" pitchFamily="18" charset="0"/>
              </a:rPr>
              <a:t>weak acids</a:t>
            </a:r>
            <a:r>
              <a:rPr lang="en-US" sz="2400" dirty="0">
                <a:solidFill>
                  <a:srgbClr val="FF0000"/>
                </a:solidFill>
                <a:latin typeface="Times New Roman" pitchFamily="18" charset="0"/>
              </a:rPr>
              <a:t> </a:t>
            </a:r>
            <a:r>
              <a:rPr lang="en-US" sz="2400" dirty="0">
                <a:solidFill>
                  <a:srgbClr val="663300"/>
                </a:solidFill>
                <a:latin typeface="Times New Roman" pitchFamily="18" charset="0"/>
              </a:rPr>
              <a:t>formed in water. </a:t>
            </a:r>
          </a:p>
          <a:p>
            <a:pPr>
              <a:buFontTx/>
              <a:buChar char="•"/>
              <a:defRPr/>
            </a:pPr>
            <a:r>
              <a:rPr lang="en-US" sz="2400" dirty="0">
                <a:solidFill>
                  <a:srgbClr val="663300"/>
                </a:solidFill>
                <a:latin typeface="Times New Roman" pitchFamily="18" charset="0"/>
              </a:rPr>
              <a:t>An acid is solution that has abundant free H</a:t>
            </a:r>
            <a:r>
              <a:rPr lang="en-US" sz="2400" baseline="30000" dirty="0">
                <a:solidFill>
                  <a:srgbClr val="663300"/>
                </a:solidFill>
                <a:latin typeface="Times New Roman" pitchFamily="18" charset="0"/>
              </a:rPr>
              <a:t>+</a:t>
            </a:r>
            <a:r>
              <a:rPr lang="en-US" sz="2400" dirty="0">
                <a:solidFill>
                  <a:srgbClr val="663300"/>
                </a:solidFill>
                <a:latin typeface="Times New Roman" pitchFamily="18" charset="0"/>
              </a:rPr>
              <a:t> ions.</a:t>
            </a:r>
            <a:br>
              <a:rPr lang="en-US" sz="2400" dirty="0">
                <a:solidFill>
                  <a:srgbClr val="663300"/>
                </a:solidFill>
                <a:latin typeface="Times New Roman" pitchFamily="18" charset="0"/>
              </a:rPr>
            </a:br>
            <a:endParaRPr lang="en-US" sz="800" dirty="0">
              <a:solidFill>
                <a:srgbClr val="663300"/>
              </a:solidFill>
              <a:latin typeface="Times New Roman" pitchFamily="18" charset="0"/>
            </a:endParaRPr>
          </a:p>
          <a:p>
            <a:pPr>
              <a:buFontTx/>
              <a:buChar char="•"/>
              <a:defRPr/>
            </a:pPr>
            <a:r>
              <a:rPr lang="en-US" sz="2400" dirty="0">
                <a:solidFill>
                  <a:srgbClr val="663300"/>
                </a:solidFill>
                <a:latin typeface="Times New Roman" pitchFamily="18" charset="0"/>
              </a:rPr>
              <a:t>The most common weak acid that occurs in surface waters is carbonic acid. </a:t>
            </a:r>
            <a:br>
              <a:rPr lang="en-US" sz="2400" dirty="0">
                <a:solidFill>
                  <a:srgbClr val="663300"/>
                </a:solidFill>
                <a:latin typeface="Times New Roman" pitchFamily="18" charset="0"/>
              </a:rPr>
            </a:br>
            <a:endParaRPr lang="en-US" sz="800" dirty="0">
              <a:solidFill>
                <a:srgbClr val="663300"/>
              </a:solidFill>
              <a:latin typeface="Times New Roman" pitchFamily="18" charset="0"/>
            </a:endParaRPr>
          </a:p>
          <a:p>
            <a:pPr>
              <a:buFontTx/>
              <a:buChar char="•"/>
              <a:defRPr/>
            </a:pPr>
            <a:r>
              <a:rPr lang="en-US" sz="2400" dirty="0">
                <a:solidFill>
                  <a:srgbClr val="663300"/>
                </a:solidFill>
                <a:latin typeface="Times New Roman" pitchFamily="18" charset="0"/>
              </a:rPr>
              <a:t>Carbonic acid is produced in rainwater by reaction of the water with carbon dioxide (CO</a:t>
            </a:r>
            <a:r>
              <a:rPr lang="en-US" sz="2400" baseline="-30000" dirty="0">
                <a:solidFill>
                  <a:srgbClr val="663300"/>
                </a:solidFill>
                <a:latin typeface="Times New Roman" pitchFamily="18" charset="0"/>
              </a:rPr>
              <a:t>2</a:t>
            </a:r>
            <a:r>
              <a:rPr lang="en-US" sz="2400" dirty="0">
                <a:solidFill>
                  <a:srgbClr val="663300"/>
                </a:solidFill>
                <a:latin typeface="Times New Roman" pitchFamily="18" charset="0"/>
              </a:rPr>
              <a:t>) gas in the atmosphere.</a:t>
            </a:r>
            <a:br>
              <a:rPr lang="en-US" sz="2400" dirty="0">
                <a:solidFill>
                  <a:srgbClr val="663300"/>
                </a:solidFill>
                <a:latin typeface="Times New Roman" pitchFamily="18" charset="0"/>
              </a:rPr>
            </a:br>
            <a:endParaRPr lang="en-US" sz="2400" dirty="0">
              <a:solidFill>
                <a:srgbClr val="663300"/>
              </a:solidFill>
              <a:latin typeface="Times New Roman" pitchFamily="18" charset="0"/>
            </a:endParaRPr>
          </a:p>
          <a:p>
            <a:pPr>
              <a:defRPr/>
            </a:pPr>
            <a:r>
              <a:rPr lang="en-US" sz="2400" dirty="0">
                <a:solidFill>
                  <a:srgbClr val="663300"/>
                </a:solidFill>
                <a:latin typeface="Times New Roman" pitchFamily="18" charset="0"/>
              </a:rPr>
              <a:t>   </a:t>
            </a:r>
            <a:r>
              <a:rPr lang="en-US" sz="2800" dirty="0">
                <a:solidFill>
                  <a:srgbClr val="663300"/>
                </a:solidFill>
                <a:latin typeface="Times New Roman" pitchFamily="18" charset="0"/>
              </a:rPr>
              <a:t> </a:t>
            </a:r>
            <a:r>
              <a:rPr lang="en-US" sz="2400" dirty="0">
                <a:solidFill>
                  <a:srgbClr val="663300"/>
                </a:solidFill>
                <a:latin typeface="Times New Roman" pitchFamily="18" charset="0"/>
              </a:rPr>
              <a:t>  </a:t>
            </a:r>
          </a:p>
          <a:p>
            <a:pPr>
              <a:defRPr/>
            </a:pPr>
            <a:r>
              <a:rPr lang="en-US" sz="2400" dirty="0">
                <a:solidFill>
                  <a:srgbClr val="663300"/>
                </a:solidFill>
                <a:latin typeface="Times New Roman" pitchFamily="18" charset="0"/>
              </a:rPr>
              <a:t>                                                            </a:t>
            </a:r>
          </a:p>
          <a:p>
            <a:pPr>
              <a:defRPr/>
            </a:pPr>
            <a:r>
              <a:rPr lang="en-US" sz="2400" dirty="0">
                <a:solidFill>
                  <a:srgbClr val="663300"/>
                </a:solidFill>
                <a:latin typeface="Times New Roman" pitchFamily="18" charset="0"/>
              </a:rPr>
              <a:t>H</a:t>
            </a:r>
            <a:r>
              <a:rPr lang="en-US" sz="2400" baseline="30000" dirty="0">
                <a:solidFill>
                  <a:srgbClr val="663300"/>
                </a:solidFill>
                <a:latin typeface="Times New Roman" pitchFamily="18" charset="0"/>
              </a:rPr>
              <a:t>+</a:t>
            </a:r>
            <a:r>
              <a:rPr lang="en-US" sz="2400" dirty="0">
                <a:solidFill>
                  <a:srgbClr val="663300"/>
                </a:solidFill>
                <a:latin typeface="Times New Roman" pitchFamily="18" charset="0"/>
              </a:rPr>
              <a:t> is a small ion and can easily enter crystal structures, releasing other ions into the water</a:t>
            </a:r>
          </a:p>
          <a:p>
            <a:pPr>
              <a:defRPr/>
            </a:pPr>
            <a:endParaRPr lang="en-US" sz="2400" dirty="0">
              <a:solidFill>
                <a:srgbClr val="663300"/>
              </a:solidFill>
              <a:latin typeface="Times New Roman" pitchFamily="18" charset="0"/>
            </a:endParaRPr>
          </a:p>
        </p:txBody>
      </p:sp>
      <p:pic>
        <p:nvPicPr>
          <p:cNvPr id="25603" name="Picture 5" descr="carbonicacid.gif (3518 bytes)"/>
          <p:cNvPicPr>
            <a:picLocks noChangeAspect="1" noChangeArrowheads="1"/>
          </p:cNvPicPr>
          <p:nvPr/>
        </p:nvPicPr>
        <p:blipFill>
          <a:blip r:embed="rId2"/>
          <a:srcRect/>
          <a:stretch>
            <a:fillRect/>
          </a:stretch>
        </p:blipFill>
        <p:spPr bwMode="auto">
          <a:xfrm>
            <a:off x="533400" y="4572000"/>
            <a:ext cx="8229600" cy="990600"/>
          </a:xfrm>
          <a:prstGeom prst="rect">
            <a:avLst/>
          </a:prstGeom>
          <a:noFill/>
          <a:ln w="9525">
            <a:noFill/>
            <a:miter lim="800000"/>
            <a:headEnd/>
            <a:tailEnd/>
          </a:ln>
        </p:spPr>
      </p:pic>
      <p:sp>
        <p:nvSpPr>
          <p:cNvPr id="118790" name="Rectangle 6"/>
          <p:cNvSpPr>
            <a:spLocks noChangeArrowheads="1"/>
          </p:cNvSpPr>
          <p:nvPr/>
        </p:nvSpPr>
        <p:spPr bwMode="auto">
          <a:xfrm>
            <a:off x="2286000" y="609600"/>
            <a:ext cx="4910319" cy="523220"/>
          </a:xfrm>
          <a:prstGeom prst="rect">
            <a:avLst/>
          </a:prstGeom>
          <a:noFill/>
          <a:ln w="9525">
            <a:noFill/>
            <a:miter lim="800000"/>
            <a:headEnd/>
            <a:tailEnd/>
          </a:ln>
          <a:effectLst/>
        </p:spPr>
        <p:txBody>
          <a:bodyPr wrap="none">
            <a:spAutoFit/>
          </a:bodyPr>
          <a:lstStyle/>
          <a:p>
            <a:pPr algn="ctr">
              <a:defRPr/>
            </a:pPr>
            <a:r>
              <a:rPr lang="en-US" sz="2800" b="1" dirty="0">
                <a:solidFill>
                  <a:schemeClr val="tx2"/>
                </a:solidFill>
                <a:effectLst>
                  <a:outerShdw blurRad="38100" dist="38100" dir="2700000" algn="tl">
                    <a:srgbClr val="C0C0C0"/>
                  </a:outerShdw>
                </a:effectLst>
              </a:rPr>
              <a:t>Agent chemical weathering</a:t>
            </a:r>
          </a:p>
        </p:txBody>
      </p:sp>
    </p:spTree>
  </p:cSld>
  <p:clrMapOvr>
    <a:masterClrMapping/>
  </p:clrMapOvr>
  <p:transition spd="slow">
    <p:wheel spokes="1"/>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304800" y="228600"/>
            <a:ext cx="3810000" cy="503238"/>
          </a:xfrm>
        </p:spPr>
        <p:txBody>
          <a:bodyPr>
            <a:normAutofit fontScale="90000"/>
          </a:bodyPr>
          <a:lstStyle/>
          <a:p>
            <a:pPr eaLnBrk="1" hangingPunct="1">
              <a:defRPr/>
            </a:pPr>
            <a:r>
              <a:rPr lang="en-US" sz="2800" b="1" smtClean="0">
                <a:effectLst>
                  <a:outerShdw blurRad="38100" dist="38100" dir="2700000" algn="tl">
                    <a:srgbClr val="C0C0C0"/>
                  </a:outerShdw>
                </a:effectLst>
              </a:rPr>
              <a:t>Chemical Weathering…</a:t>
            </a:r>
          </a:p>
        </p:txBody>
      </p:sp>
      <p:sp>
        <p:nvSpPr>
          <p:cNvPr id="27651" name="Rectangle 3"/>
          <p:cNvSpPr>
            <a:spLocks noGrp="1" noChangeArrowheads="1"/>
          </p:cNvSpPr>
          <p:nvPr>
            <p:ph type="body" sz="half" idx="1"/>
          </p:nvPr>
        </p:nvSpPr>
        <p:spPr>
          <a:xfrm>
            <a:off x="457200" y="1600200"/>
            <a:ext cx="8077200" cy="533400"/>
          </a:xfrm>
        </p:spPr>
        <p:txBody>
          <a:bodyPr/>
          <a:lstStyle/>
          <a:p>
            <a:pPr eaLnBrk="1" hangingPunct="1">
              <a:buFont typeface="Wingdings" pitchFamily="2" charset="2"/>
              <a:buNone/>
            </a:pPr>
            <a:r>
              <a:rPr lang="en-US" sz="2200" b="1" smtClean="0">
                <a:latin typeface="Times New Roman" pitchFamily="18" charset="0"/>
              </a:rPr>
              <a:t>Occurs when water reacts chemically with minerals in a rock</a:t>
            </a:r>
          </a:p>
        </p:txBody>
      </p:sp>
      <p:pic>
        <p:nvPicPr>
          <p:cNvPr id="27652" name="Picture 10"/>
          <p:cNvPicPr>
            <a:picLocks noGrp="1" noChangeAspect="1" noChangeArrowheads="1"/>
          </p:cNvPicPr>
          <p:nvPr>
            <p:ph sz="quarter" idx="2"/>
          </p:nvPr>
        </p:nvPicPr>
        <p:blipFill>
          <a:blip r:embed="rId2"/>
          <a:srcRect/>
          <a:stretch>
            <a:fillRect/>
          </a:stretch>
        </p:blipFill>
        <p:spPr>
          <a:xfrm>
            <a:off x="228600" y="2438400"/>
            <a:ext cx="4572000" cy="3057525"/>
          </a:xfrm>
          <a:noFill/>
        </p:spPr>
      </p:pic>
      <p:sp>
        <p:nvSpPr>
          <p:cNvPr id="27653" name="Rectangle 7"/>
          <p:cNvSpPr>
            <a:spLocks noChangeArrowheads="1"/>
          </p:cNvSpPr>
          <p:nvPr/>
        </p:nvSpPr>
        <p:spPr bwMode="auto">
          <a:xfrm>
            <a:off x="685800" y="1997075"/>
            <a:ext cx="6678613" cy="822325"/>
          </a:xfrm>
          <a:prstGeom prst="rect">
            <a:avLst/>
          </a:prstGeom>
          <a:noFill/>
          <a:ln w="9525">
            <a:noFill/>
            <a:miter lim="800000"/>
            <a:headEnd/>
            <a:tailEnd/>
          </a:ln>
        </p:spPr>
        <p:txBody>
          <a:bodyPr anchor="ctr">
            <a:spAutoFit/>
          </a:bodyPr>
          <a:lstStyle/>
          <a:p>
            <a:pPr eaLnBrk="1" hangingPunct="1"/>
            <a:r>
              <a:rPr lang="en-US" sz="2400">
                <a:latin typeface="Times New Roman" pitchFamily="18" charset="0"/>
              </a:rPr>
              <a:t>H</a:t>
            </a:r>
            <a:r>
              <a:rPr lang="en-US" sz="2400" baseline="30000">
                <a:latin typeface="Times New Roman" pitchFamily="18" charset="0"/>
              </a:rPr>
              <a:t>+</a:t>
            </a:r>
            <a:r>
              <a:rPr lang="en-US" sz="2400">
                <a:latin typeface="Times New Roman" pitchFamily="18" charset="0"/>
              </a:rPr>
              <a:t> or OH</a:t>
            </a:r>
            <a:r>
              <a:rPr lang="en-US" sz="2400" baseline="30000">
                <a:latin typeface="Times New Roman" pitchFamily="18" charset="0"/>
              </a:rPr>
              <a:t>-</a:t>
            </a:r>
            <a:r>
              <a:rPr lang="en-US" sz="2400">
                <a:latin typeface="Times New Roman" pitchFamily="18" charset="0"/>
              </a:rPr>
              <a:t> replaces an ion in the mineral.  Example: </a:t>
            </a:r>
          </a:p>
          <a:p>
            <a:r>
              <a:rPr lang="en-US" sz="2400">
                <a:latin typeface="Times New Roman" pitchFamily="18" charset="0"/>
              </a:rPr>
              <a:t>                                                                  </a:t>
            </a:r>
          </a:p>
        </p:txBody>
      </p:sp>
      <p:pic>
        <p:nvPicPr>
          <p:cNvPr id="27654" name="Picture 12"/>
          <p:cNvPicPr>
            <a:picLocks noGrp="1" noChangeAspect="1" noChangeArrowheads="1"/>
          </p:cNvPicPr>
          <p:nvPr>
            <p:ph sz="quarter" idx="3"/>
          </p:nvPr>
        </p:nvPicPr>
        <p:blipFill>
          <a:blip r:embed="rId3"/>
          <a:srcRect/>
          <a:stretch>
            <a:fillRect/>
          </a:stretch>
        </p:blipFill>
        <p:spPr>
          <a:xfrm>
            <a:off x="4648200" y="3200400"/>
            <a:ext cx="4267200" cy="2667000"/>
          </a:xfrm>
          <a:noFill/>
        </p:spPr>
      </p:pic>
      <p:pic>
        <p:nvPicPr>
          <p:cNvPr id="27655" name="Picture 14"/>
          <p:cNvPicPr>
            <a:picLocks noChangeAspect="1" noChangeArrowheads="1"/>
          </p:cNvPicPr>
          <p:nvPr/>
        </p:nvPicPr>
        <p:blipFill>
          <a:blip r:embed="rId4"/>
          <a:srcRect/>
          <a:stretch>
            <a:fillRect/>
          </a:stretch>
        </p:blipFill>
        <p:spPr bwMode="auto">
          <a:xfrm>
            <a:off x="258763" y="6096000"/>
            <a:ext cx="8656637" cy="387350"/>
          </a:xfrm>
          <a:prstGeom prst="rect">
            <a:avLst/>
          </a:prstGeom>
          <a:noFill/>
          <a:ln w="9525">
            <a:noFill/>
            <a:miter lim="800000"/>
            <a:headEnd/>
            <a:tailEnd/>
          </a:ln>
        </p:spPr>
      </p:pic>
      <p:sp>
        <p:nvSpPr>
          <p:cNvPr id="17423" name="Rectangle 15"/>
          <p:cNvSpPr>
            <a:spLocks noChangeArrowheads="1"/>
          </p:cNvSpPr>
          <p:nvPr/>
        </p:nvSpPr>
        <p:spPr bwMode="auto">
          <a:xfrm>
            <a:off x="3352800" y="774700"/>
            <a:ext cx="2749550" cy="641350"/>
          </a:xfrm>
          <a:prstGeom prst="rect">
            <a:avLst/>
          </a:prstGeom>
          <a:noFill/>
          <a:ln w="9525">
            <a:noFill/>
            <a:miter lim="800000"/>
            <a:headEnd/>
            <a:tailEnd/>
          </a:ln>
          <a:effectLst/>
        </p:spPr>
        <p:txBody>
          <a:bodyPr wrap="none">
            <a:spAutoFit/>
          </a:bodyPr>
          <a:lstStyle/>
          <a:p>
            <a:pPr>
              <a:defRPr/>
            </a:pPr>
            <a:r>
              <a:rPr lang="en-US" sz="3600" b="1">
                <a:solidFill>
                  <a:srgbClr val="800000"/>
                </a:solidFill>
                <a:effectLst>
                  <a:outerShdw blurRad="38100" dist="38100" dir="2700000" algn="tl">
                    <a:srgbClr val="C0C0C0"/>
                  </a:outerShdw>
                </a:effectLst>
                <a:latin typeface="Times New Roman" pitchFamily="18" charset="0"/>
              </a:rPr>
              <a:t>1. Hydrolysis</a:t>
            </a:r>
          </a:p>
        </p:txBody>
      </p:sp>
    </p:spTree>
  </p:cSld>
  <p:clrMapOvr>
    <a:masterClrMapping/>
  </p:clrMapOvr>
  <p:transition spd="slow">
    <p:checker dir="ver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11"/>
          <p:cNvSpPr>
            <a:spLocks noChangeArrowheads="1"/>
          </p:cNvSpPr>
          <p:nvPr/>
        </p:nvSpPr>
        <p:spPr bwMode="auto">
          <a:xfrm>
            <a:off x="533400" y="1487488"/>
            <a:ext cx="7620000" cy="1412875"/>
          </a:xfrm>
          <a:prstGeom prst="rect">
            <a:avLst/>
          </a:prstGeom>
          <a:noFill/>
          <a:ln w="9525">
            <a:noFill/>
            <a:miter lim="800000"/>
            <a:headEnd/>
            <a:tailEnd/>
          </a:ln>
        </p:spPr>
        <p:txBody>
          <a:bodyPr anchor="ctr">
            <a:spAutoFit/>
          </a:bodyPr>
          <a:lstStyle/>
          <a:p>
            <a:pPr>
              <a:lnSpc>
                <a:spcPct val="120000"/>
              </a:lnSpc>
            </a:pPr>
            <a:r>
              <a:rPr lang="en-US" dirty="0"/>
              <a:t>Water molecules added to Ferric oxides </a:t>
            </a:r>
          </a:p>
          <a:p>
            <a:pPr>
              <a:lnSpc>
                <a:spcPct val="120000"/>
              </a:lnSpc>
            </a:pPr>
            <a:r>
              <a:rPr lang="en-US" dirty="0"/>
              <a:t>Water lost from (anhydrous) </a:t>
            </a:r>
            <a:r>
              <a:rPr lang="en-US" dirty="0" err="1"/>
              <a:t>evaporite</a:t>
            </a:r>
            <a:r>
              <a:rPr lang="en-US" dirty="0"/>
              <a:t> minerals </a:t>
            </a:r>
          </a:p>
          <a:p>
            <a:pPr>
              <a:lnSpc>
                <a:spcPct val="120000"/>
              </a:lnSpc>
            </a:pPr>
            <a:r>
              <a:rPr lang="en-US" dirty="0"/>
              <a:t>Hematite </a:t>
            </a:r>
            <a:r>
              <a:rPr lang="en-US" b="1" dirty="0"/>
              <a:t>Fe</a:t>
            </a:r>
            <a:r>
              <a:rPr lang="en-US" b="1" baseline="-25000" dirty="0"/>
              <a:t>2</a:t>
            </a:r>
            <a:r>
              <a:rPr lang="en-US" b="1" dirty="0"/>
              <a:t>O</a:t>
            </a:r>
            <a:r>
              <a:rPr lang="en-US" b="1" baseline="-25000" dirty="0"/>
              <a:t>3</a:t>
            </a:r>
            <a:r>
              <a:rPr lang="en-US" b="1" dirty="0"/>
              <a:t> + H</a:t>
            </a:r>
            <a:r>
              <a:rPr lang="en-US" b="1" baseline="-25000" dirty="0"/>
              <a:t>2</a:t>
            </a:r>
            <a:r>
              <a:rPr lang="en-US" b="1" dirty="0"/>
              <a:t>O</a:t>
            </a:r>
            <a:r>
              <a:rPr lang="en-US" dirty="0"/>
              <a:t> 	</a:t>
            </a:r>
            <a:r>
              <a:rPr lang="en-US" dirty="0" smtClean="0"/>
              <a:t>             </a:t>
            </a:r>
            <a:r>
              <a:rPr lang="en-US" b="1" dirty="0" smtClean="0"/>
              <a:t>2FeOOH</a:t>
            </a:r>
            <a:r>
              <a:rPr lang="en-US" dirty="0" smtClean="0"/>
              <a:t> </a:t>
            </a:r>
            <a:r>
              <a:rPr lang="en-US" dirty="0"/>
              <a:t>Goethite </a:t>
            </a:r>
          </a:p>
          <a:p>
            <a:pPr>
              <a:lnSpc>
                <a:spcPct val="120000"/>
              </a:lnSpc>
            </a:pPr>
            <a:r>
              <a:rPr lang="en-US" dirty="0"/>
              <a:t>Gypsum </a:t>
            </a:r>
            <a:r>
              <a:rPr lang="en-US" b="1" dirty="0"/>
              <a:t>CaSO</a:t>
            </a:r>
            <a:r>
              <a:rPr lang="en-US" b="1" baseline="-25000" dirty="0"/>
              <a:t>4</a:t>
            </a:r>
            <a:r>
              <a:rPr lang="en-US" b="1" dirty="0"/>
              <a:t> . 2 H</a:t>
            </a:r>
            <a:r>
              <a:rPr lang="en-US" b="1" baseline="-25000" dirty="0"/>
              <a:t>2</a:t>
            </a:r>
            <a:r>
              <a:rPr lang="en-US" b="1" dirty="0"/>
              <a:t>O</a:t>
            </a:r>
            <a:r>
              <a:rPr lang="en-US" dirty="0"/>
              <a:t> 	</a:t>
            </a:r>
            <a:r>
              <a:rPr lang="en-US" dirty="0" smtClean="0"/>
              <a:t>             </a:t>
            </a:r>
            <a:r>
              <a:rPr lang="en-US" b="1" dirty="0" smtClean="0"/>
              <a:t>CaSO</a:t>
            </a:r>
            <a:r>
              <a:rPr lang="en-US" b="1" baseline="-25000" dirty="0" smtClean="0"/>
              <a:t>4</a:t>
            </a:r>
            <a:r>
              <a:rPr lang="en-US" b="1" dirty="0" smtClean="0"/>
              <a:t> </a:t>
            </a:r>
            <a:r>
              <a:rPr lang="en-US" b="1" dirty="0"/>
              <a:t>+ 2 H</a:t>
            </a:r>
            <a:r>
              <a:rPr lang="en-US" b="1" baseline="-25000" dirty="0"/>
              <a:t>2</a:t>
            </a:r>
            <a:r>
              <a:rPr lang="en-US" b="1" dirty="0"/>
              <a:t>O</a:t>
            </a:r>
            <a:r>
              <a:rPr lang="en-US" dirty="0"/>
              <a:t> Anhydrite </a:t>
            </a:r>
            <a:endParaRPr lang="en-US" sz="2400" dirty="0">
              <a:latin typeface="Times New Roman" pitchFamily="18" charset="0"/>
            </a:endParaRPr>
          </a:p>
        </p:txBody>
      </p:sp>
      <p:sp>
        <p:nvSpPr>
          <p:cNvPr id="28675" name="Rectangle 4"/>
          <p:cNvSpPr>
            <a:spLocks noChangeArrowheads="1"/>
          </p:cNvSpPr>
          <p:nvPr/>
        </p:nvSpPr>
        <p:spPr bwMode="auto">
          <a:xfrm>
            <a:off x="381000" y="685800"/>
            <a:ext cx="8534400" cy="701675"/>
          </a:xfrm>
          <a:prstGeom prst="rect">
            <a:avLst/>
          </a:prstGeom>
          <a:noFill/>
          <a:ln w="9525">
            <a:noFill/>
            <a:miter lim="800000"/>
            <a:headEnd/>
            <a:tailEnd/>
          </a:ln>
        </p:spPr>
        <p:txBody>
          <a:bodyPr anchor="ctr">
            <a:spAutoFit/>
          </a:bodyPr>
          <a:lstStyle/>
          <a:p>
            <a:pPr eaLnBrk="1" hangingPunct="1"/>
            <a:r>
              <a:rPr lang="en-US" sz="2000" b="1">
                <a:latin typeface="Times New Roman" pitchFamily="18" charset="0"/>
              </a:rPr>
              <a:t>Hydration is addition of the entire water molecule to the mineral structure &amp; commonly occurs in clay minerals, sometimes causing them to swell. </a:t>
            </a:r>
          </a:p>
        </p:txBody>
      </p:sp>
      <p:sp>
        <p:nvSpPr>
          <p:cNvPr id="125957" name="Rectangle 5"/>
          <p:cNvSpPr>
            <a:spLocks noChangeArrowheads="1"/>
          </p:cNvSpPr>
          <p:nvPr/>
        </p:nvSpPr>
        <p:spPr bwMode="auto">
          <a:xfrm>
            <a:off x="304800" y="304800"/>
            <a:ext cx="4887913" cy="457200"/>
          </a:xfrm>
          <a:prstGeom prst="rect">
            <a:avLst/>
          </a:prstGeom>
          <a:noFill/>
          <a:ln w="9525">
            <a:noFill/>
            <a:miter lim="800000"/>
            <a:headEnd/>
            <a:tailEnd/>
          </a:ln>
          <a:effectLst/>
        </p:spPr>
        <p:txBody>
          <a:bodyPr wrap="none">
            <a:spAutoFit/>
          </a:bodyPr>
          <a:lstStyle/>
          <a:p>
            <a:pPr>
              <a:defRPr/>
            </a:pPr>
            <a:r>
              <a:rPr lang="en-US" sz="2400" b="1">
                <a:solidFill>
                  <a:srgbClr val="800000"/>
                </a:solidFill>
                <a:effectLst>
                  <a:outerShdw blurRad="38100" dist="38100" dir="2700000" algn="tl">
                    <a:srgbClr val="C0C0C0"/>
                  </a:outerShdw>
                </a:effectLst>
              </a:rPr>
              <a:t>2. Hydration &amp; Dehydration</a:t>
            </a:r>
          </a:p>
        </p:txBody>
      </p:sp>
      <p:sp>
        <p:nvSpPr>
          <p:cNvPr id="28677" name="Rectangle 7"/>
          <p:cNvSpPr>
            <a:spLocks noChangeArrowheads="1"/>
          </p:cNvSpPr>
          <p:nvPr/>
        </p:nvSpPr>
        <p:spPr bwMode="auto">
          <a:xfrm>
            <a:off x="533400" y="4114800"/>
            <a:ext cx="8382000" cy="641350"/>
          </a:xfrm>
          <a:prstGeom prst="rect">
            <a:avLst/>
          </a:prstGeom>
          <a:noFill/>
          <a:ln w="9525">
            <a:noFill/>
            <a:miter lim="800000"/>
            <a:headEnd/>
            <a:tailEnd/>
          </a:ln>
        </p:spPr>
        <p:txBody>
          <a:bodyPr anchor="ctr">
            <a:spAutoFit/>
          </a:bodyPr>
          <a:lstStyle/>
          <a:p>
            <a:pPr eaLnBrk="1" hangingPunct="1"/>
            <a:r>
              <a:rPr lang="en-US"/>
              <a:t>Hydration reactions also produce clay minerals: </a:t>
            </a:r>
          </a:p>
          <a:p>
            <a:pPr eaLnBrk="1" hangingPunct="1"/>
            <a:r>
              <a:rPr lang="en-US"/>
              <a:t>Orthoclase + H2O + HCl                 Illite + Quartz + K+ + Cl- </a:t>
            </a:r>
          </a:p>
        </p:txBody>
      </p:sp>
      <p:pic>
        <p:nvPicPr>
          <p:cNvPr id="28678" name="Picture 9"/>
          <p:cNvPicPr>
            <a:picLocks noChangeAspect="1" noChangeArrowheads="1"/>
          </p:cNvPicPr>
          <p:nvPr/>
        </p:nvPicPr>
        <p:blipFill>
          <a:blip r:embed="rId2"/>
          <a:srcRect l="3192" t="23103" r="2660" b="13885"/>
          <a:stretch>
            <a:fillRect/>
          </a:stretch>
        </p:blipFill>
        <p:spPr bwMode="auto">
          <a:xfrm>
            <a:off x="609600" y="2971800"/>
            <a:ext cx="8001000" cy="3733800"/>
          </a:xfrm>
          <a:prstGeom prst="rect">
            <a:avLst/>
          </a:prstGeom>
          <a:ln>
            <a:headEnd/>
            <a:tailEnd/>
          </a:ln>
        </p:spPr>
        <p:style>
          <a:lnRef idx="1">
            <a:schemeClr val="accent4"/>
          </a:lnRef>
          <a:fillRef idx="2">
            <a:schemeClr val="accent4"/>
          </a:fillRef>
          <a:effectRef idx="1">
            <a:schemeClr val="accent4"/>
          </a:effectRef>
          <a:fontRef idx="minor">
            <a:schemeClr val="dk1"/>
          </a:fontRef>
        </p:style>
      </p:pic>
      <p:sp>
        <p:nvSpPr>
          <p:cNvPr id="28679" name="AutoShape 10"/>
          <p:cNvSpPr>
            <a:spLocks noChangeArrowheads="1"/>
          </p:cNvSpPr>
          <p:nvPr/>
        </p:nvSpPr>
        <p:spPr bwMode="auto">
          <a:xfrm>
            <a:off x="3581400" y="2590800"/>
            <a:ext cx="533400" cy="228600"/>
          </a:xfrm>
          <a:prstGeom prst="rightArrow">
            <a:avLst>
              <a:gd name="adj1" fmla="val 50000"/>
              <a:gd name="adj2" fmla="val 58333"/>
            </a:avLst>
          </a:prstGeom>
          <a:solidFill>
            <a:schemeClr val="accent1"/>
          </a:solidFill>
          <a:ln w="9525">
            <a:solidFill>
              <a:schemeClr val="tx1"/>
            </a:solidFill>
            <a:miter lim="800000"/>
            <a:headEnd/>
            <a:tailEnd/>
          </a:ln>
        </p:spPr>
        <p:txBody>
          <a:bodyPr wrap="none" anchor="ctr"/>
          <a:lstStyle/>
          <a:p>
            <a:endParaRPr lang="en-US"/>
          </a:p>
        </p:txBody>
      </p:sp>
      <p:sp>
        <p:nvSpPr>
          <p:cNvPr id="28680" name="AutoShape 12"/>
          <p:cNvSpPr>
            <a:spLocks noChangeArrowheads="1"/>
          </p:cNvSpPr>
          <p:nvPr/>
        </p:nvSpPr>
        <p:spPr bwMode="auto">
          <a:xfrm>
            <a:off x="3581400" y="2286000"/>
            <a:ext cx="533400" cy="228600"/>
          </a:xfrm>
          <a:prstGeom prst="rightArrow">
            <a:avLst>
              <a:gd name="adj1" fmla="val 50000"/>
              <a:gd name="adj2" fmla="val 58333"/>
            </a:avLst>
          </a:prstGeom>
          <a:solidFill>
            <a:schemeClr val="accent1"/>
          </a:solidFill>
          <a:ln w="9525">
            <a:solidFill>
              <a:schemeClr val="tx1"/>
            </a:solidFill>
            <a:miter lim="800000"/>
            <a:headEnd/>
            <a:tailEnd/>
          </a:ln>
        </p:spPr>
        <p:txBody>
          <a:bodyPr wrap="none" anchor="ctr"/>
          <a:lstStyle/>
          <a:p>
            <a:endParaRPr lang="en-US"/>
          </a:p>
        </p:txBody>
      </p:sp>
    </p:spTree>
  </p:cSld>
  <p:clrMapOvr>
    <a:masterClrMapping/>
  </p:clrMapOvr>
  <p:transition spd="slow">
    <p:blinds/>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13"/>
          <p:cNvSpPr>
            <a:spLocks noChangeArrowheads="1"/>
          </p:cNvSpPr>
          <p:nvPr/>
        </p:nvSpPr>
        <p:spPr bwMode="auto">
          <a:xfrm>
            <a:off x="381000" y="2514600"/>
            <a:ext cx="8458200" cy="366713"/>
          </a:xfrm>
          <a:prstGeom prst="rect">
            <a:avLst/>
          </a:prstGeom>
          <a:noFill/>
          <a:ln w="9525">
            <a:noFill/>
            <a:miter lim="800000"/>
            <a:headEnd/>
            <a:tailEnd/>
          </a:ln>
        </p:spPr>
        <p:txBody>
          <a:bodyPr>
            <a:spAutoFit/>
          </a:bodyPr>
          <a:lstStyle/>
          <a:p>
            <a:pPr lvl="1" eaLnBrk="1" hangingPunct="1">
              <a:spcBef>
                <a:spcPct val="20000"/>
              </a:spcBef>
              <a:buClr>
                <a:schemeClr val="tx2"/>
              </a:buClr>
              <a:buSzPct val="75000"/>
              <a:buFont typeface="Wingdings" pitchFamily="2" charset="2"/>
              <a:buNone/>
            </a:pPr>
            <a:r>
              <a:rPr lang="en-US"/>
              <a:t> </a:t>
            </a:r>
            <a:r>
              <a:rPr lang="en-US" b="1"/>
              <a:t>carbonic acid + limestone         	    karst topography</a:t>
            </a:r>
            <a:r>
              <a:rPr lang="en-US"/>
              <a:t> </a:t>
            </a:r>
          </a:p>
        </p:txBody>
      </p:sp>
      <p:sp>
        <p:nvSpPr>
          <p:cNvPr id="18434" name="Rectangle 2"/>
          <p:cNvSpPr>
            <a:spLocks noGrp="1" noChangeArrowheads="1"/>
          </p:cNvSpPr>
          <p:nvPr>
            <p:ph type="title"/>
          </p:nvPr>
        </p:nvSpPr>
        <p:spPr>
          <a:xfrm>
            <a:off x="381000" y="457200"/>
            <a:ext cx="8229600" cy="427038"/>
          </a:xfrm>
        </p:spPr>
        <p:txBody>
          <a:bodyPr>
            <a:normAutofit fontScale="90000"/>
          </a:bodyPr>
          <a:lstStyle/>
          <a:p>
            <a:pPr eaLnBrk="1" hangingPunct="1">
              <a:defRPr/>
            </a:pPr>
            <a:r>
              <a:rPr lang="en-US" sz="2800" b="1" smtClean="0">
                <a:effectLst>
                  <a:outerShdw blurRad="38100" dist="38100" dir="2700000" algn="tl">
                    <a:srgbClr val="C0C0C0"/>
                  </a:outerShdw>
                </a:effectLst>
              </a:rPr>
              <a:t>Chemical Weathering…</a:t>
            </a:r>
          </a:p>
        </p:txBody>
      </p:sp>
      <p:sp>
        <p:nvSpPr>
          <p:cNvPr id="29700" name="Rectangle 3"/>
          <p:cNvSpPr>
            <a:spLocks noGrp="1" noChangeArrowheads="1"/>
          </p:cNvSpPr>
          <p:nvPr>
            <p:ph type="body" sz="half" idx="1"/>
          </p:nvPr>
        </p:nvSpPr>
        <p:spPr>
          <a:xfrm>
            <a:off x="457200" y="1600200"/>
            <a:ext cx="8382000" cy="914400"/>
          </a:xfrm>
        </p:spPr>
        <p:txBody>
          <a:bodyPr/>
          <a:lstStyle/>
          <a:p>
            <a:pPr eaLnBrk="1" hangingPunct="1">
              <a:buFont typeface="Wingdings" pitchFamily="2" charset="2"/>
              <a:buNone/>
            </a:pPr>
            <a:r>
              <a:rPr lang="en-US" sz="2000" b="1" smtClean="0"/>
              <a:t>carbon dioxide from the air dissolves in water forming  </a:t>
            </a:r>
          </a:p>
          <a:p>
            <a:pPr eaLnBrk="1" hangingPunct="1">
              <a:buFont typeface="Wingdings" pitchFamily="2" charset="2"/>
              <a:buNone/>
            </a:pPr>
            <a:r>
              <a:rPr lang="en-US" sz="2000" b="1" smtClean="0"/>
              <a:t>carbonic acid, which reacts chemically with rocks</a:t>
            </a:r>
          </a:p>
        </p:txBody>
      </p:sp>
      <p:sp>
        <p:nvSpPr>
          <p:cNvPr id="29701" name="AutoShape 5"/>
          <p:cNvSpPr>
            <a:spLocks noChangeArrowheads="1"/>
          </p:cNvSpPr>
          <p:nvPr/>
        </p:nvSpPr>
        <p:spPr bwMode="auto">
          <a:xfrm>
            <a:off x="4572000" y="2590800"/>
            <a:ext cx="533400" cy="228600"/>
          </a:xfrm>
          <a:prstGeom prst="rightArrow">
            <a:avLst>
              <a:gd name="adj1" fmla="val 50000"/>
              <a:gd name="adj2" fmla="val 58333"/>
            </a:avLst>
          </a:prstGeom>
          <a:solidFill>
            <a:schemeClr val="accent1"/>
          </a:solidFill>
          <a:ln w="9525">
            <a:solidFill>
              <a:schemeClr val="tx1"/>
            </a:solidFill>
            <a:miter lim="800000"/>
            <a:headEnd/>
            <a:tailEnd/>
          </a:ln>
        </p:spPr>
        <p:txBody>
          <a:bodyPr wrap="none" anchor="ctr"/>
          <a:lstStyle/>
          <a:p>
            <a:endParaRPr lang="en-US"/>
          </a:p>
        </p:txBody>
      </p:sp>
      <p:sp>
        <p:nvSpPr>
          <p:cNvPr id="18446" name="Rectangle 14"/>
          <p:cNvSpPr>
            <a:spLocks noChangeArrowheads="1"/>
          </p:cNvSpPr>
          <p:nvPr/>
        </p:nvSpPr>
        <p:spPr bwMode="auto">
          <a:xfrm>
            <a:off x="1295400" y="798513"/>
            <a:ext cx="3130550" cy="641350"/>
          </a:xfrm>
          <a:prstGeom prst="rect">
            <a:avLst/>
          </a:prstGeom>
          <a:noFill/>
          <a:ln w="9525">
            <a:noFill/>
            <a:miter lim="800000"/>
            <a:headEnd/>
            <a:tailEnd/>
          </a:ln>
          <a:effectLst/>
        </p:spPr>
        <p:txBody>
          <a:bodyPr wrap="none">
            <a:spAutoFit/>
          </a:bodyPr>
          <a:lstStyle/>
          <a:p>
            <a:pPr>
              <a:defRPr/>
            </a:pPr>
            <a:r>
              <a:rPr lang="en-US" sz="3600" b="1">
                <a:solidFill>
                  <a:srgbClr val="663300"/>
                </a:solidFill>
                <a:effectLst>
                  <a:outerShdw blurRad="38100" dist="38100" dir="2700000" algn="tl">
                    <a:srgbClr val="C0C0C0"/>
                  </a:outerShdw>
                </a:effectLst>
                <a:latin typeface="Times New Roman" pitchFamily="18" charset="0"/>
              </a:rPr>
              <a:t>3. Carbonation</a:t>
            </a:r>
          </a:p>
        </p:txBody>
      </p:sp>
      <p:pic>
        <p:nvPicPr>
          <p:cNvPr id="29703" name="Picture 15"/>
          <p:cNvPicPr>
            <a:picLocks noGrp="1" noChangeAspect="1" noChangeArrowheads="1"/>
          </p:cNvPicPr>
          <p:nvPr>
            <p:ph sz="quarter" idx="3"/>
          </p:nvPr>
        </p:nvPicPr>
        <p:blipFill>
          <a:blip r:embed="rId2"/>
          <a:srcRect/>
          <a:stretch>
            <a:fillRect/>
          </a:stretch>
        </p:blipFill>
        <p:spPr>
          <a:xfrm>
            <a:off x="1371600" y="3124200"/>
            <a:ext cx="5867400" cy="3429000"/>
          </a:xfrm>
          <a:noFill/>
        </p:spPr>
      </p:pic>
    </p:spTree>
  </p:cSld>
  <p:clrMapOvr>
    <a:masterClrMapping/>
  </p:clrMapOvr>
  <p:transition spd="slow">
    <p:blinds dir="ver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3"/>
          <p:cNvSpPr>
            <a:spLocks noChangeArrowheads="1"/>
          </p:cNvSpPr>
          <p:nvPr/>
        </p:nvSpPr>
        <p:spPr bwMode="auto">
          <a:xfrm>
            <a:off x="457200" y="609600"/>
            <a:ext cx="7848600" cy="701675"/>
          </a:xfrm>
          <a:prstGeom prst="rect">
            <a:avLst/>
          </a:prstGeom>
          <a:noFill/>
          <a:ln w="9525">
            <a:noFill/>
            <a:miter lim="800000"/>
            <a:headEnd/>
            <a:tailEnd/>
          </a:ln>
        </p:spPr>
        <p:txBody>
          <a:bodyPr>
            <a:spAutoFit/>
          </a:bodyPr>
          <a:lstStyle/>
          <a:p>
            <a:pPr eaLnBrk="1" hangingPunct="1">
              <a:spcBef>
                <a:spcPct val="50000"/>
              </a:spcBef>
            </a:pPr>
            <a:r>
              <a:rPr lang="en-AU" sz="2000" b="1" dirty="0">
                <a:latin typeface="Arial" pitchFamily="34" charset="0"/>
              </a:rPr>
              <a:t>Dissolution occurs when rocks and/or minerals are dissolved by water. </a:t>
            </a:r>
            <a:endParaRPr lang="en-AU" sz="2000" dirty="0">
              <a:latin typeface="Times New Roman" pitchFamily="18" charset="0"/>
            </a:endParaRPr>
          </a:p>
        </p:txBody>
      </p:sp>
      <p:pic>
        <p:nvPicPr>
          <p:cNvPr id="30723" name="Picture 9" descr="dissolution.gif (3075 bytes)"/>
          <p:cNvPicPr>
            <a:picLocks noGrp="1" noChangeAspect="1" noChangeArrowheads="1"/>
          </p:cNvPicPr>
          <p:nvPr>
            <p:ph sz="half" idx="1"/>
          </p:nvPr>
        </p:nvPicPr>
        <p:blipFill>
          <a:blip r:embed="rId2"/>
          <a:srcRect/>
          <a:stretch>
            <a:fillRect/>
          </a:stretch>
        </p:blipFill>
        <p:spPr>
          <a:xfrm>
            <a:off x="533400" y="1430338"/>
            <a:ext cx="8077200" cy="785812"/>
          </a:xfrm>
          <a:noFill/>
        </p:spPr>
      </p:pic>
      <p:sp>
        <p:nvSpPr>
          <p:cNvPr id="30724" name="Rectangle 7"/>
          <p:cNvSpPr>
            <a:spLocks noChangeArrowheads="1"/>
          </p:cNvSpPr>
          <p:nvPr/>
        </p:nvSpPr>
        <p:spPr bwMode="auto">
          <a:xfrm>
            <a:off x="5029200" y="2743200"/>
            <a:ext cx="4114800" cy="2862322"/>
          </a:xfrm>
          <a:prstGeom prst="rect">
            <a:avLst/>
          </a:prstGeom>
          <a:noFill/>
          <a:ln w="9525">
            <a:noFill/>
            <a:miter lim="800000"/>
            <a:headEnd/>
            <a:tailEnd/>
          </a:ln>
        </p:spPr>
        <p:txBody>
          <a:bodyPr>
            <a:spAutoFit/>
          </a:bodyPr>
          <a:lstStyle/>
          <a:p>
            <a:pPr eaLnBrk="1" hangingPunct="1">
              <a:spcBef>
                <a:spcPct val="50000"/>
              </a:spcBef>
            </a:pPr>
            <a:r>
              <a:rPr lang="en-AU" b="1" dirty="0"/>
              <a:t>Carbon dioxide (CO</a:t>
            </a:r>
            <a:r>
              <a:rPr lang="en-AU" b="1" baseline="-25000" dirty="0"/>
              <a:t>2</a:t>
            </a:r>
            <a:r>
              <a:rPr lang="en-AU" b="1" dirty="0"/>
              <a:t>) from the air is dissolved in rainwater to create a weak acid, carbonic acid (H2CO3), that preferentially dissolves certain rocks and minerals, e.g. limestone, marble. All rain is mildly acidic (average pH ~5.6, compared with neutral fluids [pH 7] and highly acidic [pH 1] substances). </a:t>
            </a:r>
          </a:p>
        </p:txBody>
      </p:sp>
      <p:pic>
        <p:nvPicPr>
          <p:cNvPr id="30725" name="Picture 12"/>
          <p:cNvPicPr>
            <a:picLocks noGrp="1" noChangeAspect="1" noChangeArrowheads="1"/>
          </p:cNvPicPr>
          <p:nvPr>
            <p:ph sz="half" idx="2"/>
          </p:nvPr>
        </p:nvPicPr>
        <p:blipFill>
          <a:blip r:embed="rId3"/>
          <a:srcRect/>
          <a:stretch>
            <a:fillRect/>
          </a:stretch>
        </p:blipFill>
        <p:spPr>
          <a:xfrm>
            <a:off x="381000" y="2362200"/>
            <a:ext cx="4648200" cy="4191000"/>
          </a:xfrm>
          <a:noFill/>
        </p:spPr>
      </p:pic>
    </p:spTree>
  </p:cSld>
  <p:clrMapOvr>
    <a:masterClrMapping/>
  </p:clrMapOvr>
  <p:transition spd="slow">
    <p:zoom/>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152400" y="152400"/>
            <a:ext cx="5105400" cy="579438"/>
          </a:xfrm>
        </p:spPr>
        <p:txBody>
          <a:bodyPr/>
          <a:lstStyle/>
          <a:p>
            <a:pPr eaLnBrk="1" hangingPunct="1">
              <a:defRPr/>
            </a:pPr>
            <a:r>
              <a:rPr lang="en-US" sz="2800" b="1" smtClean="0">
                <a:effectLst>
                  <a:outerShdw blurRad="38100" dist="38100" dir="2700000" algn="tl">
                    <a:srgbClr val="C0C0C0"/>
                  </a:outerShdw>
                </a:effectLst>
              </a:rPr>
              <a:t>Chemical Weathering…</a:t>
            </a:r>
          </a:p>
        </p:txBody>
      </p:sp>
      <p:sp>
        <p:nvSpPr>
          <p:cNvPr id="31747" name="Rectangle 4"/>
          <p:cNvSpPr>
            <a:spLocks noGrp="1" noChangeArrowheads="1"/>
          </p:cNvSpPr>
          <p:nvPr>
            <p:ph type="body" sz="half" idx="2"/>
          </p:nvPr>
        </p:nvSpPr>
        <p:spPr>
          <a:xfrm>
            <a:off x="381000" y="1600200"/>
            <a:ext cx="8458200" cy="1447800"/>
          </a:xfrm>
        </p:spPr>
        <p:txBody>
          <a:bodyPr/>
          <a:lstStyle/>
          <a:p>
            <a:pPr eaLnBrk="1" hangingPunct="1">
              <a:lnSpc>
                <a:spcPct val="80000"/>
              </a:lnSpc>
              <a:buFont typeface="Wingdings" pitchFamily="2" charset="2"/>
              <a:buNone/>
            </a:pPr>
            <a:r>
              <a:rPr lang="en-US" sz="2000" b="1" smtClean="0">
                <a:latin typeface="Times New Roman" pitchFamily="18" charset="0"/>
              </a:rPr>
              <a:t>Since free oxygen (O2) is more common near the Earth's surface, it may </a:t>
            </a:r>
          </a:p>
          <a:p>
            <a:pPr eaLnBrk="1" hangingPunct="1">
              <a:lnSpc>
                <a:spcPct val="80000"/>
              </a:lnSpc>
              <a:buFont typeface="Wingdings" pitchFamily="2" charset="2"/>
              <a:buNone/>
            </a:pPr>
            <a:r>
              <a:rPr lang="en-US" sz="2000" b="1" smtClean="0">
                <a:latin typeface="Times New Roman" pitchFamily="18" charset="0"/>
              </a:rPr>
              <a:t>react  with minerals to change the oxidation state of an ion.  This is more </a:t>
            </a:r>
          </a:p>
          <a:p>
            <a:pPr eaLnBrk="1" hangingPunct="1">
              <a:lnSpc>
                <a:spcPct val="80000"/>
              </a:lnSpc>
              <a:buFont typeface="Wingdings" pitchFamily="2" charset="2"/>
              <a:buNone/>
            </a:pPr>
            <a:r>
              <a:rPr lang="en-US" sz="2000" b="1" smtClean="0">
                <a:latin typeface="Times New Roman" pitchFamily="18" charset="0"/>
              </a:rPr>
              <a:t>common in Fe (iron) bearing minerals, since Fe can have several oxidation</a:t>
            </a:r>
          </a:p>
          <a:p>
            <a:pPr eaLnBrk="1" hangingPunct="1">
              <a:lnSpc>
                <a:spcPct val="80000"/>
              </a:lnSpc>
              <a:buFont typeface="Wingdings" pitchFamily="2" charset="2"/>
              <a:buNone/>
            </a:pPr>
            <a:r>
              <a:rPr lang="en-US" sz="2000" b="1" smtClean="0">
                <a:latin typeface="Times New Roman" pitchFamily="18" charset="0"/>
              </a:rPr>
              <a:t>states, Fe, Fe+2, Fe+3.  </a:t>
            </a:r>
          </a:p>
        </p:txBody>
      </p:sp>
      <p:pic>
        <p:nvPicPr>
          <p:cNvPr id="19465" name="Picture 9" descr="rind">
            <a:hlinkClick r:id="rId2"/>
          </p:cNvPr>
          <p:cNvPicPr>
            <a:picLocks noChangeAspect="1" noChangeArrowheads="1"/>
          </p:cNvPicPr>
          <p:nvPr/>
        </p:nvPicPr>
        <p:blipFill>
          <a:blip r:embed="rId3"/>
          <a:srcRect/>
          <a:stretch>
            <a:fillRect/>
          </a:stretch>
        </p:blipFill>
        <p:spPr bwMode="auto">
          <a:xfrm>
            <a:off x="381000" y="3810001"/>
            <a:ext cx="4114800" cy="2590800"/>
          </a:xfrm>
          <a:prstGeom prst="rect">
            <a:avLst/>
          </a:prstGeom>
          <a:noFill/>
          <a:ln w="9525">
            <a:noFill/>
            <a:miter lim="800000"/>
            <a:headEnd/>
            <a:tailEnd/>
          </a:ln>
        </p:spPr>
      </p:pic>
      <p:sp>
        <p:nvSpPr>
          <p:cNvPr id="19470" name="Rectangle 14"/>
          <p:cNvSpPr>
            <a:spLocks noChangeArrowheads="1"/>
          </p:cNvSpPr>
          <p:nvPr/>
        </p:nvSpPr>
        <p:spPr bwMode="auto">
          <a:xfrm>
            <a:off x="2667000" y="865188"/>
            <a:ext cx="5456238" cy="579437"/>
          </a:xfrm>
          <a:prstGeom prst="rect">
            <a:avLst/>
          </a:prstGeom>
          <a:noFill/>
          <a:ln w="9525">
            <a:noFill/>
            <a:miter lim="800000"/>
            <a:headEnd/>
            <a:tailEnd/>
          </a:ln>
          <a:effectLst/>
        </p:spPr>
        <p:txBody>
          <a:bodyPr wrap="none">
            <a:spAutoFit/>
          </a:bodyPr>
          <a:lstStyle/>
          <a:p>
            <a:pPr>
              <a:defRPr/>
            </a:pPr>
            <a:r>
              <a:rPr lang="en-US" sz="3200" b="1">
                <a:solidFill>
                  <a:srgbClr val="663300"/>
                </a:solidFill>
                <a:effectLst>
                  <a:outerShdw blurRad="38100" dist="38100" dir="2700000" algn="tl">
                    <a:srgbClr val="C0C0C0"/>
                  </a:outerShdw>
                </a:effectLst>
              </a:rPr>
              <a:t>4. Oxidation-Reduction</a:t>
            </a:r>
          </a:p>
        </p:txBody>
      </p:sp>
      <p:pic>
        <p:nvPicPr>
          <p:cNvPr id="31750" name="Picture 16" descr="oxidation.gif (2884 bytes)"/>
          <p:cNvPicPr>
            <a:picLocks noGrp="1" noChangeAspect="1" noChangeArrowheads="1"/>
          </p:cNvPicPr>
          <p:nvPr>
            <p:ph sz="half" idx="1"/>
          </p:nvPr>
        </p:nvPicPr>
        <p:blipFill>
          <a:blip r:embed="rId4"/>
          <a:srcRect/>
          <a:stretch>
            <a:fillRect/>
          </a:stretch>
        </p:blipFill>
        <p:spPr>
          <a:xfrm>
            <a:off x="990600" y="2819400"/>
            <a:ext cx="7239000" cy="695325"/>
          </a:xfrm>
          <a:noFill/>
        </p:spPr>
      </p:pic>
      <p:sp>
        <p:nvSpPr>
          <p:cNvPr id="19474" name="Rectangle 18"/>
          <p:cNvSpPr>
            <a:spLocks noChangeArrowheads="1"/>
          </p:cNvSpPr>
          <p:nvPr/>
        </p:nvSpPr>
        <p:spPr bwMode="auto">
          <a:xfrm>
            <a:off x="4818063" y="4343400"/>
            <a:ext cx="4325937" cy="1501775"/>
          </a:xfrm>
          <a:prstGeom prst="rect">
            <a:avLst/>
          </a:prstGeom>
          <a:noFill/>
          <a:ln w="9525">
            <a:noFill/>
            <a:miter lim="800000"/>
            <a:headEnd/>
            <a:tailEnd/>
          </a:ln>
          <a:effectLst/>
        </p:spPr>
        <p:txBody>
          <a:bodyPr>
            <a:spAutoFit/>
          </a:bodyPr>
          <a:lstStyle/>
          <a:p>
            <a:pPr eaLnBrk="1" hangingPunct="1">
              <a:lnSpc>
                <a:spcPct val="110000"/>
              </a:lnSpc>
              <a:spcBef>
                <a:spcPct val="20000"/>
              </a:spcBef>
              <a:buClr>
                <a:schemeClr val="bg2"/>
              </a:buClr>
              <a:buSzPct val="75000"/>
              <a:buFont typeface="Wingdings" pitchFamily="2" charset="2"/>
              <a:buNone/>
              <a:defRPr/>
            </a:pPr>
            <a:r>
              <a:rPr lang="en-US" sz="2800">
                <a:solidFill>
                  <a:srgbClr val="663300"/>
                </a:solidFill>
                <a:effectLst>
                  <a:outerShdw blurRad="38100" dist="38100" dir="2700000" algn="tl">
                    <a:srgbClr val="C0C0C0"/>
                  </a:outerShdw>
                </a:effectLst>
              </a:rPr>
              <a:t>iron in rocks reacts with oxygen forming iron oxide = “</a:t>
            </a:r>
            <a:r>
              <a:rPr lang="en-US" sz="2800" b="1">
                <a:solidFill>
                  <a:srgbClr val="6699FF"/>
                </a:solidFill>
                <a:effectLst>
                  <a:outerShdw blurRad="38100" dist="38100" dir="2700000" algn="tl">
                    <a:srgbClr val="C0C0C0"/>
                  </a:outerShdw>
                </a:effectLst>
              </a:rPr>
              <a:t>rust</a:t>
            </a:r>
            <a:r>
              <a:rPr lang="en-US" sz="2800">
                <a:solidFill>
                  <a:srgbClr val="663300"/>
                </a:solidFill>
                <a:effectLst>
                  <a:outerShdw blurRad="38100" dist="38100" dir="2700000" algn="tl">
                    <a:srgbClr val="C0C0C0"/>
                  </a:outerShdw>
                </a:effectLst>
              </a:rPr>
              <a:t>”</a:t>
            </a:r>
            <a:r>
              <a:rPr lang="en-US" sz="2800">
                <a:effectLst>
                  <a:outerShdw blurRad="38100" dist="38100" dir="2700000" algn="tl">
                    <a:srgbClr val="C0C0C0"/>
                  </a:outerShdw>
                </a:effectLst>
              </a:rPr>
              <a:t> </a:t>
            </a:r>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19465"/>
                                        </p:tgtEl>
                                        <p:attrNameLst>
                                          <p:attrName>style.visibility</p:attrName>
                                        </p:attrNameLst>
                                      </p:cBhvr>
                                      <p:to>
                                        <p:strVal val="visible"/>
                                      </p:to>
                                    </p:set>
                                    <p:anim calcmode="lin" valueType="num">
                                      <p:cBhvr>
                                        <p:cTn id="7" dur="500" fill="hold"/>
                                        <p:tgtEl>
                                          <p:spTgt spid="19465"/>
                                        </p:tgtEl>
                                        <p:attrNameLst>
                                          <p:attrName>ppt_w</p:attrName>
                                        </p:attrNameLst>
                                      </p:cBhvr>
                                      <p:tavLst>
                                        <p:tav tm="0">
                                          <p:val>
                                            <p:fltVal val="0"/>
                                          </p:val>
                                        </p:tav>
                                        <p:tav tm="100000">
                                          <p:val>
                                            <p:strVal val="#ppt_w"/>
                                          </p:val>
                                        </p:tav>
                                      </p:tavLst>
                                    </p:anim>
                                    <p:anim calcmode="lin" valueType="num">
                                      <p:cBhvr>
                                        <p:cTn id="8" dur="500" fill="hold"/>
                                        <p:tgtEl>
                                          <p:spTgt spid="1946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381000" y="304800"/>
            <a:ext cx="8229600" cy="503238"/>
          </a:xfrm>
        </p:spPr>
        <p:txBody>
          <a:bodyPr>
            <a:normAutofit fontScale="90000"/>
          </a:bodyPr>
          <a:lstStyle/>
          <a:p>
            <a:pPr eaLnBrk="1" hangingPunct="1">
              <a:defRPr/>
            </a:pPr>
            <a:r>
              <a:rPr lang="en-US" sz="2800" b="1" smtClean="0">
                <a:effectLst>
                  <a:outerShdw blurRad="38100" dist="38100" dir="2700000" algn="tl">
                    <a:srgbClr val="C0C0C0"/>
                  </a:outerShdw>
                </a:effectLst>
              </a:rPr>
              <a:t>Chemical Weathering…</a:t>
            </a:r>
          </a:p>
        </p:txBody>
      </p:sp>
      <p:sp>
        <p:nvSpPr>
          <p:cNvPr id="20488" name="Rectangle 8"/>
          <p:cNvSpPr>
            <a:spLocks noChangeArrowheads="1"/>
          </p:cNvSpPr>
          <p:nvPr/>
        </p:nvSpPr>
        <p:spPr bwMode="auto">
          <a:xfrm>
            <a:off x="2286000" y="762000"/>
            <a:ext cx="4225925" cy="519113"/>
          </a:xfrm>
          <a:prstGeom prst="rect">
            <a:avLst/>
          </a:prstGeom>
          <a:noFill/>
          <a:ln w="9525">
            <a:noFill/>
            <a:miter lim="800000"/>
            <a:headEnd/>
            <a:tailEnd/>
          </a:ln>
          <a:effectLst/>
        </p:spPr>
        <p:txBody>
          <a:bodyPr wrap="none">
            <a:spAutoFit/>
          </a:bodyPr>
          <a:lstStyle/>
          <a:p>
            <a:pPr>
              <a:defRPr/>
            </a:pPr>
            <a:r>
              <a:rPr lang="en-US" sz="2800" b="1">
                <a:solidFill>
                  <a:srgbClr val="800000"/>
                </a:solidFill>
                <a:effectLst>
                  <a:outerShdw blurRad="38100" dist="38100" dir="2700000" algn="tl">
                    <a:srgbClr val="C0C0C0"/>
                  </a:outerShdw>
                </a:effectLst>
              </a:rPr>
              <a:t>5. Acid Precipitation</a:t>
            </a:r>
          </a:p>
        </p:txBody>
      </p:sp>
      <p:sp>
        <p:nvSpPr>
          <p:cNvPr id="20483" name="Rectangle 3"/>
          <p:cNvSpPr>
            <a:spLocks noGrp="1" noChangeArrowheads="1"/>
          </p:cNvSpPr>
          <p:nvPr>
            <p:ph type="body" sz="half" idx="1"/>
          </p:nvPr>
        </p:nvSpPr>
        <p:spPr>
          <a:xfrm>
            <a:off x="381000" y="1447800"/>
            <a:ext cx="6096000" cy="762000"/>
          </a:xfrm>
        </p:spPr>
        <p:txBody>
          <a:bodyPr/>
          <a:lstStyle/>
          <a:p>
            <a:pPr eaLnBrk="1" hangingPunct="1">
              <a:buFont typeface="Wingdings" pitchFamily="2" charset="2"/>
              <a:buNone/>
            </a:pPr>
            <a:r>
              <a:rPr lang="en-US" sz="2000" smtClean="0">
                <a:solidFill>
                  <a:srgbClr val="800000"/>
                </a:solidFill>
              </a:rPr>
              <a:t>sulfur &amp; nitrogen oxides released into </a:t>
            </a:r>
          </a:p>
          <a:p>
            <a:pPr eaLnBrk="1" hangingPunct="1">
              <a:buFont typeface="Wingdings" pitchFamily="2" charset="2"/>
              <a:buNone/>
            </a:pPr>
            <a:r>
              <a:rPr lang="en-US" sz="2000" smtClean="0">
                <a:solidFill>
                  <a:srgbClr val="800000"/>
                </a:solidFill>
              </a:rPr>
              <a:t>the air combine with rainwater to form Acids : </a:t>
            </a:r>
          </a:p>
        </p:txBody>
      </p:sp>
      <p:sp>
        <p:nvSpPr>
          <p:cNvPr id="20489" name="Rectangle 9"/>
          <p:cNvSpPr>
            <a:spLocks noChangeArrowheads="1"/>
          </p:cNvSpPr>
          <p:nvPr/>
        </p:nvSpPr>
        <p:spPr bwMode="auto">
          <a:xfrm>
            <a:off x="533400" y="2209800"/>
            <a:ext cx="3713163" cy="366713"/>
          </a:xfrm>
          <a:prstGeom prst="rect">
            <a:avLst/>
          </a:prstGeom>
          <a:noFill/>
          <a:ln w="9525">
            <a:noFill/>
            <a:miter lim="800000"/>
            <a:headEnd/>
            <a:tailEnd/>
          </a:ln>
          <a:effectLst/>
        </p:spPr>
        <p:txBody>
          <a:bodyPr wrap="none" anchor="ctr">
            <a:spAutoFit/>
          </a:bodyPr>
          <a:lstStyle/>
          <a:p>
            <a:pPr eaLnBrk="1" hangingPunct="1">
              <a:defRPr/>
            </a:pPr>
            <a:r>
              <a:rPr lang="en-US" b="1">
                <a:solidFill>
                  <a:srgbClr val="800000"/>
                </a:solidFill>
                <a:effectLst>
                  <a:outerShdw blurRad="38100" dist="38100" dir="2700000" algn="tl">
                    <a:srgbClr val="C0C0C0"/>
                  </a:outerShdw>
                </a:effectLst>
              </a:rPr>
              <a:t>1.  H2O + CO2 &lt;=&gt; H2CO3</a:t>
            </a:r>
            <a:r>
              <a:rPr lang="en-US"/>
              <a:t> </a:t>
            </a:r>
          </a:p>
        </p:txBody>
      </p:sp>
      <p:sp>
        <p:nvSpPr>
          <p:cNvPr id="20495" name="Rectangle 15"/>
          <p:cNvSpPr>
            <a:spLocks noChangeArrowheads="1"/>
          </p:cNvSpPr>
          <p:nvPr/>
        </p:nvSpPr>
        <p:spPr bwMode="auto">
          <a:xfrm>
            <a:off x="533400" y="3200400"/>
            <a:ext cx="4681538" cy="1281113"/>
          </a:xfrm>
          <a:prstGeom prst="rect">
            <a:avLst/>
          </a:prstGeom>
          <a:noFill/>
          <a:ln w="9525">
            <a:noFill/>
            <a:miter lim="800000"/>
            <a:headEnd/>
            <a:tailEnd/>
          </a:ln>
          <a:effectLst/>
        </p:spPr>
        <p:txBody>
          <a:bodyPr wrap="none" anchor="ctr">
            <a:spAutoFit/>
          </a:bodyPr>
          <a:lstStyle/>
          <a:p>
            <a:pPr eaLnBrk="1" hangingPunct="1">
              <a:defRPr/>
            </a:pPr>
            <a:r>
              <a:rPr lang="en-US" b="1">
                <a:solidFill>
                  <a:srgbClr val="800000"/>
                </a:solidFill>
              </a:rPr>
              <a:t>3</a:t>
            </a:r>
            <a:r>
              <a:rPr lang="en-US" b="1">
                <a:solidFill>
                  <a:srgbClr val="800000"/>
                </a:solidFill>
                <a:effectLst>
                  <a:outerShdw blurRad="38100" dist="38100" dir="2700000" algn="tl">
                    <a:srgbClr val="C0C0C0"/>
                  </a:outerShdw>
                </a:effectLst>
              </a:rPr>
              <a:t>. NO + 1/2O2 »»» NO2</a:t>
            </a:r>
            <a:br>
              <a:rPr lang="en-US" b="1">
                <a:solidFill>
                  <a:srgbClr val="800000"/>
                </a:solidFill>
                <a:effectLst>
                  <a:outerShdw blurRad="38100" dist="38100" dir="2700000" algn="tl">
                    <a:srgbClr val="C0C0C0"/>
                  </a:outerShdw>
                </a:effectLst>
              </a:rPr>
            </a:br>
            <a:r>
              <a:rPr lang="en-US" b="1">
                <a:solidFill>
                  <a:srgbClr val="800000"/>
                </a:solidFill>
                <a:effectLst>
                  <a:outerShdw blurRad="38100" dist="38100" dir="2700000" algn="tl">
                    <a:srgbClr val="C0C0C0"/>
                  </a:outerShdw>
                </a:effectLst>
              </a:rPr>
              <a:t>    2NO2 + H2O »»» HNO2 + HNO3</a:t>
            </a:r>
            <a:br>
              <a:rPr lang="en-US" b="1">
                <a:solidFill>
                  <a:srgbClr val="800000"/>
                </a:solidFill>
                <a:effectLst>
                  <a:outerShdw blurRad="38100" dist="38100" dir="2700000" algn="tl">
                    <a:srgbClr val="C0C0C0"/>
                  </a:outerShdw>
                </a:effectLst>
              </a:rPr>
            </a:br>
            <a:r>
              <a:rPr lang="en-US" b="1">
                <a:solidFill>
                  <a:srgbClr val="800000"/>
                </a:solidFill>
                <a:effectLst>
                  <a:outerShdw blurRad="38100" dist="38100" dir="2700000" algn="tl">
                    <a:srgbClr val="C0C0C0"/>
                  </a:outerShdw>
                </a:effectLst>
              </a:rPr>
              <a:t>    NO2 + OH »»» HNO3</a:t>
            </a:r>
          </a:p>
          <a:p>
            <a:pPr>
              <a:defRPr/>
            </a:pPr>
            <a:endParaRPr lang="en-US" sz="2400" b="1">
              <a:solidFill>
                <a:srgbClr val="800000"/>
              </a:solidFill>
              <a:effectLst>
                <a:outerShdw blurRad="38100" dist="38100" dir="2700000" algn="tl">
                  <a:srgbClr val="C0C0C0"/>
                </a:outerShdw>
              </a:effectLst>
              <a:latin typeface="Times New Roman" pitchFamily="18" charset="0"/>
            </a:endParaRPr>
          </a:p>
        </p:txBody>
      </p:sp>
      <p:grpSp>
        <p:nvGrpSpPr>
          <p:cNvPr id="2" name="Group 22"/>
          <p:cNvGrpSpPr>
            <a:grpSpLocks/>
          </p:cNvGrpSpPr>
          <p:nvPr/>
        </p:nvGrpSpPr>
        <p:grpSpPr bwMode="auto">
          <a:xfrm>
            <a:off x="304800" y="1600200"/>
            <a:ext cx="8534400" cy="4953000"/>
            <a:chOff x="192" y="1008"/>
            <a:chExt cx="5376" cy="3120"/>
          </a:xfrm>
        </p:grpSpPr>
        <p:pic>
          <p:nvPicPr>
            <p:cNvPr id="32777" name="Picture 7" descr="weathering"/>
            <p:cNvPicPr>
              <a:picLocks noChangeAspect="1" noChangeArrowheads="1"/>
            </p:cNvPicPr>
            <p:nvPr/>
          </p:nvPicPr>
          <p:blipFill>
            <a:blip r:embed="rId2"/>
            <a:srcRect/>
            <a:stretch>
              <a:fillRect/>
            </a:stretch>
          </p:blipFill>
          <p:spPr bwMode="auto">
            <a:xfrm>
              <a:off x="3360" y="1008"/>
              <a:ext cx="2208" cy="3024"/>
            </a:xfrm>
            <a:prstGeom prst="rect">
              <a:avLst/>
            </a:prstGeom>
            <a:noFill/>
            <a:ln w="9525">
              <a:noFill/>
              <a:miter lim="800000"/>
              <a:headEnd/>
              <a:tailEnd/>
            </a:ln>
          </p:spPr>
        </p:pic>
        <p:sp>
          <p:nvSpPr>
            <p:cNvPr id="20492" name="Rectangle 12"/>
            <p:cNvSpPr>
              <a:spLocks noChangeArrowheads="1"/>
            </p:cNvSpPr>
            <p:nvPr/>
          </p:nvSpPr>
          <p:spPr bwMode="auto">
            <a:xfrm>
              <a:off x="336" y="1632"/>
              <a:ext cx="3050" cy="404"/>
            </a:xfrm>
            <a:prstGeom prst="rect">
              <a:avLst/>
            </a:prstGeom>
            <a:noFill/>
            <a:ln w="9525">
              <a:noFill/>
              <a:miter lim="800000"/>
              <a:headEnd/>
              <a:tailEnd/>
            </a:ln>
            <a:effectLst/>
          </p:spPr>
          <p:txBody>
            <a:bodyPr wrap="none" anchor="ctr">
              <a:spAutoFit/>
            </a:bodyPr>
            <a:lstStyle/>
            <a:p>
              <a:pPr eaLnBrk="1" hangingPunct="1">
                <a:defRPr/>
              </a:pPr>
              <a:r>
                <a:rPr lang="en-US" b="1">
                  <a:solidFill>
                    <a:srgbClr val="800000"/>
                  </a:solidFill>
                  <a:effectLst>
                    <a:outerShdw blurRad="38100" dist="38100" dir="2700000" algn="tl">
                      <a:srgbClr val="C0C0C0"/>
                    </a:outerShdw>
                  </a:effectLst>
                </a:rPr>
                <a:t>2.  SO2 + H2O »»» H2SO3</a:t>
              </a:r>
              <a:br>
                <a:rPr lang="en-US" b="1">
                  <a:solidFill>
                    <a:srgbClr val="800000"/>
                  </a:solidFill>
                  <a:effectLst>
                    <a:outerShdw blurRad="38100" dist="38100" dir="2700000" algn="tl">
                      <a:srgbClr val="C0C0C0"/>
                    </a:outerShdw>
                  </a:effectLst>
                </a:rPr>
              </a:br>
              <a:r>
                <a:rPr lang="en-US" b="1">
                  <a:solidFill>
                    <a:srgbClr val="800000"/>
                  </a:solidFill>
                  <a:effectLst>
                    <a:outerShdw blurRad="38100" dist="38100" dir="2700000" algn="tl">
                      <a:srgbClr val="C0C0C0"/>
                    </a:outerShdw>
                  </a:effectLst>
                </a:rPr>
                <a:t>     SO2 + 1/2O2 »»» SO3 + H2SO4</a:t>
              </a:r>
              <a:r>
                <a:rPr lang="en-US"/>
                <a:t> </a:t>
              </a:r>
            </a:p>
          </p:txBody>
        </p:sp>
        <p:grpSp>
          <p:nvGrpSpPr>
            <p:cNvPr id="3" name="Group 20"/>
            <p:cNvGrpSpPr>
              <a:grpSpLocks/>
            </p:cNvGrpSpPr>
            <p:nvPr/>
          </p:nvGrpSpPr>
          <p:grpSpPr bwMode="auto">
            <a:xfrm>
              <a:off x="192" y="2736"/>
              <a:ext cx="3120" cy="1392"/>
              <a:chOff x="192" y="2736"/>
              <a:chExt cx="3120" cy="1392"/>
            </a:xfrm>
          </p:grpSpPr>
          <p:pic>
            <p:nvPicPr>
              <p:cNvPr id="32780" name="Picture 10" descr="Chemical Weathering"/>
              <p:cNvPicPr>
                <a:picLocks noChangeAspect="1" noChangeArrowheads="1"/>
              </p:cNvPicPr>
              <p:nvPr/>
            </p:nvPicPr>
            <p:blipFill>
              <a:blip r:embed="rId3"/>
              <a:srcRect/>
              <a:stretch>
                <a:fillRect/>
              </a:stretch>
            </p:blipFill>
            <p:spPr bwMode="auto">
              <a:xfrm>
                <a:off x="192" y="2736"/>
                <a:ext cx="1632" cy="1379"/>
              </a:xfrm>
              <a:prstGeom prst="rect">
                <a:avLst/>
              </a:prstGeom>
              <a:noFill/>
              <a:ln w="9525">
                <a:noFill/>
                <a:miter lim="800000"/>
                <a:headEnd/>
                <a:tailEnd/>
              </a:ln>
            </p:spPr>
          </p:pic>
          <p:pic>
            <p:nvPicPr>
              <p:cNvPr id="32781" name="Picture 16"/>
              <p:cNvPicPr>
                <a:picLocks noChangeAspect="1" noChangeArrowheads="1"/>
              </p:cNvPicPr>
              <p:nvPr/>
            </p:nvPicPr>
            <p:blipFill>
              <a:blip r:embed="rId4"/>
              <a:srcRect/>
              <a:stretch>
                <a:fillRect/>
              </a:stretch>
            </p:blipFill>
            <p:spPr bwMode="auto">
              <a:xfrm>
                <a:off x="1872" y="2736"/>
                <a:ext cx="1440" cy="1392"/>
              </a:xfrm>
              <a:prstGeom prst="rect">
                <a:avLst/>
              </a:prstGeom>
              <a:noFill/>
              <a:ln w="9525">
                <a:noFill/>
                <a:miter lim="800000"/>
                <a:headEnd/>
                <a:tailEnd/>
              </a:ln>
            </p:spPr>
          </p:pic>
        </p:grpSp>
      </p:grpSp>
      <p:pic>
        <p:nvPicPr>
          <p:cNvPr id="20503" name="Picture 23" descr="acidlake"/>
          <p:cNvPicPr>
            <a:picLocks noChangeAspect="1" noChangeArrowheads="1"/>
          </p:cNvPicPr>
          <p:nvPr/>
        </p:nvPicPr>
        <p:blipFill>
          <a:blip r:embed="rId5"/>
          <a:srcRect/>
          <a:stretch>
            <a:fillRect/>
          </a:stretch>
        </p:blipFill>
        <p:spPr bwMode="auto">
          <a:xfrm>
            <a:off x="381000" y="1524000"/>
            <a:ext cx="8458200" cy="5029200"/>
          </a:xfrm>
          <a:prstGeom prst="rect">
            <a:avLst/>
          </a:prstGeom>
          <a:noFill/>
          <a:ln w="9525">
            <a:noFill/>
            <a:miter lim="800000"/>
            <a:headEnd/>
            <a:tailEnd/>
          </a:ln>
        </p:spPr>
      </p:pic>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withEffect">
                                  <p:stCondLst>
                                    <p:cond delay="0"/>
                                  </p:stCondLst>
                                  <p:childTnLst>
                                    <p:set>
                                      <p:cBhvr>
                                        <p:cTn id="6" dur="1" fill="hold">
                                          <p:stCondLst>
                                            <p:cond delay="0"/>
                                          </p:stCondLst>
                                        </p:cTn>
                                        <p:tgtEl>
                                          <p:spTgt spid="20503"/>
                                        </p:tgtEl>
                                        <p:attrNameLst>
                                          <p:attrName>style.visibility</p:attrName>
                                        </p:attrNameLst>
                                      </p:cBhvr>
                                      <p:to>
                                        <p:strVal val="visible"/>
                                      </p:to>
                                    </p:set>
                                    <p:anim calcmode="lin" valueType="num">
                                      <p:cBhvr>
                                        <p:cTn id="7" dur="500" fill="hold"/>
                                        <p:tgtEl>
                                          <p:spTgt spid="20503"/>
                                        </p:tgtEl>
                                        <p:attrNameLst>
                                          <p:attrName>ppt_w</p:attrName>
                                        </p:attrNameLst>
                                      </p:cBhvr>
                                      <p:tavLst>
                                        <p:tav tm="0">
                                          <p:val>
                                            <p:fltVal val="0"/>
                                          </p:val>
                                        </p:tav>
                                        <p:tav tm="100000">
                                          <p:val>
                                            <p:strVal val="#ppt_w"/>
                                          </p:val>
                                        </p:tav>
                                      </p:tavLst>
                                    </p:anim>
                                    <p:anim calcmode="lin" valueType="num">
                                      <p:cBhvr>
                                        <p:cTn id="8" dur="500" fill="hold"/>
                                        <p:tgtEl>
                                          <p:spTgt spid="20503"/>
                                        </p:tgtEl>
                                        <p:attrNameLst>
                                          <p:attrName>ppt_h</p:attrName>
                                        </p:attrNameLst>
                                      </p:cBhvr>
                                      <p:tavLst>
                                        <p:tav tm="0">
                                          <p:val>
                                            <p:fltVal val="0"/>
                                          </p:val>
                                        </p:tav>
                                        <p:tav tm="100000">
                                          <p:val>
                                            <p:strVal val="#ppt_h"/>
                                          </p:val>
                                        </p:tav>
                                      </p:tavLst>
                                    </p:anim>
                                    <p:animEffect transition="in" filter="fade">
                                      <p:cBhvr>
                                        <p:cTn id="9" dur="500"/>
                                        <p:tgtEl>
                                          <p:spTgt spid="20503"/>
                                        </p:tgtEl>
                                      </p:cBhvr>
                                    </p:animEffect>
                                  </p:childTnLst>
                                </p:cTn>
                              </p:par>
                            </p:childTnLst>
                          </p:cTn>
                        </p:par>
                      </p:childTnLst>
                    </p:cTn>
                  </p:par>
                  <p:par>
                    <p:cTn id="10" fill="hold">
                      <p:stCondLst>
                        <p:cond delay="indefinite"/>
                      </p:stCondLst>
                      <p:childTnLst>
                        <p:par>
                          <p:cTn id="11" fill="hold">
                            <p:stCondLst>
                              <p:cond delay="0"/>
                            </p:stCondLst>
                            <p:childTnLst>
                              <p:par>
                                <p:cTn id="12" presetID="3" presetClass="exit" presetSubtype="5" fill="hold" nodeType="clickEffect">
                                  <p:stCondLst>
                                    <p:cond delay="0"/>
                                  </p:stCondLst>
                                  <p:childTnLst>
                                    <p:animEffect transition="out" filter="blinds(vertical)">
                                      <p:cBhvr>
                                        <p:cTn id="13" dur="500"/>
                                        <p:tgtEl>
                                          <p:spTgt spid="20503"/>
                                        </p:tgtEl>
                                      </p:cBhvr>
                                    </p:animEffect>
                                    <p:set>
                                      <p:cBhvr>
                                        <p:cTn id="14" dur="1" fill="hold">
                                          <p:stCondLst>
                                            <p:cond delay="499"/>
                                          </p:stCondLst>
                                        </p:cTn>
                                        <p:tgtEl>
                                          <p:spTgt spid="20503"/>
                                        </p:tgtEl>
                                        <p:attrNameLst>
                                          <p:attrName>style.visibility</p:attrName>
                                        </p:attrNameLst>
                                      </p:cBhvr>
                                      <p:to>
                                        <p:strVal val="hidden"/>
                                      </p:to>
                                    </p:set>
                                  </p:childTnLst>
                                </p:cTn>
                              </p:par>
                              <p:par>
                                <p:cTn id="15" presetID="53" presetClass="entr" presetSubtype="0" fill="hold" grpId="0" nodeType="withEffect">
                                  <p:stCondLst>
                                    <p:cond delay="0"/>
                                  </p:stCondLst>
                                  <p:childTnLst>
                                    <p:set>
                                      <p:cBhvr>
                                        <p:cTn id="16" dur="1" fill="hold">
                                          <p:stCondLst>
                                            <p:cond delay="0"/>
                                          </p:stCondLst>
                                        </p:cTn>
                                        <p:tgtEl>
                                          <p:spTgt spid="20495"/>
                                        </p:tgtEl>
                                        <p:attrNameLst>
                                          <p:attrName>style.visibility</p:attrName>
                                        </p:attrNameLst>
                                      </p:cBhvr>
                                      <p:to>
                                        <p:strVal val="visible"/>
                                      </p:to>
                                    </p:set>
                                    <p:anim calcmode="lin" valueType="num">
                                      <p:cBhvr>
                                        <p:cTn id="17" dur="500" fill="hold"/>
                                        <p:tgtEl>
                                          <p:spTgt spid="20495"/>
                                        </p:tgtEl>
                                        <p:attrNameLst>
                                          <p:attrName>ppt_w</p:attrName>
                                        </p:attrNameLst>
                                      </p:cBhvr>
                                      <p:tavLst>
                                        <p:tav tm="0">
                                          <p:val>
                                            <p:fltVal val="0"/>
                                          </p:val>
                                        </p:tav>
                                        <p:tav tm="100000">
                                          <p:val>
                                            <p:strVal val="#ppt_w"/>
                                          </p:val>
                                        </p:tav>
                                      </p:tavLst>
                                    </p:anim>
                                    <p:anim calcmode="lin" valueType="num">
                                      <p:cBhvr>
                                        <p:cTn id="18" dur="500" fill="hold"/>
                                        <p:tgtEl>
                                          <p:spTgt spid="20495"/>
                                        </p:tgtEl>
                                        <p:attrNameLst>
                                          <p:attrName>ppt_h</p:attrName>
                                        </p:attrNameLst>
                                      </p:cBhvr>
                                      <p:tavLst>
                                        <p:tav tm="0">
                                          <p:val>
                                            <p:fltVal val="0"/>
                                          </p:val>
                                        </p:tav>
                                        <p:tav tm="100000">
                                          <p:val>
                                            <p:strVal val="#ppt_h"/>
                                          </p:val>
                                        </p:tav>
                                      </p:tavLst>
                                    </p:anim>
                                    <p:animEffect transition="in" filter="fade">
                                      <p:cBhvr>
                                        <p:cTn id="19" dur="500"/>
                                        <p:tgtEl>
                                          <p:spTgt spid="20495"/>
                                        </p:tgtEl>
                                      </p:cBhvr>
                                    </p:animEffect>
                                  </p:childTnLst>
                                </p:cTn>
                              </p:par>
                              <p:par>
                                <p:cTn id="20" presetID="53" presetClass="entr" presetSubtype="0" fill="hold" grpId="0" nodeType="withEffect">
                                  <p:stCondLst>
                                    <p:cond delay="0"/>
                                  </p:stCondLst>
                                  <p:childTnLst>
                                    <p:set>
                                      <p:cBhvr>
                                        <p:cTn id="21" dur="1" fill="hold">
                                          <p:stCondLst>
                                            <p:cond delay="0"/>
                                          </p:stCondLst>
                                        </p:cTn>
                                        <p:tgtEl>
                                          <p:spTgt spid="20483">
                                            <p:txEl>
                                              <p:pRg st="0" end="0"/>
                                            </p:txEl>
                                          </p:spTgt>
                                        </p:tgtEl>
                                        <p:attrNameLst>
                                          <p:attrName>style.visibility</p:attrName>
                                        </p:attrNameLst>
                                      </p:cBhvr>
                                      <p:to>
                                        <p:strVal val="visible"/>
                                      </p:to>
                                    </p:set>
                                    <p:anim calcmode="lin" valueType="num">
                                      <p:cBhvr>
                                        <p:cTn id="22" dur="500" fill="hold"/>
                                        <p:tgtEl>
                                          <p:spTgt spid="20483">
                                            <p:txEl>
                                              <p:pRg st="0" end="0"/>
                                            </p:txEl>
                                          </p:spTgt>
                                        </p:tgtEl>
                                        <p:attrNameLst>
                                          <p:attrName>ppt_w</p:attrName>
                                        </p:attrNameLst>
                                      </p:cBhvr>
                                      <p:tavLst>
                                        <p:tav tm="0">
                                          <p:val>
                                            <p:fltVal val="0"/>
                                          </p:val>
                                        </p:tav>
                                        <p:tav tm="100000">
                                          <p:val>
                                            <p:strVal val="#ppt_w"/>
                                          </p:val>
                                        </p:tav>
                                      </p:tavLst>
                                    </p:anim>
                                    <p:anim calcmode="lin" valueType="num">
                                      <p:cBhvr>
                                        <p:cTn id="23" dur="500" fill="hold"/>
                                        <p:tgtEl>
                                          <p:spTgt spid="20483">
                                            <p:txEl>
                                              <p:pRg st="0" end="0"/>
                                            </p:txEl>
                                          </p:spTgt>
                                        </p:tgtEl>
                                        <p:attrNameLst>
                                          <p:attrName>ppt_h</p:attrName>
                                        </p:attrNameLst>
                                      </p:cBhvr>
                                      <p:tavLst>
                                        <p:tav tm="0">
                                          <p:val>
                                            <p:fltVal val="0"/>
                                          </p:val>
                                        </p:tav>
                                        <p:tav tm="100000">
                                          <p:val>
                                            <p:strVal val="#ppt_h"/>
                                          </p:val>
                                        </p:tav>
                                      </p:tavLst>
                                    </p:anim>
                                    <p:animEffect transition="in" filter="fade">
                                      <p:cBhvr>
                                        <p:cTn id="24" dur="500"/>
                                        <p:tgtEl>
                                          <p:spTgt spid="20483">
                                            <p:txEl>
                                              <p:pRg st="0" end="0"/>
                                            </p:txEl>
                                          </p:spTgt>
                                        </p:tgtEl>
                                      </p:cBhvr>
                                    </p:animEffect>
                                  </p:childTnLst>
                                </p:cTn>
                              </p:par>
                              <p:par>
                                <p:cTn id="25" presetID="53" presetClass="entr" presetSubtype="0" fill="hold" grpId="0" nodeType="withEffect">
                                  <p:stCondLst>
                                    <p:cond delay="0"/>
                                  </p:stCondLst>
                                  <p:childTnLst>
                                    <p:set>
                                      <p:cBhvr>
                                        <p:cTn id="26" dur="1" fill="hold">
                                          <p:stCondLst>
                                            <p:cond delay="0"/>
                                          </p:stCondLst>
                                        </p:cTn>
                                        <p:tgtEl>
                                          <p:spTgt spid="20483">
                                            <p:txEl>
                                              <p:pRg st="1" end="1"/>
                                            </p:txEl>
                                          </p:spTgt>
                                        </p:tgtEl>
                                        <p:attrNameLst>
                                          <p:attrName>style.visibility</p:attrName>
                                        </p:attrNameLst>
                                      </p:cBhvr>
                                      <p:to>
                                        <p:strVal val="visible"/>
                                      </p:to>
                                    </p:set>
                                    <p:anim calcmode="lin" valueType="num">
                                      <p:cBhvr>
                                        <p:cTn id="27" dur="500" fill="hold"/>
                                        <p:tgtEl>
                                          <p:spTgt spid="20483">
                                            <p:txEl>
                                              <p:pRg st="1" end="1"/>
                                            </p:txEl>
                                          </p:spTgt>
                                        </p:tgtEl>
                                        <p:attrNameLst>
                                          <p:attrName>ppt_w</p:attrName>
                                        </p:attrNameLst>
                                      </p:cBhvr>
                                      <p:tavLst>
                                        <p:tav tm="0">
                                          <p:val>
                                            <p:fltVal val="0"/>
                                          </p:val>
                                        </p:tav>
                                        <p:tav tm="100000">
                                          <p:val>
                                            <p:strVal val="#ppt_w"/>
                                          </p:val>
                                        </p:tav>
                                      </p:tavLst>
                                    </p:anim>
                                    <p:anim calcmode="lin" valueType="num">
                                      <p:cBhvr>
                                        <p:cTn id="28" dur="500" fill="hold"/>
                                        <p:tgtEl>
                                          <p:spTgt spid="20483">
                                            <p:txEl>
                                              <p:pRg st="1" end="1"/>
                                            </p:txEl>
                                          </p:spTgt>
                                        </p:tgtEl>
                                        <p:attrNameLst>
                                          <p:attrName>ppt_h</p:attrName>
                                        </p:attrNameLst>
                                      </p:cBhvr>
                                      <p:tavLst>
                                        <p:tav tm="0">
                                          <p:val>
                                            <p:fltVal val="0"/>
                                          </p:val>
                                        </p:tav>
                                        <p:tav tm="100000">
                                          <p:val>
                                            <p:strVal val="#ppt_h"/>
                                          </p:val>
                                        </p:tav>
                                      </p:tavLst>
                                    </p:anim>
                                    <p:animEffect transition="in" filter="fade">
                                      <p:cBhvr>
                                        <p:cTn id="29" dur="500"/>
                                        <p:tgtEl>
                                          <p:spTgt spid="20483">
                                            <p:txEl>
                                              <p:pRg st="1" end="1"/>
                                            </p:txEl>
                                          </p:spTgt>
                                        </p:tgtEl>
                                      </p:cBhvr>
                                    </p:animEffect>
                                  </p:childTnLst>
                                </p:cTn>
                              </p:par>
                              <p:par>
                                <p:cTn id="30" presetID="53" presetClass="entr" presetSubtype="0" fill="hold" grpId="0" nodeType="withEffect">
                                  <p:stCondLst>
                                    <p:cond delay="0"/>
                                  </p:stCondLst>
                                  <p:childTnLst>
                                    <p:set>
                                      <p:cBhvr>
                                        <p:cTn id="31" dur="1" fill="hold">
                                          <p:stCondLst>
                                            <p:cond delay="0"/>
                                          </p:stCondLst>
                                        </p:cTn>
                                        <p:tgtEl>
                                          <p:spTgt spid="20489"/>
                                        </p:tgtEl>
                                        <p:attrNameLst>
                                          <p:attrName>style.visibility</p:attrName>
                                        </p:attrNameLst>
                                      </p:cBhvr>
                                      <p:to>
                                        <p:strVal val="visible"/>
                                      </p:to>
                                    </p:set>
                                    <p:anim calcmode="lin" valueType="num">
                                      <p:cBhvr>
                                        <p:cTn id="32" dur="500" fill="hold"/>
                                        <p:tgtEl>
                                          <p:spTgt spid="20489"/>
                                        </p:tgtEl>
                                        <p:attrNameLst>
                                          <p:attrName>ppt_w</p:attrName>
                                        </p:attrNameLst>
                                      </p:cBhvr>
                                      <p:tavLst>
                                        <p:tav tm="0">
                                          <p:val>
                                            <p:fltVal val="0"/>
                                          </p:val>
                                        </p:tav>
                                        <p:tav tm="100000">
                                          <p:val>
                                            <p:strVal val="#ppt_w"/>
                                          </p:val>
                                        </p:tav>
                                      </p:tavLst>
                                    </p:anim>
                                    <p:anim calcmode="lin" valueType="num">
                                      <p:cBhvr>
                                        <p:cTn id="33" dur="500" fill="hold"/>
                                        <p:tgtEl>
                                          <p:spTgt spid="20489"/>
                                        </p:tgtEl>
                                        <p:attrNameLst>
                                          <p:attrName>ppt_h</p:attrName>
                                        </p:attrNameLst>
                                      </p:cBhvr>
                                      <p:tavLst>
                                        <p:tav tm="0">
                                          <p:val>
                                            <p:fltVal val="0"/>
                                          </p:val>
                                        </p:tav>
                                        <p:tav tm="100000">
                                          <p:val>
                                            <p:strVal val="#ppt_h"/>
                                          </p:val>
                                        </p:tav>
                                      </p:tavLst>
                                    </p:anim>
                                    <p:animEffect transition="in" filter="fade">
                                      <p:cBhvr>
                                        <p:cTn id="34" dur="500"/>
                                        <p:tgtEl>
                                          <p:spTgt spid="20489"/>
                                        </p:tgtEl>
                                      </p:cBhvr>
                                    </p:animEffect>
                                  </p:childTnLst>
                                </p:cTn>
                              </p:par>
                              <p:par>
                                <p:cTn id="35" presetID="53" presetClass="entr" presetSubtype="0" fill="hold" nodeType="withEffect">
                                  <p:stCondLst>
                                    <p:cond delay="0"/>
                                  </p:stCondLst>
                                  <p:childTnLst>
                                    <p:set>
                                      <p:cBhvr>
                                        <p:cTn id="36" dur="1" fill="hold">
                                          <p:stCondLst>
                                            <p:cond delay="0"/>
                                          </p:stCondLst>
                                        </p:cTn>
                                        <p:tgtEl>
                                          <p:spTgt spid="2"/>
                                        </p:tgtEl>
                                        <p:attrNameLst>
                                          <p:attrName>style.visibility</p:attrName>
                                        </p:attrNameLst>
                                      </p:cBhvr>
                                      <p:to>
                                        <p:strVal val="visible"/>
                                      </p:to>
                                    </p:set>
                                    <p:anim calcmode="lin" valueType="num">
                                      <p:cBhvr>
                                        <p:cTn id="37" dur="500" fill="hold"/>
                                        <p:tgtEl>
                                          <p:spTgt spid="2"/>
                                        </p:tgtEl>
                                        <p:attrNameLst>
                                          <p:attrName>ppt_w</p:attrName>
                                        </p:attrNameLst>
                                      </p:cBhvr>
                                      <p:tavLst>
                                        <p:tav tm="0">
                                          <p:val>
                                            <p:fltVal val="0"/>
                                          </p:val>
                                        </p:tav>
                                        <p:tav tm="100000">
                                          <p:val>
                                            <p:strVal val="#ppt_w"/>
                                          </p:val>
                                        </p:tav>
                                      </p:tavLst>
                                    </p:anim>
                                    <p:anim calcmode="lin" valueType="num">
                                      <p:cBhvr>
                                        <p:cTn id="38" dur="500" fill="hold"/>
                                        <p:tgtEl>
                                          <p:spTgt spid="2"/>
                                        </p:tgtEl>
                                        <p:attrNameLst>
                                          <p:attrName>ppt_h</p:attrName>
                                        </p:attrNameLst>
                                      </p:cBhvr>
                                      <p:tavLst>
                                        <p:tav tm="0">
                                          <p:val>
                                            <p:fltVal val="0"/>
                                          </p:val>
                                        </p:tav>
                                        <p:tav tm="100000">
                                          <p:val>
                                            <p:strVal val="#ppt_h"/>
                                          </p:val>
                                        </p:tav>
                                      </p:tavLst>
                                    </p:anim>
                                    <p:animEffect transition="in" filter="fade">
                                      <p:cBhvr>
                                        <p:cTn id="3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3" grpId="0" build="p"/>
      <p:bldP spid="20489" grpId="0"/>
      <p:bldP spid="2049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80" name="Rectangle 4"/>
          <p:cNvSpPr>
            <a:spLocks noChangeArrowheads="1"/>
          </p:cNvSpPr>
          <p:nvPr/>
        </p:nvSpPr>
        <p:spPr bwMode="auto">
          <a:xfrm>
            <a:off x="1524000" y="533400"/>
            <a:ext cx="4546600" cy="519113"/>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wrap="none">
            <a:spAutoFit/>
          </a:bodyPr>
          <a:lstStyle/>
          <a:p>
            <a:pPr>
              <a:defRPr/>
            </a:pPr>
            <a:r>
              <a:rPr lang="en-AU" sz="2800" b="1" dirty="0">
                <a:solidFill>
                  <a:srgbClr val="990000"/>
                </a:solidFill>
                <a:effectLst>
                  <a:outerShdw blurRad="38100" dist="38100" dir="2700000" algn="tl">
                    <a:srgbClr val="C0C0C0"/>
                  </a:outerShdw>
                </a:effectLst>
              </a:rPr>
              <a:t>6. </a:t>
            </a:r>
            <a:r>
              <a:rPr lang="en-AU" sz="2800" b="1" dirty="0" err="1">
                <a:solidFill>
                  <a:srgbClr val="990000"/>
                </a:solidFill>
                <a:effectLst>
                  <a:outerShdw blurRad="38100" dist="38100" dir="2700000" algn="tl">
                    <a:srgbClr val="C0C0C0"/>
                  </a:outerShdw>
                </a:effectLst>
              </a:rPr>
              <a:t>Chelation</a:t>
            </a:r>
            <a:r>
              <a:rPr lang="en-AU" sz="2800" b="1" dirty="0">
                <a:solidFill>
                  <a:srgbClr val="990000"/>
                </a:solidFill>
                <a:effectLst>
                  <a:outerShdw blurRad="38100" dist="38100" dir="2700000" algn="tl">
                    <a:srgbClr val="C0C0C0"/>
                  </a:outerShdw>
                </a:effectLst>
              </a:rPr>
              <a:t> (</a:t>
            </a:r>
            <a:r>
              <a:rPr lang="en-AU" sz="2800" b="1" dirty="0" err="1">
                <a:solidFill>
                  <a:srgbClr val="990000"/>
                </a:solidFill>
                <a:effectLst>
                  <a:outerShdw blurRad="38100" dist="38100" dir="2700000" algn="tl">
                    <a:srgbClr val="C0C0C0"/>
                  </a:outerShdw>
                </a:effectLst>
              </a:rPr>
              <a:t>Khelasi</a:t>
            </a:r>
            <a:r>
              <a:rPr lang="en-AU" sz="2800" b="1" dirty="0">
                <a:solidFill>
                  <a:srgbClr val="990000"/>
                </a:solidFill>
                <a:effectLst>
                  <a:outerShdw blurRad="38100" dist="38100" dir="2700000" algn="tl">
                    <a:srgbClr val="C0C0C0"/>
                  </a:outerShdw>
                </a:effectLst>
              </a:rPr>
              <a:t>)</a:t>
            </a:r>
            <a:endParaRPr lang="en-US" sz="2800" b="1" dirty="0">
              <a:solidFill>
                <a:srgbClr val="990000"/>
              </a:solidFill>
              <a:effectLst>
                <a:outerShdw blurRad="38100" dist="38100" dir="2700000" algn="tl">
                  <a:srgbClr val="C0C0C0"/>
                </a:outerShdw>
              </a:effectLst>
            </a:endParaRPr>
          </a:p>
        </p:txBody>
      </p:sp>
      <p:sp>
        <p:nvSpPr>
          <p:cNvPr id="33795" name="Rectangle 5"/>
          <p:cNvSpPr>
            <a:spLocks noChangeArrowheads="1"/>
          </p:cNvSpPr>
          <p:nvPr/>
        </p:nvSpPr>
        <p:spPr bwMode="auto">
          <a:xfrm>
            <a:off x="304800" y="1524000"/>
            <a:ext cx="8686800" cy="1477328"/>
          </a:xfrm>
          <a:prstGeom prst="rect">
            <a:avLst/>
          </a:prstGeom>
          <a:ln>
            <a:headEnd/>
            <a:tailEnd/>
          </a:ln>
        </p:spPr>
        <p:style>
          <a:lnRef idx="3">
            <a:schemeClr val="lt1"/>
          </a:lnRef>
          <a:fillRef idx="1">
            <a:schemeClr val="accent2"/>
          </a:fillRef>
          <a:effectRef idx="1">
            <a:schemeClr val="accent2"/>
          </a:effectRef>
          <a:fontRef idx="minor">
            <a:schemeClr val="lt1"/>
          </a:fontRef>
        </p:style>
        <p:txBody>
          <a:bodyPr wrap="square" anchor="ctr">
            <a:spAutoFit/>
          </a:bodyPr>
          <a:lstStyle/>
          <a:p>
            <a:pPr algn="just" eaLnBrk="1" hangingPunct="1"/>
            <a:r>
              <a:rPr lang="en-US" dirty="0"/>
              <a:t>B</a:t>
            </a:r>
            <a:r>
              <a:rPr lang="en-US" dirty="0" smtClean="0"/>
              <a:t>onding </a:t>
            </a:r>
            <a:r>
              <a:rPr lang="en-US" dirty="0"/>
              <a:t>of mineral </a:t>
            </a:r>
            <a:r>
              <a:rPr lang="en-US" dirty="0" err="1"/>
              <a:t>cations</a:t>
            </a:r>
            <a:r>
              <a:rPr lang="en-US" dirty="0"/>
              <a:t> and organic molecules produced by plants these </a:t>
            </a:r>
            <a:r>
              <a:rPr lang="en-US" dirty="0" err="1"/>
              <a:t>chelates</a:t>
            </a:r>
            <a:r>
              <a:rPr lang="en-US" dirty="0"/>
              <a:t> are stable at a pH at which the </a:t>
            </a:r>
            <a:r>
              <a:rPr lang="en-US" dirty="0" err="1"/>
              <a:t>cation</a:t>
            </a:r>
            <a:r>
              <a:rPr lang="en-US" dirty="0"/>
              <a:t> would normally precipitate and thus they are leached in seeping soil water H+ released during </a:t>
            </a:r>
            <a:r>
              <a:rPr lang="en-US" dirty="0" err="1" smtClean="0"/>
              <a:t>chela-tion</a:t>
            </a:r>
            <a:r>
              <a:rPr lang="en-US" dirty="0" smtClean="0"/>
              <a:t> </a:t>
            </a:r>
            <a:r>
              <a:rPr lang="en-US" dirty="0"/>
              <a:t>from organic molecules is available for hydrolysis thus plants, such as the lichens on bare rocks, contribute to the decomposition of soil and rock  </a:t>
            </a:r>
          </a:p>
        </p:txBody>
      </p:sp>
      <p:sp>
        <p:nvSpPr>
          <p:cNvPr id="33796" name="Rectangle 7"/>
          <p:cNvSpPr>
            <a:spLocks noChangeArrowheads="1"/>
          </p:cNvSpPr>
          <p:nvPr/>
        </p:nvSpPr>
        <p:spPr bwMode="auto">
          <a:xfrm>
            <a:off x="4419600" y="3505200"/>
            <a:ext cx="4343400" cy="2585323"/>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wrap="square" anchor="ctr">
            <a:spAutoFit/>
          </a:bodyPr>
          <a:lstStyle/>
          <a:p>
            <a:pPr eaLnBrk="1" hangingPunct="1"/>
            <a:r>
              <a:rPr lang="en-US" dirty="0" err="1"/>
              <a:t>Chelation</a:t>
            </a:r>
            <a:r>
              <a:rPr lang="en-US" dirty="0"/>
              <a:t>: metal ions in water are often bonded to H2O, which is usually omitted from the ionic formula (e.g., Fe + 2 is really Fe(H</a:t>
            </a:r>
            <a:r>
              <a:rPr lang="en-US" baseline="-25000" dirty="0"/>
              <a:t>2</a:t>
            </a:r>
            <a:r>
              <a:rPr lang="en-US" dirty="0"/>
              <a:t>O)x</a:t>
            </a:r>
            <a:r>
              <a:rPr lang="en-US" baseline="30000" dirty="0"/>
              <a:t>+2</a:t>
            </a:r>
            <a:r>
              <a:rPr lang="en-US" dirty="0"/>
              <a:t>), or to other species. This reaction product is a </a:t>
            </a:r>
            <a:r>
              <a:rPr lang="en-US" dirty="0" smtClean="0"/>
              <a:t>complex </a:t>
            </a:r>
            <a:r>
              <a:rPr lang="en-US" dirty="0"/>
              <a:t>and the non-metal bonding agent is the </a:t>
            </a:r>
            <a:r>
              <a:rPr lang="en-US" dirty="0" err="1"/>
              <a:t>ligand</a:t>
            </a:r>
            <a:r>
              <a:rPr lang="en-US" dirty="0"/>
              <a:t>, or chelating agent.</a:t>
            </a:r>
            <a:br>
              <a:rPr lang="en-US" dirty="0"/>
            </a:br>
            <a:endParaRPr lang="en-US" dirty="0"/>
          </a:p>
        </p:txBody>
      </p:sp>
      <p:pic>
        <p:nvPicPr>
          <p:cNvPr id="33797" name="Picture 8"/>
          <p:cNvPicPr>
            <a:picLocks noChangeAspect="1" noChangeArrowheads="1"/>
          </p:cNvPicPr>
          <p:nvPr/>
        </p:nvPicPr>
        <p:blipFill>
          <a:blip r:embed="rId2"/>
          <a:srcRect/>
          <a:stretch>
            <a:fillRect/>
          </a:stretch>
        </p:blipFill>
        <p:spPr bwMode="auto">
          <a:xfrm>
            <a:off x="914400" y="3429000"/>
            <a:ext cx="3048000" cy="2955925"/>
          </a:xfrm>
          <a:prstGeom prst="rect">
            <a:avLst/>
          </a:prstGeom>
          <a:ln>
            <a:headEnd/>
            <a:tailEnd/>
          </a:ln>
        </p:spPr>
        <p:style>
          <a:lnRef idx="2">
            <a:schemeClr val="dk1">
              <a:shade val="50000"/>
            </a:schemeClr>
          </a:lnRef>
          <a:fillRef idx="1">
            <a:schemeClr val="dk1"/>
          </a:fillRef>
          <a:effectRef idx="0">
            <a:schemeClr val="dk1"/>
          </a:effectRef>
          <a:fontRef idx="minor">
            <a:schemeClr val="lt1"/>
          </a:fontRef>
        </p:style>
      </p:pic>
    </p:spTree>
  </p:cSld>
  <p:clrMapOvr>
    <a:masterClrMapping/>
  </p:clrMapOvr>
  <p:transition spd="slow">
    <p:randomBar dir="ver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52400" y="685800"/>
            <a:ext cx="4953000" cy="530225"/>
          </a:xfrm>
        </p:spPr>
        <p:txBody>
          <a:bodyPr>
            <a:noAutofit/>
          </a:bodyPr>
          <a:lstStyle/>
          <a:p>
            <a:pPr algn="ctr" eaLnBrk="1" hangingPunct="1">
              <a:defRPr/>
            </a:pPr>
            <a:r>
              <a:rPr lang="en-US" sz="2800" b="1" dirty="0" smtClean="0">
                <a:solidFill>
                  <a:srgbClr val="663300"/>
                </a:solidFill>
                <a:effectLst>
                  <a:outerShdw blurRad="38100" dist="38100" dir="2700000" algn="tl">
                    <a:srgbClr val="C0C0C0"/>
                  </a:outerShdw>
                </a:effectLst>
              </a:rPr>
              <a:t>Mechanical Weathering</a:t>
            </a:r>
          </a:p>
        </p:txBody>
      </p:sp>
      <p:sp>
        <p:nvSpPr>
          <p:cNvPr id="16387" name="Rectangle 3"/>
          <p:cNvSpPr>
            <a:spLocks noGrp="1" noChangeArrowheads="1"/>
          </p:cNvSpPr>
          <p:nvPr>
            <p:ph type="body" sz="half" idx="1"/>
          </p:nvPr>
        </p:nvSpPr>
        <p:spPr>
          <a:xfrm>
            <a:off x="304800" y="1752600"/>
            <a:ext cx="4191000" cy="1447800"/>
          </a:xfrm>
        </p:spPr>
        <p:style>
          <a:lnRef idx="1">
            <a:schemeClr val="accent1"/>
          </a:lnRef>
          <a:fillRef idx="2">
            <a:schemeClr val="accent1"/>
          </a:fillRef>
          <a:effectRef idx="1">
            <a:schemeClr val="accent1"/>
          </a:effectRef>
          <a:fontRef idx="minor">
            <a:schemeClr val="dk1"/>
          </a:fontRef>
        </p:style>
        <p:txBody>
          <a:bodyPr/>
          <a:lstStyle/>
          <a:p>
            <a:pPr eaLnBrk="1" hangingPunct="1">
              <a:lnSpc>
                <a:spcPct val="80000"/>
              </a:lnSpc>
              <a:buFont typeface="Wingdings" pitchFamily="2" charset="2"/>
              <a:buNone/>
            </a:pPr>
            <a:r>
              <a:rPr lang="en-US" sz="1800" b="1" dirty="0" smtClean="0"/>
              <a:t>Mechanical weathering breaks </a:t>
            </a:r>
          </a:p>
          <a:p>
            <a:pPr eaLnBrk="1" hangingPunct="1">
              <a:lnSpc>
                <a:spcPct val="80000"/>
              </a:lnSpc>
              <a:buFont typeface="Wingdings" pitchFamily="2" charset="2"/>
              <a:buNone/>
            </a:pPr>
            <a:r>
              <a:rPr lang="en-US" sz="1800" b="1" dirty="0" smtClean="0"/>
              <a:t>rock into smaller pieces without </a:t>
            </a:r>
          </a:p>
          <a:p>
            <a:pPr eaLnBrk="1" hangingPunct="1">
              <a:lnSpc>
                <a:spcPct val="80000"/>
              </a:lnSpc>
              <a:buFont typeface="Wingdings" pitchFamily="2" charset="2"/>
              <a:buNone/>
            </a:pPr>
            <a:r>
              <a:rPr lang="en-US" sz="1800" b="1" dirty="0" smtClean="0"/>
              <a:t>changing the chemical </a:t>
            </a:r>
          </a:p>
          <a:p>
            <a:pPr eaLnBrk="1" hangingPunct="1">
              <a:lnSpc>
                <a:spcPct val="80000"/>
              </a:lnSpc>
              <a:buFont typeface="Wingdings" pitchFamily="2" charset="2"/>
              <a:buNone/>
            </a:pPr>
            <a:r>
              <a:rPr lang="en-US" sz="1800" b="1" dirty="0" smtClean="0"/>
              <a:t>composition of the rock; only </a:t>
            </a:r>
          </a:p>
          <a:p>
            <a:pPr eaLnBrk="1" hangingPunct="1">
              <a:lnSpc>
                <a:spcPct val="80000"/>
              </a:lnSpc>
              <a:buFont typeface="Wingdings" pitchFamily="2" charset="2"/>
              <a:buNone/>
            </a:pPr>
            <a:r>
              <a:rPr lang="en-US" sz="1800" b="1" dirty="0" smtClean="0"/>
              <a:t>size and shape change.</a:t>
            </a:r>
          </a:p>
          <a:p>
            <a:pPr eaLnBrk="1" hangingPunct="1">
              <a:lnSpc>
                <a:spcPct val="80000"/>
              </a:lnSpc>
              <a:buFont typeface="Wingdings" pitchFamily="2" charset="2"/>
              <a:buNone/>
            </a:pPr>
            <a:endParaRPr lang="en-US" sz="1800" b="1" dirty="0" smtClean="0"/>
          </a:p>
        </p:txBody>
      </p:sp>
      <p:sp>
        <p:nvSpPr>
          <p:cNvPr id="16388" name="Rectangle 4"/>
          <p:cNvSpPr>
            <a:spLocks noChangeArrowheads="1"/>
          </p:cNvSpPr>
          <p:nvPr/>
        </p:nvSpPr>
        <p:spPr bwMode="auto">
          <a:xfrm>
            <a:off x="4800600" y="4876800"/>
            <a:ext cx="4191000" cy="1465263"/>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a:spAutoFit/>
          </a:bodyPr>
          <a:lstStyle/>
          <a:p>
            <a:pPr eaLnBrk="1" hangingPunct="1">
              <a:spcBef>
                <a:spcPct val="50000"/>
              </a:spcBef>
            </a:pPr>
            <a:r>
              <a:rPr lang="en-US" dirty="0"/>
              <a:t>A rock broken in to smaller pieces exposes more surface area of the original rock. Increasing the exposed surface area of a rock will increase its weathering potential. </a:t>
            </a:r>
          </a:p>
        </p:txBody>
      </p:sp>
      <p:pic>
        <p:nvPicPr>
          <p:cNvPr id="6150" name="Picture 6"/>
          <p:cNvPicPr>
            <a:picLocks noChangeAspect="1" noChangeArrowheads="1"/>
          </p:cNvPicPr>
          <p:nvPr/>
        </p:nvPicPr>
        <p:blipFill>
          <a:blip r:embed="rId2"/>
          <a:srcRect/>
          <a:stretch>
            <a:fillRect/>
          </a:stretch>
        </p:blipFill>
        <p:spPr bwMode="auto">
          <a:xfrm>
            <a:off x="4648200" y="762000"/>
            <a:ext cx="4191000" cy="3886200"/>
          </a:xfrm>
          <a:prstGeom prst="rect">
            <a:avLst/>
          </a:prstGeom>
          <a:noFill/>
          <a:ln w="9525">
            <a:noFill/>
            <a:miter lim="800000"/>
            <a:headEnd/>
            <a:tailEnd/>
          </a:ln>
        </p:spPr>
      </p:pic>
      <p:pic>
        <p:nvPicPr>
          <p:cNvPr id="16390" name="Picture 10"/>
          <p:cNvPicPr>
            <a:picLocks noGrp="1" noChangeAspect="1" noChangeArrowheads="1"/>
          </p:cNvPicPr>
          <p:nvPr>
            <p:ph sz="half" idx="2"/>
          </p:nvPr>
        </p:nvPicPr>
        <p:blipFill>
          <a:blip r:embed="rId3"/>
          <a:srcRect/>
          <a:stretch>
            <a:fillRect/>
          </a:stretch>
        </p:blipFill>
        <p:spPr>
          <a:xfrm>
            <a:off x="304800" y="3429000"/>
            <a:ext cx="4114800" cy="3048000"/>
          </a:xfrm>
          <a:noFill/>
        </p:spPr>
      </p:pic>
    </p:spTree>
  </p:cSld>
  <p:clrMapOvr>
    <a:masterClrMapping/>
  </p:clrMapOvr>
  <p:transition spd="slow">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6150"/>
                                        </p:tgtEl>
                                        <p:attrNameLst>
                                          <p:attrName>style.visibility</p:attrName>
                                        </p:attrNameLst>
                                      </p:cBhvr>
                                      <p:to>
                                        <p:strVal val="visible"/>
                                      </p:to>
                                    </p:set>
                                    <p:animEffect transition="in" filter="wipe(down)">
                                      <p:cBhvr>
                                        <p:cTn id="7" dur="580">
                                          <p:stCondLst>
                                            <p:cond delay="0"/>
                                          </p:stCondLst>
                                        </p:cTn>
                                        <p:tgtEl>
                                          <p:spTgt spid="6150"/>
                                        </p:tgtEl>
                                      </p:cBhvr>
                                    </p:animEffect>
                                    <p:anim calcmode="lin" valueType="num">
                                      <p:cBhvr>
                                        <p:cTn id="8" dur="1822" tmFilter="0,0; 0.14,0.36; 0.43,0.73; 0.71,0.91; 1.0,1.0">
                                          <p:stCondLst>
                                            <p:cond delay="0"/>
                                          </p:stCondLst>
                                        </p:cTn>
                                        <p:tgtEl>
                                          <p:spTgt spid="6150"/>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150"/>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150"/>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150"/>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150"/>
                                        </p:tgtEl>
                                        <p:attrNameLst>
                                          <p:attrName>ppt_y</p:attrName>
                                        </p:attrNameLst>
                                      </p:cBhvr>
                                      <p:tavLst>
                                        <p:tav tm="0" fmla="#ppt_y-sin(pi*$)/81">
                                          <p:val>
                                            <p:fltVal val="0"/>
                                          </p:val>
                                        </p:tav>
                                        <p:tav tm="100000">
                                          <p:val>
                                            <p:fltVal val="1"/>
                                          </p:val>
                                        </p:tav>
                                      </p:tavLst>
                                    </p:anim>
                                    <p:animScale>
                                      <p:cBhvr>
                                        <p:cTn id="13" dur="26">
                                          <p:stCondLst>
                                            <p:cond delay="650"/>
                                          </p:stCondLst>
                                        </p:cTn>
                                        <p:tgtEl>
                                          <p:spTgt spid="6150"/>
                                        </p:tgtEl>
                                      </p:cBhvr>
                                      <p:to x="100000" y="60000"/>
                                    </p:animScale>
                                    <p:animScale>
                                      <p:cBhvr>
                                        <p:cTn id="14" dur="166" decel="50000">
                                          <p:stCondLst>
                                            <p:cond delay="676"/>
                                          </p:stCondLst>
                                        </p:cTn>
                                        <p:tgtEl>
                                          <p:spTgt spid="6150"/>
                                        </p:tgtEl>
                                      </p:cBhvr>
                                      <p:to x="100000" y="100000"/>
                                    </p:animScale>
                                    <p:animScale>
                                      <p:cBhvr>
                                        <p:cTn id="15" dur="26">
                                          <p:stCondLst>
                                            <p:cond delay="1312"/>
                                          </p:stCondLst>
                                        </p:cTn>
                                        <p:tgtEl>
                                          <p:spTgt spid="6150"/>
                                        </p:tgtEl>
                                      </p:cBhvr>
                                      <p:to x="100000" y="80000"/>
                                    </p:animScale>
                                    <p:animScale>
                                      <p:cBhvr>
                                        <p:cTn id="16" dur="166" decel="50000">
                                          <p:stCondLst>
                                            <p:cond delay="1338"/>
                                          </p:stCondLst>
                                        </p:cTn>
                                        <p:tgtEl>
                                          <p:spTgt spid="6150"/>
                                        </p:tgtEl>
                                      </p:cBhvr>
                                      <p:to x="100000" y="100000"/>
                                    </p:animScale>
                                    <p:animScale>
                                      <p:cBhvr>
                                        <p:cTn id="17" dur="26">
                                          <p:stCondLst>
                                            <p:cond delay="1642"/>
                                          </p:stCondLst>
                                        </p:cTn>
                                        <p:tgtEl>
                                          <p:spTgt spid="6150"/>
                                        </p:tgtEl>
                                      </p:cBhvr>
                                      <p:to x="100000" y="90000"/>
                                    </p:animScale>
                                    <p:animScale>
                                      <p:cBhvr>
                                        <p:cTn id="18" dur="166" decel="50000">
                                          <p:stCondLst>
                                            <p:cond delay="1668"/>
                                          </p:stCondLst>
                                        </p:cTn>
                                        <p:tgtEl>
                                          <p:spTgt spid="6150"/>
                                        </p:tgtEl>
                                      </p:cBhvr>
                                      <p:to x="100000" y="100000"/>
                                    </p:animScale>
                                    <p:animScale>
                                      <p:cBhvr>
                                        <p:cTn id="19" dur="26">
                                          <p:stCondLst>
                                            <p:cond delay="1808"/>
                                          </p:stCondLst>
                                        </p:cTn>
                                        <p:tgtEl>
                                          <p:spTgt spid="6150"/>
                                        </p:tgtEl>
                                      </p:cBhvr>
                                      <p:to x="100000" y="95000"/>
                                    </p:animScale>
                                    <p:animScale>
                                      <p:cBhvr>
                                        <p:cTn id="20" dur="166" decel="50000">
                                          <p:stCondLst>
                                            <p:cond delay="1834"/>
                                          </p:stCondLst>
                                        </p:cTn>
                                        <p:tgtEl>
                                          <p:spTgt spid="6150"/>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11" descr="frstact"/>
          <p:cNvPicPr>
            <a:picLocks noGrp="1" noChangeAspect="1" noChangeArrowheads="1"/>
          </p:cNvPicPr>
          <p:nvPr>
            <p:ph sz="quarter" idx="3"/>
          </p:nvPr>
        </p:nvPicPr>
        <p:blipFill>
          <a:blip r:embed="rId2"/>
          <a:srcRect/>
          <a:stretch>
            <a:fillRect/>
          </a:stretch>
        </p:blipFill>
        <p:spPr>
          <a:xfrm>
            <a:off x="4724400" y="1219200"/>
            <a:ext cx="4340225" cy="5562600"/>
          </a:xfrm>
          <a:noFill/>
        </p:spPr>
      </p:pic>
      <p:sp>
        <p:nvSpPr>
          <p:cNvPr id="52226" name="Text Box 2"/>
          <p:cNvSpPr txBox="1">
            <a:spLocks noChangeArrowheads="1"/>
          </p:cNvSpPr>
          <p:nvPr/>
        </p:nvSpPr>
        <p:spPr bwMode="auto">
          <a:xfrm>
            <a:off x="457200" y="457200"/>
            <a:ext cx="8229600" cy="641350"/>
          </a:xfrm>
          <a:prstGeom prst="rect">
            <a:avLst/>
          </a:prstGeom>
          <a:noFill/>
          <a:ln w="9525">
            <a:noFill/>
            <a:miter lim="800000"/>
            <a:headEnd/>
            <a:tailEnd/>
          </a:ln>
          <a:effectLst/>
        </p:spPr>
        <p:txBody>
          <a:bodyPr>
            <a:spAutoFit/>
          </a:bodyPr>
          <a:lstStyle/>
          <a:p>
            <a:pPr algn="ctr" eaLnBrk="1" hangingPunct="1">
              <a:spcBef>
                <a:spcPct val="50000"/>
              </a:spcBef>
              <a:defRPr/>
            </a:pPr>
            <a:r>
              <a:rPr lang="en-US" sz="3600" b="1">
                <a:solidFill>
                  <a:srgbClr val="663300"/>
                </a:solidFill>
                <a:effectLst>
                  <a:outerShdw blurRad="38100" dist="38100" dir="2700000" algn="tl">
                    <a:srgbClr val="C0C0C0"/>
                  </a:outerShdw>
                </a:effectLst>
                <a:latin typeface="Arial" pitchFamily="34" charset="0"/>
              </a:rPr>
              <a:t>Physical Weathering Processes</a:t>
            </a:r>
          </a:p>
        </p:txBody>
      </p:sp>
      <p:pic>
        <p:nvPicPr>
          <p:cNvPr id="17412" name="Picture 5"/>
          <p:cNvPicPr>
            <a:picLocks noGrp="1" noChangeAspect="1" noChangeArrowheads="1"/>
          </p:cNvPicPr>
          <p:nvPr>
            <p:ph sz="quarter" idx="2"/>
          </p:nvPr>
        </p:nvPicPr>
        <p:blipFill>
          <a:blip r:embed="rId3"/>
          <a:srcRect/>
          <a:stretch>
            <a:fillRect/>
          </a:stretch>
        </p:blipFill>
        <p:spPr>
          <a:xfrm>
            <a:off x="457200" y="4114800"/>
            <a:ext cx="4038600" cy="2098675"/>
          </a:xfrm>
          <a:noFill/>
          <a:ln w="19050">
            <a:solidFill>
              <a:srgbClr val="000000"/>
            </a:solidFill>
          </a:ln>
        </p:spPr>
      </p:pic>
      <p:sp>
        <p:nvSpPr>
          <p:cNvPr id="17413" name="Rectangle 6"/>
          <p:cNvSpPr>
            <a:spLocks noChangeArrowheads="1"/>
          </p:cNvSpPr>
          <p:nvPr/>
        </p:nvSpPr>
        <p:spPr bwMode="auto">
          <a:xfrm>
            <a:off x="152400" y="1600200"/>
            <a:ext cx="5203825" cy="1920875"/>
          </a:xfrm>
          <a:prstGeom prst="rect">
            <a:avLst/>
          </a:prstGeom>
          <a:noFill/>
          <a:ln w="9525">
            <a:noFill/>
            <a:miter lim="800000"/>
            <a:headEnd/>
            <a:tailEnd/>
          </a:ln>
        </p:spPr>
        <p:txBody>
          <a:bodyPr wrap="none">
            <a:spAutoFit/>
          </a:bodyPr>
          <a:lstStyle/>
          <a:p>
            <a:pPr marL="457200" indent="-457200">
              <a:buFontTx/>
              <a:buAutoNum type="arabicPeriod"/>
            </a:pPr>
            <a:r>
              <a:rPr lang="en-US" sz="2000" b="1"/>
              <a:t>Frost Wedging</a:t>
            </a:r>
          </a:p>
          <a:p>
            <a:pPr marL="457200" indent="-457200">
              <a:buFontTx/>
              <a:buAutoNum type="arabicPeriod"/>
            </a:pPr>
            <a:r>
              <a:rPr lang="en-US" sz="2000" b="1"/>
              <a:t>Mineral crystallization </a:t>
            </a:r>
          </a:p>
          <a:p>
            <a:pPr marL="457200" indent="-457200">
              <a:buFontTx/>
              <a:buAutoNum type="arabicPeriod"/>
            </a:pPr>
            <a:r>
              <a:rPr lang="en-US" sz="2000" b="1"/>
              <a:t>Unloading </a:t>
            </a:r>
          </a:p>
          <a:p>
            <a:pPr marL="457200" indent="-457200">
              <a:buFontTx/>
              <a:buAutoNum type="arabicPeriod"/>
            </a:pPr>
            <a:r>
              <a:rPr lang="en-US" sz="2000" b="1"/>
              <a:t>Thermal Expansion/Contraction</a:t>
            </a:r>
          </a:p>
          <a:p>
            <a:pPr marL="457200" indent="-457200">
              <a:buFontTx/>
              <a:buAutoNum type="arabicPeriod"/>
            </a:pPr>
            <a:r>
              <a:rPr lang="en-US" sz="2000" b="1"/>
              <a:t>Root Wedging</a:t>
            </a:r>
          </a:p>
          <a:p>
            <a:pPr marL="457200" indent="-457200">
              <a:buFontTx/>
              <a:buAutoNum type="arabicPeriod"/>
            </a:pPr>
            <a:r>
              <a:rPr lang="en-US" sz="2000" b="1"/>
              <a:t> Dessication</a:t>
            </a:r>
          </a:p>
        </p:txBody>
      </p:sp>
    </p:spTree>
  </p:cSld>
  <p:clrMapOvr>
    <a:masterClrMapping/>
  </p:clrMapOvr>
  <p:transition spd="slow">
    <p:strips dir="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ChangeArrowheads="1"/>
          </p:cNvSpPr>
          <p:nvPr/>
        </p:nvSpPr>
        <p:spPr bwMode="auto">
          <a:xfrm>
            <a:off x="1524000" y="1128713"/>
            <a:ext cx="9144000" cy="0"/>
          </a:xfrm>
          <a:prstGeom prst="rect">
            <a:avLst/>
          </a:prstGeom>
          <a:noFill/>
          <a:ln w="9525">
            <a:noFill/>
            <a:miter lim="800000"/>
            <a:headEnd/>
            <a:tailEnd/>
          </a:ln>
        </p:spPr>
        <p:txBody>
          <a:bodyPr>
            <a:spAutoFit/>
          </a:bodyPr>
          <a:lstStyle/>
          <a:p>
            <a:endParaRPr lang="en-US"/>
          </a:p>
        </p:txBody>
      </p:sp>
      <p:pic>
        <p:nvPicPr>
          <p:cNvPr id="50179" name="Picture 3" descr="Slide 20"/>
          <p:cNvPicPr>
            <a:picLocks noChangeAspect="1" noChangeArrowheads="1"/>
          </p:cNvPicPr>
          <p:nvPr/>
        </p:nvPicPr>
        <p:blipFill>
          <a:blip r:embed="rId2" r:link="rId3"/>
          <a:srcRect/>
          <a:stretch>
            <a:fillRect/>
          </a:stretch>
        </p:blipFill>
        <p:spPr bwMode="auto">
          <a:xfrm>
            <a:off x="304800" y="609600"/>
            <a:ext cx="8534400" cy="6248400"/>
          </a:xfrm>
          <a:prstGeom prst="rect">
            <a:avLst/>
          </a:prstGeom>
          <a:noFill/>
          <a:ln w="9525">
            <a:noFill/>
            <a:miter lim="800000"/>
            <a:headEnd/>
            <a:tailEnd/>
          </a:ln>
        </p:spPr>
      </p:pic>
      <p:sp>
        <p:nvSpPr>
          <p:cNvPr id="50180" name="Text Box 4"/>
          <p:cNvSpPr txBox="1">
            <a:spLocks noChangeArrowheads="1"/>
          </p:cNvSpPr>
          <p:nvPr/>
        </p:nvSpPr>
        <p:spPr bwMode="auto">
          <a:xfrm>
            <a:off x="2286000" y="304800"/>
            <a:ext cx="4648200" cy="366713"/>
          </a:xfrm>
          <a:prstGeom prst="rect">
            <a:avLst/>
          </a:prstGeom>
          <a:noFill/>
          <a:ln w="9525">
            <a:noFill/>
            <a:miter lim="800000"/>
            <a:headEnd/>
            <a:tailEnd/>
          </a:ln>
        </p:spPr>
        <p:txBody>
          <a:bodyPr>
            <a:spAutoFit/>
          </a:bodyPr>
          <a:lstStyle/>
          <a:p>
            <a:pPr>
              <a:spcBef>
                <a:spcPct val="50000"/>
              </a:spcBef>
            </a:pPr>
            <a:endParaRPr lang="en-US"/>
          </a:p>
        </p:txBody>
      </p:sp>
      <p:sp>
        <p:nvSpPr>
          <p:cNvPr id="150533" name="Text Box 5"/>
          <p:cNvSpPr txBox="1">
            <a:spLocks noChangeArrowheads="1"/>
          </p:cNvSpPr>
          <p:nvPr/>
        </p:nvSpPr>
        <p:spPr bwMode="auto">
          <a:xfrm>
            <a:off x="1600200" y="152400"/>
            <a:ext cx="5715000" cy="519113"/>
          </a:xfrm>
          <a:prstGeom prst="rect">
            <a:avLst/>
          </a:prstGeom>
          <a:noFill/>
          <a:ln w="9525">
            <a:noFill/>
            <a:miter lim="800000"/>
            <a:headEnd/>
            <a:tailEnd/>
          </a:ln>
          <a:effectLst/>
        </p:spPr>
        <p:txBody>
          <a:bodyPr>
            <a:spAutoFit/>
          </a:bodyPr>
          <a:lstStyle/>
          <a:p>
            <a:pPr>
              <a:spcBef>
                <a:spcPct val="50000"/>
              </a:spcBef>
              <a:defRPr/>
            </a:pPr>
            <a:r>
              <a:rPr lang="en-US" sz="2800" b="1" dirty="0">
                <a:solidFill>
                  <a:srgbClr val="990000"/>
                </a:solidFill>
                <a:effectLst>
                  <a:outerShdw blurRad="38100" dist="38100" dir="2700000" algn="tl">
                    <a:srgbClr val="C0C0C0"/>
                  </a:outerShdw>
                </a:effectLst>
              </a:rPr>
              <a:t>12 Soils Order in The World</a:t>
            </a:r>
          </a:p>
        </p:txBody>
      </p:sp>
    </p:spTree>
  </p:cSld>
  <p:clrMapOvr>
    <a:masterClrMapping/>
  </p:clrMapOvr>
  <p:transition spd="slow">
    <p:spli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defRPr/>
            </a:pPr>
            <a:r>
              <a:rPr lang="en-US" b="1" smtClean="0">
                <a:effectLst>
                  <a:outerShdw blurRad="38100" dist="38100" dir="2700000" algn="tl">
                    <a:srgbClr val="C0C0C0"/>
                  </a:outerShdw>
                </a:effectLst>
              </a:rPr>
              <a:t>Mechanical Weathering…</a:t>
            </a:r>
          </a:p>
        </p:txBody>
      </p:sp>
      <p:sp>
        <p:nvSpPr>
          <p:cNvPr id="7171" name="Rectangle 3"/>
          <p:cNvSpPr>
            <a:spLocks noGrp="1" noChangeArrowheads="1"/>
          </p:cNvSpPr>
          <p:nvPr>
            <p:ph type="body" sz="half" idx="2"/>
          </p:nvPr>
        </p:nvSpPr>
        <p:spPr>
          <a:xfrm>
            <a:off x="4953000" y="1905000"/>
            <a:ext cx="4191000" cy="3429000"/>
          </a:xfrm>
        </p:spPr>
        <p:txBody>
          <a:bodyPr/>
          <a:lstStyle/>
          <a:p>
            <a:pPr eaLnBrk="1" hangingPunct="1">
              <a:buFont typeface="Wingdings" pitchFamily="2" charset="2"/>
              <a:buNone/>
              <a:defRPr/>
            </a:pPr>
            <a:r>
              <a:rPr lang="en-US" b="1" smtClean="0">
                <a:solidFill>
                  <a:srgbClr val="663300"/>
                </a:solidFill>
                <a:effectLst>
                  <a:outerShdw blurRad="38100" dist="38100" dir="2700000" algn="tl">
                    <a:srgbClr val="C0C0C0"/>
                  </a:outerShdw>
                </a:effectLst>
              </a:rPr>
              <a:t>1. Ice Wedging</a:t>
            </a:r>
            <a:r>
              <a:rPr lang="en-US" sz="2000" smtClean="0"/>
              <a:t> </a:t>
            </a:r>
            <a:r>
              <a:rPr lang="en-US" smtClean="0">
                <a:latin typeface="Times New Roman" pitchFamily="18" charset="0"/>
              </a:rPr>
              <a:t>occurs when water seeps into cracks in rocks &amp; freezes, expanding up to 9%.  A freeze &amp; thaw cycle wedges the crack wider.</a:t>
            </a:r>
          </a:p>
        </p:txBody>
      </p:sp>
      <p:pic>
        <p:nvPicPr>
          <p:cNvPr id="7187" name="Picture 19" descr="Big%2520Bend%2520National%2520Park%2520-%2520Thermal%2520Expansion%2520-%2520May%25202001">
            <a:hlinkClick r:id="rId2"/>
          </p:cNvPr>
          <p:cNvPicPr>
            <a:picLocks noGrp="1" noChangeAspect="1" noChangeArrowheads="1"/>
          </p:cNvPicPr>
          <p:nvPr>
            <p:ph type="chart" sz="half" idx="1"/>
          </p:nvPr>
        </p:nvPicPr>
        <p:blipFill>
          <a:blip r:embed="rId3"/>
          <a:srcRect/>
          <a:stretch>
            <a:fillRect/>
          </a:stretch>
        </p:blipFill>
        <p:spPr>
          <a:xfrm>
            <a:off x="457200" y="4387850"/>
            <a:ext cx="4876800" cy="2236788"/>
          </a:xfrm>
        </p:spPr>
      </p:pic>
      <p:pic>
        <p:nvPicPr>
          <p:cNvPr id="18437" name="Picture 21" descr="2">
            <a:hlinkClick r:id="rId4"/>
          </p:cNvPr>
          <p:cNvPicPr>
            <a:picLocks noChangeAspect="1" noChangeArrowheads="1"/>
          </p:cNvPicPr>
          <p:nvPr/>
        </p:nvPicPr>
        <p:blipFill>
          <a:blip r:embed="rId5"/>
          <a:srcRect/>
          <a:stretch>
            <a:fillRect/>
          </a:stretch>
        </p:blipFill>
        <p:spPr bwMode="auto">
          <a:xfrm>
            <a:off x="762000" y="1600200"/>
            <a:ext cx="4038600" cy="2517775"/>
          </a:xfrm>
          <a:prstGeom prst="rect">
            <a:avLst/>
          </a:prstGeom>
          <a:noFill/>
          <a:ln w="9525">
            <a:noFill/>
            <a:miter lim="800000"/>
            <a:headEnd/>
            <a:tailEnd/>
          </a:ln>
        </p:spPr>
      </p:pic>
    </p:spTree>
  </p:cSld>
  <p:clrMapOvr>
    <a:masterClrMapping/>
  </p:clrMapOvr>
  <p:transition spd="slow">
    <p:plu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7187"/>
                                        </p:tgtEl>
                                        <p:attrNameLst>
                                          <p:attrName>style.visibility</p:attrName>
                                        </p:attrNameLst>
                                      </p:cBhvr>
                                      <p:to>
                                        <p:strVal val="visible"/>
                                      </p:to>
                                    </p:set>
                                    <p:animEffect transition="in" filter="strips(downLeft)">
                                      <p:cBhvr>
                                        <p:cTn id="7" dur="500"/>
                                        <p:tgtEl>
                                          <p:spTgt spid="71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0" name="Picture 2" descr="13"/>
          <p:cNvPicPr>
            <a:picLocks noChangeAspect="1" noChangeArrowheads="1"/>
          </p:cNvPicPr>
          <p:nvPr/>
        </p:nvPicPr>
        <p:blipFill>
          <a:blip r:embed="rId2"/>
          <a:srcRect/>
          <a:stretch>
            <a:fillRect/>
          </a:stretch>
        </p:blipFill>
        <p:spPr bwMode="auto">
          <a:xfrm>
            <a:off x="381000" y="1447800"/>
            <a:ext cx="4114800" cy="3276600"/>
          </a:xfrm>
          <a:prstGeom prst="rect">
            <a:avLst/>
          </a:prstGeom>
          <a:noFill/>
          <a:ln w="19050">
            <a:solidFill>
              <a:srgbClr val="000000"/>
            </a:solidFill>
            <a:miter lim="800000"/>
            <a:headEnd/>
            <a:tailEnd/>
          </a:ln>
        </p:spPr>
      </p:pic>
      <p:pic>
        <p:nvPicPr>
          <p:cNvPr id="53251" name="Picture 3" descr="Salt weathering in SK sloughs"/>
          <p:cNvPicPr>
            <a:picLocks noChangeAspect="1" noChangeArrowheads="1"/>
          </p:cNvPicPr>
          <p:nvPr/>
        </p:nvPicPr>
        <p:blipFill>
          <a:blip r:embed="rId3"/>
          <a:srcRect/>
          <a:stretch>
            <a:fillRect/>
          </a:stretch>
        </p:blipFill>
        <p:spPr bwMode="auto">
          <a:xfrm>
            <a:off x="2895600" y="4826000"/>
            <a:ext cx="5943600" cy="1879600"/>
          </a:xfrm>
          <a:prstGeom prst="rect">
            <a:avLst/>
          </a:prstGeom>
          <a:noFill/>
          <a:ln w="19050">
            <a:solidFill>
              <a:srgbClr val="000000"/>
            </a:solidFill>
            <a:miter lim="800000"/>
            <a:headEnd/>
            <a:tailEnd/>
          </a:ln>
        </p:spPr>
      </p:pic>
      <p:pic>
        <p:nvPicPr>
          <p:cNvPr id="53253" name="Picture 5" descr="tunisia01"/>
          <p:cNvPicPr>
            <a:picLocks noChangeAspect="1" noChangeArrowheads="1"/>
          </p:cNvPicPr>
          <p:nvPr/>
        </p:nvPicPr>
        <p:blipFill>
          <a:blip r:embed="rId4"/>
          <a:srcRect/>
          <a:stretch>
            <a:fillRect/>
          </a:stretch>
        </p:blipFill>
        <p:spPr bwMode="auto">
          <a:xfrm>
            <a:off x="5257800" y="1600200"/>
            <a:ext cx="3505200" cy="2311400"/>
          </a:xfrm>
          <a:prstGeom prst="rect">
            <a:avLst/>
          </a:prstGeom>
          <a:noFill/>
          <a:ln w="19050">
            <a:solidFill>
              <a:srgbClr val="000000"/>
            </a:solidFill>
            <a:miter lim="800000"/>
            <a:headEnd/>
            <a:tailEnd/>
          </a:ln>
        </p:spPr>
      </p:pic>
      <p:sp>
        <p:nvSpPr>
          <p:cNvPr id="19461" name="Line 6"/>
          <p:cNvSpPr>
            <a:spLocks noChangeShapeType="1"/>
          </p:cNvSpPr>
          <p:nvPr/>
        </p:nvSpPr>
        <p:spPr bwMode="auto">
          <a:xfrm flipV="1">
            <a:off x="6858000" y="3200400"/>
            <a:ext cx="1066800" cy="1676400"/>
          </a:xfrm>
          <a:prstGeom prst="line">
            <a:avLst/>
          </a:prstGeom>
          <a:noFill/>
          <a:ln w="9525">
            <a:solidFill>
              <a:schemeClr val="tx1"/>
            </a:solidFill>
            <a:round/>
            <a:headEnd/>
            <a:tailEnd type="triangle" w="med" len="med"/>
          </a:ln>
        </p:spPr>
        <p:txBody>
          <a:bodyPr/>
          <a:lstStyle/>
          <a:p>
            <a:endParaRPr lang="en-US"/>
          </a:p>
        </p:txBody>
      </p:sp>
      <p:sp>
        <p:nvSpPr>
          <p:cNvPr id="53255" name="Rectangle 7"/>
          <p:cNvSpPr>
            <a:spLocks noChangeArrowheads="1"/>
          </p:cNvSpPr>
          <p:nvPr/>
        </p:nvSpPr>
        <p:spPr bwMode="auto">
          <a:xfrm>
            <a:off x="228600" y="381000"/>
            <a:ext cx="5638800" cy="655638"/>
          </a:xfrm>
          <a:prstGeom prst="rect">
            <a:avLst/>
          </a:prstGeom>
          <a:noFill/>
          <a:ln w="9525">
            <a:noFill/>
            <a:miter lim="800000"/>
            <a:headEnd/>
            <a:tailEnd/>
          </a:ln>
          <a:effectLst/>
        </p:spPr>
        <p:txBody>
          <a:bodyPr anchor="b"/>
          <a:lstStyle/>
          <a:p>
            <a:pPr eaLnBrk="1" hangingPunct="1">
              <a:defRPr/>
            </a:pPr>
            <a:r>
              <a:rPr lang="en-US" sz="4000">
                <a:solidFill>
                  <a:schemeClr val="tx2"/>
                </a:solidFill>
                <a:latin typeface="Garamond" pitchFamily="18" charset="0"/>
              </a:rPr>
              <a:t>Mechanical Weathering …</a:t>
            </a:r>
            <a:endParaRPr lang="en-US" sz="3600" b="1">
              <a:solidFill>
                <a:srgbClr val="663300"/>
              </a:solidFill>
              <a:effectLst>
                <a:outerShdw blurRad="38100" dist="38100" dir="2700000" algn="tl">
                  <a:srgbClr val="C0C0C0"/>
                </a:outerShdw>
              </a:effectLst>
              <a:latin typeface="Garamond" pitchFamily="18" charset="0"/>
            </a:endParaRPr>
          </a:p>
        </p:txBody>
      </p:sp>
      <p:sp>
        <p:nvSpPr>
          <p:cNvPr id="53256" name="Rectangle 8"/>
          <p:cNvSpPr>
            <a:spLocks noChangeArrowheads="1"/>
          </p:cNvSpPr>
          <p:nvPr/>
        </p:nvSpPr>
        <p:spPr bwMode="auto">
          <a:xfrm>
            <a:off x="4648200" y="990600"/>
            <a:ext cx="4456113" cy="457200"/>
          </a:xfrm>
          <a:prstGeom prst="rect">
            <a:avLst/>
          </a:prstGeom>
          <a:noFill/>
          <a:ln w="9525">
            <a:noFill/>
            <a:miter lim="800000"/>
            <a:headEnd/>
            <a:tailEnd/>
          </a:ln>
          <a:effectLst/>
        </p:spPr>
        <p:txBody>
          <a:bodyPr wrap="none">
            <a:spAutoFit/>
          </a:bodyPr>
          <a:lstStyle/>
          <a:p>
            <a:pPr>
              <a:defRPr/>
            </a:pPr>
            <a:r>
              <a:rPr lang="en-US" sz="2400" b="1">
                <a:solidFill>
                  <a:srgbClr val="663300"/>
                </a:solidFill>
                <a:effectLst>
                  <a:outerShdw blurRad="38100" dist="38100" dir="2700000" algn="tl">
                    <a:srgbClr val="C0C0C0"/>
                  </a:outerShdw>
                </a:effectLst>
              </a:rPr>
              <a:t>2. Mineral Crystallization</a:t>
            </a:r>
          </a:p>
        </p:txBody>
      </p:sp>
    </p:spTree>
  </p:cSld>
  <p:clrMapOvr>
    <a:masterClrMapping/>
  </p:clrMapOvr>
  <p:transition spd="slow">
    <p:zoom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53250"/>
                                        </p:tgtEl>
                                        <p:attrNameLst>
                                          <p:attrName>style.visibility</p:attrName>
                                        </p:attrNameLst>
                                      </p:cBhvr>
                                      <p:to>
                                        <p:strVal val="visible"/>
                                      </p:to>
                                    </p:set>
                                    <p:anim calcmode="lin" valueType="num">
                                      <p:cBhvr>
                                        <p:cTn id="7" dur="500" fill="hold"/>
                                        <p:tgtEl>
                                          <p:spTgt spid="53250"/>
                                        </p:tgtEl>
                                        <p:attrNameLst>
                                          <p:attrName>ppt_w</p:attrName>
                                        </p:attrNameLst>
                                      </p:cBhvr>
                                      <p:tavLst>
                                        <p:tav tm="0">
                                          <p:val>
                                            <p:fltVal val="0"/>
                                          </p:val>
                                        </p:tav>
                                        <p:tav tm="100000">
                                          <p:val>
                                            <p:strVal val="#ppt_w"/>
                                          </p:val>
                                        </p:tav>
                                      </p:tavLst>
                                    </p:anim>
                                    <p:anim calcmode="lin" valueType="num">
                                      <p:cBhvr>
                                        <p:cTn id="8" dur="500" fill="hold"/>
                                        <p:tgtEl>
                                          <p:spTgt spid="53250"/>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53251"/>
                                        </p:tgtEl>
                                        <p:attrNameLst>
                                          <p:attrName>style.visibility</p:attrName>
                                        </p:attrNameLst>
                                      </p:cBhvr>
                                      <p:to>
                                        <p:strVal val="visible"/>
                                      </p:to>
                                    </p:set>
                                    <p:anim calcmode="lin" valueType="num">
                                      <p:cBhvr>
                                        <p:cTn id="13" dur="500" fill="hold"/>
                                        <p:tgtEl>
                                          <p:spTgt spid="53251"/>
                                        </p:tgtEl>
                                        <p:attrNameLst>
                                          <p:attrName>ppt_w</p:attrName>
                                        </p:attrNameLst>
                                      </p:cBhvr>
                                      <p:tavLst>
                                        <p:tav tm="0">
                                          <p:val>
                                            <p:fltVal val="0"/>
                                          </p:val>
                                        </p:tav>
                                        <p:tav tm="100000">
                                          <p:val>
                                            <p:strVal val="#ppt_w"/>
                                          </p:val>
                                        </p:tav>
                                      </p:tavLst>
                                    </p:anim>
                                    <p:anim calcmode="lin" valueType="num">
                                      <p:cBhvr>
                                        <p:cTn id="14" dur="500" fill="hold"/>
                                        <p:tgtEl>
                                          <p:spTgt spid="53251"/>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nodeType="clickEffect">
                                  <p:stCondLst>
                                    <p:cond delay="0"/>
                                  </p:stCondLst>
                                  <p:childTnLst>
                                    <p:set>
                                      <p:cBhvr>
                                        <p:cTn id="18" dur="1" fill="hold">
                                          <p:stCondLst>
                                            <p:cond delay="0"/>
                                          </p:stCondLst>
                                        </p:cTn>
                                        <p:tgtEl>
                                          <p:spTgt spid="53253"/>
                                        </p:tgtEl>
                                        <p:attrNameLst>
                                          <p:attrName>style.visibility</p:attrName>
                                        </p:attrNameLst>
                                      </p:cBhvr>
                                      <p:to>
                                        <p:strVal val="visible"/>
                                      </p:to>
                                    </p:set>
                                    <p:anim calcmode="lin" valueType="num">
                                      <p:cBhvr>
                                        <p:cTn id="19" dur="500" fill="hold"/>
                                        <p:tgtEl>
                                          <p:spTgt spid="53253"/>
                                        </p:tgtEl>
                                        <p:attrNameLst>
                                          <p:attrName>ppt_w</p:attrName>
                                        </p:attrNameLst>
                                      </p:cBhvr>
                                      <p:tavLst>
                                        <p:tav tm="0">
                                          <p:val>
                                            <p:fltVal val="0"/>
                                          </p:val>
                                        </p:tav>
                                        <p:tav tm="100000">
                                          <p:val>
                                            <p:strVal val="#ppt_w"/>
                                          </p:val>
                                        </p:tav>
                                      </p:tavLst>
                                    </p:anim>
                                    <p:anim calcmode="lin" valueType="num">
                                      <p:cBhvr>
                                        <p:cTn id="20" dur="500" fill="hold"/>
                                        <p:tgtEl>
                                          <p:spTgt spid="5325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304800" y="1295400"/>
            <a:ext cx="3886200" cy="2590800"/>
            <a:chOff x="576" y="1368"/>
            <a:chExt cx="4607" cy="1584"/>
          </a:xfrm>
        </p:grpSpPr>
        <p:sp>
          <p:nvSpPr>
            <p:cNvPr id="20487" name="Rectangle 3"/>
            <p:cNvSpPr>
              <a:spLocks noChangeArrowheads="1"/>
            </p:cNvSpPr>
            <p:nvPr/>
          </p:nvSpPr>
          <p:spPr bwMode="auto">
            <a:xfrm>
              <a:off x="576" y="1368"/>
              <a:ext cx="4607" cy="1584"/>
            </a:xfrm>
            <a:prstGeom prst="rect">
              <a:avLst/>
            </a:prstGeom>
            <a:solidFill>
              <a:schemeClr val="bg1"/>
            </a:solidFill>
            <a:ln w="9525">
              <a:solidFill>
                <a:schemeClr val="tx1"/>
              </a:solidFill>
              <a:miter lim="800000"/>
              <a:headEnd/>
              <a:tailEnd/>
            </a:ln>
          </p:spPr>
          <p:txBody>
            <a:bodyPr wrap="none" anchor="ctr"/>
            <a:lstStyle/>
            <a:p>
              <a:pPr algn="ctr" eaLnBrk="1" hangingPunct="1"/>
              <a:endParaRPr lang="en-GB">
                <a:latin typeface="Arial" pitchFamily="34" charset="0"/>
              </a:endParaRPr>
            </a:p>
          </p:txBody>
        </p:sp>
        <p:pic>
          <p:nvPicPr>
            <p:cNvPr id="20488" name="Picture 4" descr="stress"/>
            <p:cNvPicPr preferRelativeResize="0">
              <a:picLocks noChangeArrowheads="1"/>
            </p:cNvPicPr>
            <p:nvPr/>
          </p:nvPicPr>
          <p:blipFill>
            <a:blip r:embed="rId2"/>
            <a:srcRect/>
            <a:stretch>
              <a:fillRect/>
            </a:stretch>
          </p:blipFill>
          <p:spPr bwMode="auto">
            <a:xfrm>
              <a:off x="720" y="1511"/>
              <a:ext cx="4319" cy="1297"/>
            </a:xfrm>
            <a:prstGeom prst="rect">
              <a:avLst/>
            </a:prstGeom>
            <a:noFill/>
            <a:ln w="9525">
              <a:noFill/>
              <a:miter lim="800000"/>
              <a:headEnd/>
              <a:tailEnd/>
            </a:ln>
          </p:spPr>
        </p:pic>
      </p:grpSp>
      <p:sp>
        <p:nvSpPr>
          <p:cNvPr id="54277" name="Text Box 5"/>
          <p:cNvSpPr txBox="1">
            <a:spLocks noChangeArrowheads="1"/>
          </p:cNvSpPr>
          <p:nvPr/>
        </p:nvSpPr>
        <p:spPr bwMode="auto">
          <a:xfrm>
            <a:off x="304800" y="838200"/>
            <a:ext cx="4267200" cy="457200"/>
          </a:xfrm>
          <a:prstGeom prst="rect">
            <a:avLst/>
          </a:prstGeom>
          <a:noFill/>
          <a:ln w="9525">
            <a:noFill/>
            <a:miter lim="800000"/>
            <a:headEnd/>
            <a:tailEnd/>
          </a:ln>
          <a:effectLst/>
        </p:spPr>
        <p:txBody>
          <a:bodyPr>
            <a:spAutoFit/>
          </a:bodyPr>
          <a:lstStyle/>
          <a:p>
            <a:pPr algn="ctr" eaLnBrk="1" hangingPunct="1">
              <a:spcBef>
                <a:spcPct val="50000"/>
              </a:spcBef>
              <a:defRPr/>
            </a:pPr>
            <a:r>
              <a:rPr lang="en-US" sz="2400" b="1">
                <a:solidFill>
                  <a:srgbClr val="663300"/>
                </a:solidFill>
                <a:effectLst>
                  <a:outerShdw blurRad="38100" dist="38100" dir="2700000" algn="tl">
                    <a:srgbClr val="C0C0C0"/>
                  </a:outerShdw>
                </a:effectLst>
                <a:latin typeface="Arial" pitchFamily="34" charset="0"/>
              </a:rPr>
              <a:t>3. Unloading (Exfoliation)</a:t>
            </a:r>
          </a:p>
        </p:txBody>
      </p:sp>
      <p:sp>
        <p:nvSpPr>
          <p:cNvPr id="20484" name="Rectangle 6"/>
          <p:cNvSpPr>
            <a:spLocks noChangeArrowheads="1"/>
          </p:cNvSpPr>
          <p:nvPr/>
        </p:nvSpPr>
        <p:spPr bwMode="auto">
          <a:xfrm>
            <a:off x="228600" y="0"/>
            <a:ext cx="3505200" cy="682625"/>
          </a:xfrm>
          <a:prstGeom prst="rect">
            <a:avLst/>
          </a:prstGeom>
          <a:noFill/>
          <a:ln w="9525">
            <a:noFill/>
            <a:miter lim="800000"/>
            <a:headEnd/>
            <a:tailEnd/>
          </a:ln>
        </p:spPr>
        <p:txBody>
          <a:bodyPr anchor="b"/>
          <a:lstStyle/>
          <a:p>
            <a:pPr eaLnBrk="1" hangingPunct="1"/>
            <a:r>
              <a:rPr lang="en-US" sz="2400">
                <a:solidFill>
                  <a:schemeClr val="tx2"/>
                </a:solidFill>
                <a:latin typeface="Garamond" pitchFamily="18" charset="0"/>
              </a:rPr>
              <a:t>Mechanical Weathering…</a:t>
            </a:r>
          </a:p>
        </p:txBody>
      </p:sp>
      <p:pic>
        <p:nvPicPr>
          <p:cNvPr id="54283" name="Picture 11"/>
          <p:cNvPicPr>
            <a:picLocks noChangeAspect="1" noChangeArrowheads="1"/>
          </p:cNvPicPr>
          <p:nvPr/>
        </p:nvPicPr>
        <p:blipFill>
          <a:blip r:embed="rId3"/>
          <a:srcRect l="23148" r="24074"/>
          <a:stretch>
            <a:fillRect/>
          </a:stretch>
        </p:blipFill>
        <p:spPr bwMode="auto">
          <a:xfrm>
            <a:off x="1752600" y="228600"/>
            <a:ext cx="4267200" cy="5943600"/>
          </a:xfrm>
          <a:prstGeom prst="rect">
            <a:avLst/>
          </a:prstGeom>
          <a:noFill/>
          <a:ln w="9525">
            <a:noFill/>
            <a:miter lim="800000"/>
            <a:headEnd/>
            <a:tailEnd/>
          </a:ln>
        </p:spPr>
      </p:pic>
      <p:pic>
        <p:nvPicPr>
          <p:cNvPr id="54281" name="Picture 9"/>
          <p:cNvPicPr>
            <a:picLocks noChangeAspect="1" noChangeArrowheads="1"/>
          </p:cNvPicPr>
          <p:nvPr/>
        </p:nvPicPr>
        <p:blipFill>
          <a:blip r:embed="rId4"/>
          <a:srcRect/>
          <a:stretch>
            <a:fillRect/>
          </a:stretch>
        </p:blipFill>
        <p:spPr bwMode="auto">
          <a:xfrm>
            <a:off x="4648200" y="2819400"/>
            <a:ext cx="4267200" cy="2317750"/>
          </a:xfrm>
          <a:prstGeom prst="rect">
            <a:avLst/>
          </a:prstGeom>
          <a:noFill/>
          <a:ln w="9525">
            <a:noFill/>
            <a:miter lim="800000"/>
            <a:headEnd/>
            <a:tailEnd/>
          </a:ln>
        </p:spPr>
      </p:pic>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800" decel="100000"/>
                                        <p:tgtEl>
                                          <p:spTgt spid="2"/>
                                        </p:tgtEl>
                                      </p:cBhvr>
                                    </p:animEffect>
                                    <p:anim calcmode="lin" valueType="num">
                                      <p:cBhvr>
                                        <p:cTn id="8" dur="800" decel="100000" fill="hold"/>
                                        <p:tgtEl>
                                          <p:spTgt spid="2"/>
                                        </p:tgtEl>
                                        <p:attrNameLst>
                                          <p:attrName>style.rotation</p:attrName>
                                        </p:attrNameLst>
                                      </p:cBhvr>
                                      <p:tavLst>
                                        <p:tav tm="0">
                                          <p:val>
                                            <p:fltVal val="-90"/>
                                          </p:val>
                                        </p:tav>
                                        <p:tav tm="100000">
                                          <p:val>
                                            <p:fltVal val="0"/>
                                          </p:val>
                                        </p:tav>
                                      </p:tavLst>
                                    </p:anim>
                                    <p:anim calcmode="lin" valueType="num">
                                      <p:cBhvr>
                                        <p:cTn id="9" dur="800" decel="100000" fill="hold"/>
                                        <p:tgtEl>
                                          <p:spTgt spid="2"/>
                                        </p:tgtEl>
                                        <p:attrNameLst>
                                          <p:attrName>ppt_x</p:attrName>
                                        </p:attrNameLst>
                                      </p:cBhvr>
                                      <p:tavLst>
                                        <p:tav tm="0">
                                          <p:val>
                                            <p:strVal val="#ppt_x+0.4"/>
                                          </p:val>
                                        </p:tav>
                                        <p:tav tm="100000">
                                          <p:val>
                                            <p:strVal val="#ppt_x-0.05"/>
                                          </p:val>
                                        </p:tav>
                                      </p:tavLst>
                                    </p:anim>
                                    <p:anim calcmode="lin" valueType="num">
                                      <p:cBhvr>
                                        <p:cTn id="10" dur="800" decel="100000" fill="hold"/>
                                        <p:tgtEl>
                                          <p:spTgt spid="2"/>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53" presetClass="entr" presetSubtype="0" fill="hold" nodeType="afterEffect">
                                  <p:stCondLst>
                                    <p:cond delay="0"/>
                                  </p:stCondLst>
                                  <p:childTnLst>
                                    <p:set>
                                      <p:cBhvr>
                                        <p:cTn id="15" dur="1" fill="hold">
                                          <p:stCondLst>
                                            <p:cond delay="0"/>
                                          </p:stCondLst>
                                        </p:cTn>
                                        <p:tgtEl>
                                          <p:spTgt spid="54283"/>
                                        </p:tgtEl>
                                        <p:attrNameLst>
                                          <p:attrName>style.visibility</p:attrName>
                                        </p:attrNameLst>
                                      </p:cBhvr>
                                      <p:to>
                                        <p:strVal val="visible"/>
                                      </p:to>
                                    </p:set>
                                    <p:anim calcmode="lin" valueType="num">
                                      <p:cBhvr>
                                        <p:cTn id="16" dur="500" fill="hold"/>
                                        <p:tgtEl>
                                          <p:spTgt spid="54283"/>
                                        </p:tgtEl>
                                        <p:attrNameLst>
                                          <p:attrName>ppt_w</p:attrName>
                                        </p:attrNameLst>
                                      </p:cBhvr>
                                      <p:tavLst>
                                        <p:tav tm="0">
                                          <p:val>
                                            <p:fltVal val="0"/>
                                          </p:val>
                                        </p:tav>
                                        <p:tav tm="100000">
                                          <p:val>
                                            <p:strVal val="#ppt_w"/>
                                          </p:val>
                                        </p:tav>
                                      </p:tavLst>
                                    </p:anim>
                                    <p:anim calcmode="lin" valueType="num">
                                      <p:cBhvr>
                                        <p:cTn id="17" dur="500" fill="hold"/>
                                        <p:tgtEl>
                                          <p:spTgt spid="54283"/>
                                        </p:tgtEl>
                                        <p:attrNameLst>
                                          <p:attrName>ppt_h</p:attrName>
                                        </p:attrNameLst>
                                      </p:cBhvr>
                                      <p:tavLst>
                                        <p:tav tm="0">
                                          <p:val>
                                            <p:fltVal val="0"/>
                                          </p:val>
                                        </p:tav>
                                        <p:tav tm="100000">
                                          <p:val>
                                            <p:strVal val="#ppt_h"/>
                                          </p:val>
                                        </p:tav>
                                      </p:tavLst>
                                    </p:anim>
                                    <p:animEffect transition="in" filter="fade">
                                      <p:cBhvr>
                                        <p:cTn id="18" dur="500"/>
                                        <p:tgtEl>
                                          <p:spTgt spid="54283"/>
                                        </p:tgtEl>
                                      </p:cBhvr>
                                    </p:animEffect>
                                  </p:childTnLst>
                                </p:cTn>
                              </p:par>
                              <p:par>
                                <p:cTn id="19" presetID="63" presetClass="path" presetSubtype="0" accel="50000" decel="50000" fill="hold" nodeType="withEffect">
                                  <p:stCondLst>
                                    <p:cond delay="0"/>
                                  </p:stCondLst>
                                  <p:childTnLst>
                                    <p:animMotion origin="layout" path="M 3.33333E-6 4.44444E-6 L 0.35416 0.00555 " pathEditMode="relative" rAng="0" ptsTypes="AA">
                                      <p:cBhvr>
                                        <p:cTn id="20" dur="2000" fill="hold"/>
                                        <p:tgtEl>
                                          <p:spTgt spid="54283"/>
                                        </p:tgtEl>
                                        <p:attrNameLst>
                                          <p:attrName>ppt_x</p:attrName>
                                          <p:attrName>ppt_y</p:attrName>
                                        </p:attrNameLst>
                                      </p:cBhvr>
                                      <p:rCtr x="177" y="3"/>
                                    </p:animMotion>
                                  </p:childTnLst>
                                </p:cTn>
                              </p:par>
                            </p:childTnLst>
                          </p:cTn>
                        </p:par>
                        <p:par>
                          <p:cTn id="21" fill="hold">
                            <p:stCondLst>
                              <p:cond delay="3000"/>
                            </p:stCondLst>
                            <p:childTnLst>
                              <p:par>
                                <p:cTn id="22" presetID="53" presetClass="entr" presetSubtype="0" fill="hold" nodeType="afterEffect">
                                  <p:stCondLst>
                                    <p:cond delay="0"/>
                                  </p:stCondLst>
                                  <p:childTnLst>
                                    <p:set>
                                      <p:cBhvr>
                                        <p:cTn id="23" dur="1" fill="hold">
                                          <p:stCondLst>
                                            <p:cond delay="0"/>
                                          </p:stCondLst>
                                        </p:cTn>
                                        <p:tgtEl>
                                          <p:spTgt spid="54281"/>
                                        </p:tgtEl>
                                        <p:attrNameLst>
                                          <p:attrName>style.visibility</p:attrName>
                                        </p:attrNameLst>
                                      </p:cBhvr>
                                      <p:to>
                                        <p:strVal val="visible"/>
                                      </p:to>
                                    </p:set>
                                    <p:anim calcmode="lin" valueType="num">
                                      <p:cBhvr>
                                        <p:cTn id="24" dur="500" fill="hold"/>
                                        <p:tgtEl>
                                          <p:spTgt spid="54281"/>
                                        </p:tgtEl>
                                        <p:attrNameLst>
                                          <p:attrName>ppt_w</p:attrName>
                                        </p:attrNameLst>
                                      </p:cBhvr>
                                      <p:tavLst>
                                        <p:tav tm="0">
                                          <p:val>
                                            <p:fltVal val="0"/>
                                          </p:val>
                                        </p:tav>
                                        <p:tav tm="100000">
                                          <p:val>
                                            <p:strVal val="#ppt_w"/>
                                          </p:val>
                                        </p:tav>
                                      </p:tavLst>
                                    </p:anim>
                                    <p:anim calcmode="lin" valueType="num">
                                      <p:cBhvr>
                                        <p:cTn id="25" dur="500" fill="hold"/>
                                        <p:tgtEl>
                                          <p:spTgt spid="54281"/>
                                        </p:tgtEl>
                                        <p:attrNameLst>
                                          <p:attrName>ppt_h</p:attrName>
                                        </p:attrNameLst>
                                      </p:cBhvr>
                                      <p:tavLst>
                                        <p:tav tm="0">
                                          <p:val>
                                            <p:fltVal val="0"/>
                                          </p:val>
                                        </p:tav>
                                        <p:tav tm="100000">
                                          <p:val>
                                            <p:strVal val="#ppt_h"/>
                                          </p:val>
                                        </p:tav>
                                      </p:tavLst>
                                    </p:anim>
                                    <p:animEffect transition="in" filter="fade">
                                      <p:cBhvr>
                                        <p:cTn id="26" dur="500"/>
                                        <p:tgtEl>
                                          <p:spTgt spid="54281"/>
                                        </p:tgtEl>
                                      </p:cBhvr>
                                    </p:animEffect>
                                  </p:childTnLst>
                                </p:cTn>
                              </p:par>
                              <p:par>
                                <p:cTn id="27" presetID="56" presetClass="path" presetSubtype="0" accel="50000" decel="50000" fill="hold" nodeType="withEffect">
                                  <p:stCondLst>
                                    <p:cond delay="0"/>
                                  </p:stCondLst>
                                  <p:childTnLst>
                                    <p:animMotion origin="layout" path="M 3.33333E-6 -3.7037E-7 L -0.4625 0.2088 " pathEditMode="relative" rAng="0" ptsTypes="AA">
                                      <p:cBhvr>
                                        <p:cTn id="28" dur="2000" fill="hold"/>
                                        <p:tgtEl>
                                          <p:spTgt spid="54281"/>
                                        </p:tgtEl>
                                        <p:attrNameLst>
                                          <p:attrName>ppt_x</p:attrName>
                                          <p:attrName>ppt_y</p:attrName>
                                        </p:attrNameLst>
                                      </p:cBhvr>
                                      <p:rCtr x="-231" y="10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381000" y="304800"/>
            <a:ext cx="4495800" cy="503238"/>
          </a:xfrm>
        </p:spPr>
        <p:txBody>
          <a:bodyPr/>
          <a:lstStyle/>
          <a:p>
            <a:pPr eaLnBrk="1" hangingPunct="1"/>
            <a:r>
              <a:rPr lang="en-US" sz="2400" b="1" smtClean="0"/>
              <a:t>Mechanical Weathering…</a:t>
            </a:r>
          </a:p>
        </p:txBody>
      </p:sp>
      <p:sp>
        <p:nvSpPr>
          <p:cNvPr id="10248" name="Rectangle 8"/>
          <p:cNvSpPr>
            <a:spLocks noChangeArrowheads="1"/>
          </p:cNvSpPr>
          <p:nvPr/>
        </p:nvSpPr>
        <p:spPr bwMode="auto">
          <a:xfrm>
            <a:off x="304800" y="914400"/>
            <a:ext cx="4330700" cy="457200"/>
          </a:xfrm>
          <a:prstGeom prst="rect">
            <a:avLst/>
          </a:prstGeom>
          <a:noFill/>
          <a:ln w="9525">
            <a:noFill/>
            <a:miter lim="800000"/>
            <a:headEnd/>
            <a:tailEnd/>
          </a:ln>
          <a:effectLst/>
        </p:spPr>
        <p:txBody>
          <a:bodyPr wrap="none">
            <a:spAutoFit/>
          </a:bodyPr>
          <a:lstStyle/>
          <a:p>
            <a:pPr>
              <a:defRPr/>
            </a:pPr>
            <a:r>
              <a:rPr lang="en-US" sz="2400" b="1">
                <a:solidFill>
                  <a:srgbClr val="663300"/>
                </a:solidFill>
                <a:effectLst>
                  <a:outerShdw blurRad="38100" dist="38100" dir="2700000" algn="tl">
                    <a:srgbClr val="C0C0C0"/>
                  </a:outerShdw>
                </a:effectLst>
              </a:rPr>
              <a:t>4. Temperature Change:</a:t>
            </a:r>
          </a:p>
        </p:txBody>
      </p:sp>
      <p:pic>
        <p:nvPicPr>
          <p:cNvPr id="21508" name="Picture 15" descr="exfol"/>
          <p:cNvPicPr>
            <a:picLocks noChangeAspect="1" noChangeArrowheads="1"/>
          </p:cNvPicPr>
          <p:nvPr/>
        </p:nvPicPr>
        <p:blipFill>
          <a:blip r:embed="rId2"/>
          <a:srcRect/>
          <a:stretch>
            <a:fillRect/>
          </a:stretch>
        </p:blipFill>
        <p:spPr bwMode="auto">
          <a:xfrm>
            <a:off x="304800" y="1441450"/>
            <a:ext cx="8610600" cy="5257800"/>
          </a:xfrm>
          <a:prstGeom prst="rect">
            <a:avLst/>
          </a:prstGeom>
          <a:noFill/>
          <a:ln w="9525">
            <a:noFill/>
            <a:miter lim="800000"/>
            <a:headEnd/>
            <a:tailEnd/>
          </a:ln>
        </p:spPr>
      </p:pic>
      <p:sp>
        <p:nvSpPr>
          <p:cNvPr id="10244" name="Rectangle 4"/>
          <p:cNvSpPr>
            <a:spLocks noGrp="1" noChangeArrowheads="1"/>
          </p:cNvSpPr>
          <p:nvPr>
            <p:ph type="body" sz="half" idx="1"/>
          </p:nvPr>
        </p:nvSpPr>
        <p:spPr>
          <a:xfrm>
            <a:off x="381000" y="5791200"/>
            <a:ext cx="8534400" cy="990600"/>
          </a:xfrm>
        </p:spPr>
        <p:txBody>
          <a:bodyPr/>
          <a:lstStyle/>
          <a:p>
            <a:pPr eaLnBrk="1" hangingPunct="1">
              <a:lnSpc>
                <a:spcPct val="90000"/>
              </a:lnSpc>
              <a:buFont typeface="Wingdings" pitchFamily="2" charset="2"/>
              <a:buNone/>
              <a:defRPr/>
            </a:pPr>
            <a:r>
              <a:rPr lang="en-US" sz="2000" b="1" dirty="0" smtClean="0">
                <a:solidFill>
                  <a:srgbClr val="FFFF00"/>
                </a:solidFill>
                <a:effectLst>
                  <a:outerShdw blurRad="38100" dist="38100" dir="2700000" algn="tl">
                    <a:srgbClr val="C0C0C0"/>
                  </a:outerShdw>
                </a:effectLst>
              </a:rPr>
              <a:t>   different minerals expand &amp; contract at different rates, causing stress within the rock.  Expansion occurs in the heat of the day, contraction when it cools.</a:t>
            </a:r>
            <a:r>
              <a:rPr lang="en-US" sz="2000" dirty="0" smtClean="0">
                <a:solidFill>
                  <a:srgbClr val="FFFF00"/>
                </a:solidFill>
              </a:rPr>
              <a:t> </a:t>
            </a:r>
            <a:endParaRPr lang="en-US" sz="2000" u="sng" dirty="0" smtClean="0">
              <a:solidFill>
                <a:srgbClr val="FFFF00"/>
              </a:solidFill>
            </a:endParaRPr>
          </a:p>
        </p:txBody>
      </p:sp>
    </p:spTree>
  </p:cSld>
  <p:clrMapOvr>
    <a:masterClrMapping/>
  </p:clrMapOvr>
  <p:transition spd="slow">
    <p:wheel spokes="2"/>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304800" y="304800"/>
            <a:ext cx="4419600" cy="579438"/>
          </a:xfrm>
        </p:spPr>
        <p:txBody>
          <a:bodyPr>
            <a:normAutofit fontScale="90000"/>
          </a:bodyPr>
          <a:lstStyle/>
          <a:p>
            <a:pPr eaLnBrk="1" hangingPunct="1"/>
            <a:r>
              <a:rPr lang="en-US" sz="2800" dirty="0" smtClean="0"/>
              <a:t>Mechanical Weathering…</a:t>
            </a:r>
          </a:p>
        </p:txBody>
      </p:sp>
      <p:sp>
        <p:nvSpPr>
          <p:cNvPr id="12291" name="Rectangle 3"/>
          <p:cNvSpPr>
            <a:spLocks noGrp="1" noChangeArrowheads="1"/>
          </p:cNvSpPr>
          <p:nvPr>
            <p:ph type="body" sz="half" idx="1"/>
          </p:nvPr>
        </p:nvSpPr>
        <p:spPr>
          <a:xfrm>
            <a:off x="381000" y="838200"/>
            <a:ext cx="5943600" cy="1981200"/>
          </a:xfrm>
        </p:spPr>
        <p:txBody>
          <a:bodyPr/>
          <a:lstStyle/>
          <a:p>
            <a:pPr eaLnBrk="1" hangingPunct="1">
              <a:buFont typeface="Wingdings" pitchFamily="2" charset="2"/>
              <a:buNone/>
              <a:defRPr/>
            </a:pPr>
            <a:r>
              <a:rPr lang="en-US" b="1" smtClean="0">
                <a:solidFill>
                  <a:srgbClr val="663300"/>
                </a:solidFill>
                <a:effectLst>
                  <a:outerShdw blurRad="38100" dist="38100" dir="2700000" algn="tl">
                    <a:srgbClr val="C0C0C0"/>
                  </a:outerShdw>
                </a:effectLst>
              </a:rPr>
              <a:t>5. Biological Activity:</a:t>
            </a:r>
            <a:r>
              <a:rPr lang="en-US" smtClean="0"/>
              <a:t> </a:t>
            </a:r>
          </a:p>
          <a:p>
            <a:pPr eaLnBrk="1" hangingPunct="1">
              <a:buFont typeface="Wingdings" pitchFamily="2" charset="2"/>
              <a:buNone/>
              <a:defRPr/>
            </a:pPr>
            <a:endParaRPr lang="en-US" smtClean="0"/>
          </a:p>
        </p:txBody>
      </p:sp>
      <p:pic>
        <p:nvPicPr>
          <p:cNvPr id="22532" name="Picture 8" descr="06_08"/>
          <p:cNvPicPr>
            <a:picLocks noGrp="1" noChangeAspect="1" noChangeArrowheads="1"/>
          </p:cNvPicPr>
          <p:nvPr>
            <p:ph sz="quarter" idx="3"/>
          </p:nvPr>
        </p:nvPicPr>
        <p:blipFill>
          <a:blip r:embed="rId2"/>
          <a:srcRect/>
          <a:stretch>
            <a:fillRect/>
          </a:stretch>
        </p:blipFill>
        <p:spPr>
          <a:xfrm>
            <a:off x="5014913" y="173038"/>
            <a:ext cx="3962400" cy="6477000"/>
          </a:xfrm>
          <a:noFill/>
        </p:spPr>
      </p:pic>
      <p:sp>
        <p:nvSpPr>
          <p:cNvPr id="12298" name="Rectangle 10"/>
          <p:cNvSpPr>
            <a:spLocks noChangeArrowheads="1"/>
          </p:cNvSpPr>
          <p:nvPr/>
        </p:nvSpPr>
        <p:spPr bwMode="auto">
          <a:xfrm>
            <a:off x="152400" y="1736725"/>
            <a:ext cx="4724400" cy="1006475"/>
          </a:xfrm>
          <a:prstGeom prst="rect">
            <a:avLst/>
          </a:prstGeom>
          <a:noFill/>
          <a:ln w="9525">
            <a:noFill/>
            <a:miter lim="800000"/>
            <a:headEnd/>
            <a:tailEnd/>
          </a:ln>
          <a:effectLst/>
        </p:spPr>
        <p:txBody>
          <a:bodyPr wrap="square">
            <a:spAutoFit/>
          </a:bodyPr>
          <a:lstStyle/>
          <a:p>
            <a:pPr>
              <a:defRPr/>
            </a:pPr>
            <a:r>
              <a:rPr lang="en-US" sz="2000" b="1" dirty="0">
                <a:solidFill>
                  <a:srgbClr val="0000CC"/>
                </a:solidFill>
                <a:effectLst>
                  <a:outerShdw blurRad="38100" dist="38100" dir="2700000" algn="tl">
                    <a:srgbClr val="C0C0C0"/>
                  </a:outerShdw>
                </a:effectLst>
              </a:rPr>
              <a:t>plant &amp; animal activity can create pressure that wedges rock apart</a:t>
            </a:r>
            <a:r>
              <a:rPr lang="en-US" sz="2000" b="1" dirty="0">
                <a:effectLst>
                  <a:outerShdw blurRad="38100" dist="38100" dir="2700000" algn="tl">
                    <a:srgbClr val="C0C0C0"/>
                  </a:outerShdw>
                </a:effectLst>
              </a:rPr>
              <a:t> </a:t>
            </a:r>
          </a:p>
          <a:p>
            <a:pPr lvl="1">
              <a:defRPr/>
            </a:pPr>
            <a:r>
              <a:rPr lang="en-US" sz="2000" dirty="0"/>
              <a:t>Ex: root pry &amp; burrowing animals</a:t>
            </a:r>
          </a:p>
        </p:txBody>
      </p:sp>
      <p:pic>
        <p:nvPicPr>
          <p:cNvPr id="22534" name="Picture 18" descr="lichen1"/>
          <p:cNvPicPr>
            <a:picLocks noGrp="1" noChangeAspect="1" noChangeArrowheads="1"/>
          </p:cNvPicPr>
          <p:nvPr>
            <p:ph sz="quarter" idx="2"/>
          </p:nvPr>
        </p:nvPicPr>
        <p:blipFill>
          <a:blip r:embed="rId3"/>
          <a:srcRect/>
          <a:stretch>
            <a:fillRect/>
          </a:stretch>
        </p:blipFill>
        <p:spPr>
          <a:xfrm>
            <a:off x="0" y="4038600"/>
            <a:ext cx="3581400" cy="2514600"/>
          </a:xfrm>
          <a:noFill/>
        </p:spPr>
      </p:pic>
      <p:grpSp>
        <p:nvGrpSpPr>
          <p:cNvPr id="2" name="Group 20"/>
          <p:cNvGrpSpPr>
            <a:grpSpLocks/>
          </p:cNvGrpSpPr>
          <p:nvPr/>
        </p:nvGrpSpPr>
        <p:grpSpPr bwMode="auto">
          <a:xfrm>
            <a:off x="2209800" y="2971801"/>
            <a:ext cx="2854325" cy="1981200"/>
            <a:chOff x="2112" y="1920"/>
            <a:chExt cx="1660" cy="1572"/>
          </a:xfrm>
        </p:grpSpPr>
        <p:pic>
          <p:nvPicPr>
            <p:cNvPr id="22536" name="Picture 14" descr="lichen2"/>
            <p:cNvPicPr>
              <a:picLocks noChangeAspect="1" noChangeArrowheads="1"/>
            </p:cNvPicPr>
            <p:nvPr/>
          </p:nvPicPr>
          <p:blipFill>
            <a:blip r:embed="rId4"/>
            <a:srcRect/>
            <a:stretch>
              <a:fillRect/>
            </a:stretch>
          </p:blipFill>
          <p:spPr bwMode="auto">
            <a:xfrm>
              <a:off x="2112" y="1920"/>
              <a:ext cx="1644" cy="1530"/>
            </a:xfrm>
            <a:prstGeom prst="rect">
              <a:avLst/>
            </a:prstGeom>
            <a:noFill/>
            <a:ln w="9525">
              <a:noFill/>
              <a:miter lim="800000"/>
              <a:headEnd/>
              <a:tailEnd/>
            </a:ln>
          </p:spPr>
        </p:pic>
        <p:sp>
          <p:nvSpPr>
            <p:cNvPr id="12303" name="Rectangle 15"/>
            <p:cNvSpPr>
              <a:spLocks noChangeArrowheads="1"/>
            </p:cNvSpPr>
            <p:nvPr/>
          </p:nvSpPr>
          <p:spPr bwMode="auto">
            <a:xfrm>
              <a:off x="2955" y="3228"/>
              <a:ext cx="817" cy="264"/>
            </a:xfrm>
            <a:prstGeom prst="rect">
              <a:avLst/>
            </a:prstGeom>
            <a:noFill/>
            <a:ln w="9525">
              <a:noFill/>
              <a:miter lim="800000"/>
              <a:headEnd/>
              <a:tailEnd/>
            </a:ln>
            <a:effectLst/>
          </p:spPr>
          <p:txBody>
            <a:bodyPr wrap="none" anchor="ctr">
              <a:spAutoFit/>
            </a:bodyPr>
            <a:lstStyle/>
            <a:p>
              <a:pPr eaLnBrk="1" hangingPunct="1">
                <a:defRPr/>
              </a:pPr>
              <a:r>
                <a:rPr lang="en-US" sz="2400" b="1" i="1" dirty="0">
                  <a:solidFill>
                    <a:srgbClr val="FF0066"/>
                  </a:solidFill>
                  <a:effectLst>
                    <a:outerShdw blurRad="38100" dist="38100" dir="2700000" algn="tl">
                      <a:srgbClr val="C0C0C0"/>
                    </a:outerShdw>
                  </a:effectLst>
                </a:rPr>
                <a:t>Lichen</a:t>
              </a:r>
              <a:r>
                <a:rPr lang="en-US" sz="2400" b="1" dirty="0">
                  <a:effectLst>
                    <a:outerShdw blurRad="38100" dist="38100" dir="2700000" algn="tl">
                      <a:srgbClr val="C0C0C0"/>
                    </a:outerShdw>
                  </a:effectLst>
                </a:rPr>
                <a:t> </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3000" fill="hold"/>
                                        <p:tgtEl>
                                          <p:spTgt spid="2"/>
                                        </p:tgtEl>
                                        <p:attrNameLst>
                                          <p:attrName>ppt_w</p:attrName>
                                        </p:attrNameLst>
                                      </p:cBhvr>
                                      <p:tavLst>
                                        <p:tav tm="0">
                                          <p:val>
                                            <p:fltVal val="0"/>
                                          </p:val>
                                        </p:tav>
                                        <p:tav tm="100000">
                                          <p:val>
                                            <p:strVal val="#ppt_w"/>
                                          </p:val>
                                        </p:tav>
                                      </p:tavLst>
                                    </p:anim>
                                    <p:anim calcmode="lin" valueType="num">
                                      <p:cBhvr>
                                        <p:cTn id="8" dur="3000" fill="hold"/>
                                        <p:tgtEl>
                                          <p:spTgt spid="2"/>
                                        </p:tgtEl>
                                        <p:attrNameLst>
                                          <p:attrName>ppt_h</p:attrName>
                                        </p:attrNameLst>
                                      </p:cBhvr>
                                      <p:tavLst>
                                        <p:tav tm="0">
                                          <p:val>
                                            <p:fltVal val="0"/>
                                          </p:val>
                                        </p:tav>
                                        <p:tav tm="100000">
                                          <p:val>
                                            <p:strVal val="#ppt_h"/>
                                          </p:val>
                                        </p:tav>
                                      </p:tavLst>
                                    </p:anim>
                                    <p:animEffect transition="in" filter="fade">
                                      <p:cBhvr>
                                        <p:cTn id="9" dur="3000"/>
                                        <p:tgtEl>
                                          <p:spTgt spid="2"/>
                                        </p:tgtEl>
                                      </p:cBhvr>
                                    </p:animEffect>
                                  </p:childTnLst>
                                </p:cTn>
                              </p:par>
                              <p:par>
                                <p:cTn id="10" presetID="56" presetClass="path" presetSubtype="0" accel="50000" decel="50000" fill="hold" nodeType="withEffect">
                                  <p:stCondLst>
                                    <p:cond delay="0"/>
                                  </p:stCondLst>
                                  <p:childTnLst>
                                    <p:animMotion origin="layout" path="M -3.05556E-6 4.79427E-6 L 0.21893 -0.10934 " pathEditMode="relative" rAng="0" ptsTypes="AA">
                                      <p:cBhvr>
                                        <p:cTn id="11" dur="3000" fill="hold"/>
                                        <p:tgtEl>
                                          <p:spTgt spid="2"/>
                                        </p:tgtEl>
                                        <p:attrNameLst>
                                          <p:attrName>ppt_x</p:attrName>
                                          <p:attrName>ppt_y</p:attrName>
                                        </p:attrNameLst>
                                      </p:cBhvr>
                                      <p:rCtr x="109" y="-5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3"/>
          <p:cNvSpPr>
            <a:spLocks noChangeArrowheads="1"/>
          </p:cNvSpPr>
          <p:nvPr/>
        </p:nvSpPr>
        <p:spPr bwMode="auto">
          <a:xfrm>
            <a:off x="1695450" y="1128713"/>
            <a:ext cx="9144000" cy="0"/>
          </a:xfrm>
          <a:prstGeom prst="rect">
            <a:avLst/>
          </a:prstGeom>
          <a:noFill/>
          <a:ln w="9525">
            <a:noFill/>
            <a:miter lim="800000"/>
            <a:headEnd/>
            <a:tailEnd/>
          </a:ln>
        </p:spPr>
        <p:txBody>
          <a:bodyPr>
            <a:spAutoFit/>
          </a:bodyPr>
          <a:lstStyle/>
          <a:p>
            <a:endParaRPr lang="en-US"/>
          </a:p>
        </p:txBody>
      </p:sp>
      <p:sp>
        <p:nvSpPr>
          <p:cNvPr id="56324" name="Text Box 4"/>
          <p:cNvSpPr txBox="1">
            <a:spLocks noChangeArrowheads="1"/>
          </p:cNvSpPr>
          <p:nvPr/>
        </p:nvSpPr>
        <p:spPr bwMode="auto">
          <a:xfrm>
            <a:off x="914400" y="381000"/>
            <a:ext cx="6781800" cy="519113"/>
          </a:xfrm>
          <a:prstGeom prst="rect">
            <a:avLst/>
          </a:prstGeom>
          <a:noFill/>
          <a:ln w="9525">
            <a:noFill/>
            <a:miter lim="800000"/>
            <a:headEnd/>
            <a:tailEnd/>
          </a:ln>
          <a:effectLst/>
        </p:spPr>
        <p:txBody>
          <a:bodyPr>
            <a:spAutoFit/>
          </a:bodyPr>
          <a:lstStyle/>
          <a:p>
            <a:pPr eaLnBrk="1" hangingPunct="1">
              <a:spcBef>
                <a:spcPct val="50000"/>
              </a:spcBef>
              <a:defRPr/>
            </a:pPr>
            <a:r>
              <a:rPr lang="sv-SE" sz="2800" b="1">
                <a:solidFill>
                  <a:srgbClr val="663300"/>
                </a:solidFill>
                <a:effectLst>
                  <a:outerShdw blurRad="38100" dist="38100" dir="2700000" algn="tl">
                    <a:srgbClr val="C0C0C0"/>
                  </a:outerShdw>
                </a:effectLst>
              </a:rPr>
              <a:t>How fungi speeds up weathering</a:t>
            </a:r>
            <a:endParaRPr lang="en-GB" sz="2800" b="1">
              <a:solidFill>
                <a:srgbClr val="663300"/>
              </a:solidFill>
              <a:effectLst>
                <a:outerShdw blurRad="38100" dist="38100" dir="2700000" algn="tl">
                  <a:srgbClr val="C0C0C0"/>
                </a:outerShdw>
              </a:effectLst>
            </a:endParaRPr>
          </a:p>
        </p:txBody>
      </p:sp>
      <p:pic>
        <p:nvPicPr>
          <p:cNvPr id="56326" name="Picture 6"/>
          <p:cNvPicPr>
            <a:picLocks noChangeAspect="1" noChangeArrowheads="1"/>
          </p:cNvPicPr>
          <p:nvPr/>
        </p:nvPicPr>
        <p:blipFill>
          <a:blip r:embed="rId2"/>
          <a:srcRect/>
          <a:stretch>
            <a:fillRect/>
          </a:stretch>
        </p:blipFill>
        <p:spPr bwMode="auto">
          <a:xfrm>
            <a:off x="381000" y="2438400"/>
            <a:ext cx="3124200" cy="2125663"/>
          </a:xfrm>
          <a:prstGeom prst="rect">
            <a:avLst/>
          </a:prstGeom>
          <a:noFill/>
          <a:ln w="9525">
            <a:noFill/>
            <a:miter lim="800000"/>
            <a:headEnd/>
            <a:tailEnd/>
          </a:ln>
        </p:spPr>
      </p:pic>
      <p:sp>
        <p:nvSpPr>
          <p:cNvPr id="56327" name="Text Box 7"/>
          <p:cNvSpPr txBox="1">
            <a:spLocks noChangeArrowheads="1"/>
          </p:cNvSpPr>
          <p:nvPr/>
        </p:nvSpPr>
        <p:spPr bwMode="auto">
          <a:xfrm>
            <a:off x="152400" y="1828800"/>
            <a:ext cx="3962400" cy="396875"/>
          </a:xfrm>
          <a:prstGeom prst="rect">
            <a:avLst/>
          </a:prstGeom>
          <a:noFill/>
          <a:ln w="9525">
            <a:noFill/>
            <a:miter lim="800000"/>
            <a:headEnd/>
            <a:tailEnd/>
          </a:ln>
        </p:spPr>
        <p:txBody>
          <a:bodyPr>
            <a:spAutoFit/>
          </a:bodyPr>
          <a:lstStyle/>
          <a:p>
            <a:pPr eaLnBrk="1" hangingPunct="1">
              <a:spcBef>
                <a:spcPct val="50000"/>
              </a:spcBef>
            </a:pPr>
            <a:r>
              <a:rPr lang="sv-SE" sz="2000"/>
              <a:t>Root tip with ectomycorrhiza</a:t>
            </a:r>
            <a:endParaRPr lang="en-GB" sz="2000"/>
          </a:p>
        </p:txBody>
      </p:sp>
      <p:pic>
        <p:nvPicPr>
          <p:cNvPr id="56328" name="Picture 8"/>
          <p:cNvPicPr>
            <a:picLocks noChangeAspect="1" noChangeArrowheads="1"/>
          </p:cNvPicPr>
          <p:nvPr/>
        </p:nvPicPr>
        <p:blipFill>
          <a:blip r:embed="rId3"/>
          <a:srcRect/>
          <a:stretch>
            <a:fillRect/>
          </a:stretch>
        </p:blipFill>
        <p:spPr bwMode="auto">
          <a:xfrm>
            <a:off x="3962400" y="1066800"/>
            <a:ext cx="4981575" cy="5791200"/>
          </a:xfrm>
          <a:prstGeom prst="rect">
            <a:avLst/>
          </a:prstGeom>
          <a:noFill/>
          <a:ln w="9525">
            <a:noFill/>
            <a:miter lim="800000"/>
            <a:headEnd/>
            <a:tailEnd/>
          </a:ln>
        </p:spPr>
      </p:pic>
      <p:sp>
        <p:nvSpPr>
          <p:cNvPr id="56329" name="Text Box 9"/>
          <p:cNvSpPr txBox="1">
            <a:spLocks noChangeArrowheads="1"/>
          </p:cNvSpPr>
          <p:nvPr/>
        </p:nvSpPr>
        <p:spPr bwMode="auto">
          <a:xfrm>
            <a:off x="304800" y="4876800"/>
            <a:ext cx="3505200" cy="1311275"/>
          </a:xfrm>
          <a:prstGeom prst="rect">
            <a:avLst/>
          </a:prstGeom>
          <a:noFill/>
          <a:ln w="9525">
            <a:noFill/>
            <a:miter lim="800000"/>
            <a:headEnd/>
            <a:tailEnd/>
          </a:ln>
        </p:spPr>
        <p:txBody>
          <a:bodyPr>
            <a:spAutoFit/>
          </a:bodyPr>
          <a:lstStyle/>
          <a:p>
            <a:pPr eaLnBrk="1" hangingPunct="1">
              <a:spcBef>
                <a:spcPct val="50000"/>
              </a:spcBef>
            </a:pPr>
            <a:r>
              <a:rPr lang="sv-SE" sz="2000"/>
              <a:t>The fungi supplies nutrients to the trees and exudates organic acids to enhance nutrient uptake.</a:t>
            </a:r>
            <a:endParaRPr lang="en-GB" sz="2000"/>
          </a:p>
        </p:txBody>
      </p:sp>
    </p:spTree>
  </p:cSld>
  <p:clrMapOvr>
    <a:masterClrMapping/>
  </p:clrMapOvr>
  <p:transition spd="slow">
    <p:strips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563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6327">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499"/>
                                          </p:stCondLst>
                                        </p:cTn>
                                        <p:tgtEl>
                                          <p:spTgt spid="5632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5632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7" grpId="0" build="p" autoUpdateAnimBg="0"/>
      <p:bldP spid="56329" grpId="0" build="p"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304800" y="76200"/>
            <a:ext cx="8229600" cy="655638"/>
          </a:xfrm>
        </p:spPr>
        <p:txBody>
          <a:bodyPr/>
          <a:lstStyle/>
          <a:p>
            <a:pPr eaLnBrk="1" hangingPunct="1">
              <a:defRPr/>
            </a:pPr>
            <a:r>
              <a:rPr lang="en-US" sz="2800" b="1" smtClean="0">
                <a:effectLst>
                  <a:outerShdw blurRad="38100" dist="38100" dir="2700000" algn="tl">
                    <a:srgbClr val="C0C0C0"/>
                  </a:outerShdw>
                </a:effectLst>
              </a:rPr>
              <a:t>Mechanical Weathering…</a:t>
            </a:r>
          </a:p>
        </p:txBody>
      </p:sp>
      <p:sp>
        <p:nvSpPr>
          <p:cNvPr id="24579" name="Rectangle 3"/>
          <p:cNvSpPr>
            <a:spLocks noGrp="1" noChangeArrowheads="1"/>
          </p:cNvSpPr>
          <p:nvPr>
            <p:ph type="body" sz="half" idx="1"/>
          </p:nvPr>
        </p:nvSpPr>
        <p:spPr>
          <a:xfrm>
            <a:off x="457200" y="1828800"/>
            <a:ext cx="4038600" cy="990600"/>
          </a:xfrm>
        </p:spPr>
        <p:txBody>
          <a:bodyPr/>
          <a:lstStyle/>
          <a:p>
            <a:pPr eaLnBrk="1" hangingPunct="1">
              <a:buFont typeface="Wingdings" pitchFamily="2" charset="2"/>
              <a:buNone/>
            </a:pPr>
            <a:r>
              <a:rPr lang="en-US" sz="2000" smtClean="0">
                <a:latin typeface="Times New Roman" pitchFamily="18" charset="0"/>
              </a:rPr>
              <a:t>when rocks scrap and slide past each </a:t>
            </a:r>
          </a:p>
          <a:p>
            <a:pPr eaLnBrk="1" hangingPunct="1">
              <a:buFont typeface="Wingdings" pitchFamily="2" charset="2"/>
              <a:buNone/>
            </a:pPr>
            <a:r>
              <a:rPr lang="en-US" sz="2000" smtClean="0">
                <a:latin typeface="Times New Roman" pitchFamily="18" charset="0"/>
              </a:rPr>
              <a:t>other, they can wear away or break</a:t>
            </a:r>
          </a:p>
        </p:txBody>
      </p:sp>
      <p:sp>
        <p:nvSpPr>
          <p:cNvPr id="24580" name="Rectangle 4"/>
          <p:cNvSpPr>
            <a:spLocks noGrp="1" noChangeArrowheads="1"/>
          </p:cNvSpPr>
          <p:nvPr>
            <p:ph sz="quarter" idx="2"/>
          </p:nvPr>
        </p:nvSpPr>
        <p:spPr/>
        <p:txBody>
          <a:bodyPr/>
          <a:lstStyle/>
          <a:p>
            <a:pPr eaLnBrk="1" hangingPunct="1">
              <a:buFont typeface="Wingdings" pitchFamily="2" charset="2"/>
              <a:buNone/>
            </a:pPr>
            <a:r>
              <a:rPr lang="en-US" sz="2000" smtClean="0"/>
              <a:t> </a:t>
            </a:r>
          </a:p>
        </p:txBody>
      </p:sp>
      <p:pic>
        <p:nvPicPr>
          <p:cNvPr id="24581" name="Picture 6" descr="wea11"/>
          <p:cNvPicPr>
            <a:picLocks noChangeAspect="1" noChangeArrowheads="1"/>
          </p:cNvPicPr>
          <p:nvPr/>
        </p:nvPicPr>
        <p:blipFill>
          <a:blip r:embed="rId2"/>
          <a:srcRect r="31326"/>
          <a:stretch>
            <a:fillRect/>
          </a:stretch>
        </p:blipFill>
        <p:spPr bwMode="auto">
          <a:xfrm>
            <a:off x="381000" y="3276600"/>
            <a:ext cx="3962400" cy="2922588"/>
          </a:xfrm>
          <a:prstGeom prst="rect">
            <a:avLst/>
          </a:prstGeom>
          <a:noFill/>
          <a:ln w="9525">
            <a:noFill/>
            <a:miter lim="800000"/>
            <a:headEnd/>
            <a:tailEnd/>
          </a:ln>
        </p:spPr>
      </p:pic>
      <p:sp>
        <p:nvSpPr>
          <p:cNvPr id="14343" name="Rectangle 7"/>
          <p:cNvSpPr>
            <a:spLocks noChangeArrowheads="1"/>
          </p:cNvSpPr>
          <p:nvPr/>
        </p:nvSpPr>
        <p:spPr bwMode="auto">
          <a:xfrm>
            <a:off x="533400" y="762000"/>
            <a:ext cx="2444750" cy="641350"/>
          </a:xfrm>
          <a:prstGeom prst="rect">
            <a:avLst/>
          </a:prstGeom>
          <a:noFill/>
          <a:ln w="9525">
            <a:noFill/>
            <a:miter lim="800000"/>
            <a:headEnd/>
            <a:tailEnd/>
          </a:ln>
          <a:effectLst/>
        </p:spPr>
        <p:txBody>
          <a:bodyPr wrap="none">
            <a:spAutoFit/>
          </a:bodyPr>
          <a:lstStyle/>
          <a:p>
            <a:pPr>
              <a:defRPr/>
            </a:pPr>
            <a:r>
              <a:rPr lang="en-US" sz="3600" b="1">
                <a:solidFill>
                  <a:srgbClr val="800000"/>
                </a:solidFill>
                <a:effectLst>
                  <a:outerShdw blurRad="38100" dist="38100" dir="2700000" algn="tl">
                    <a:srgbClr val="C0C0C0"/>
                  </a:outerShdw>
                </a:effectLst>
                <a:latin typeface="Times New Roman" pitchFamily="18" charset="0"/>
              </a:rPr>
              <a:t>6. Abrasion</a:t>
            </a:r>
          </a:p>
        </p:txBody>
      </p:sp>
      <p:sp>
        <p:nvSpPr>
          <p:cNvPr id="24583" name="Text Box 13"/>
          <p:cNvSpPr txBox="1">
            <a:spLocks noChangeArrowheads="1"/>
          </p:cNvSpPr>
          <p:nvPr/>
        </p:nvSpPr>
        <p:spPr bwMode="auto">
          <a:xfrm>
            <a:off x="5867400" y="6324600"/>
            <a:ext cx="2667000" cy="366713"/>
          </a:xfrm>
          <a:prstGeom prst="rect">
            <a:avLst/>
          </a:prstGeom>
          <a:noFill/>
          <a:ln w="9525">
            <a:noFill/>
            <a:miter lim="800000"/>
            <a:headEnd/>
            <a:tailEnd/>
          </a:ln>
        </p:spPr>
        <p:txBody>
          <a:bodyPr>
            <a:spAutoFit/>
          </a:bodyPr>
          <a:lstStyle/>
          <a:p>
            <a:pPr>
              <a:spcBef>
                <a:spcPct val="50000"/>
              </a:spcBef>
            </a:pPr>
            <a:r>
              <a:rPr lang="en-US" b="1">
                <a:solidFill>
                  <a:srgbClr val="990000"/>
                </a:solidFill>
              </a:rPr>
              <a:t>Abrasion by Wind</a:t>
            </a:r>
          </a:p>
        </p:txBody>
      </p:sp>
      <p:pic>
        <p:nvPicPr>
          <p:cNvPr id="24584" name="Picture 14"/>
          <p:cNvPicPr>
            <a:picLocks noChangeAspect="1" noChangeArrowheads="1"/>
          </p:cNvPicPr>
          <p:nvPr/>
        </p:nvPicPr>
        <p:blipFill>
          <a:blip r:embed="rId3"/>
          <a:srcRect l="20250" t="27548" r="28125" b="30354"/>
          <a:stretch>
            <a:fillRect/>
          </a:stretch>
        </p:blipFill>
        <p:spPr bwMode="auto">
          <a:xfrm>
            <a:off x="5334000" y="3352800"/>
            <a:ext cx="3581400" cy="2884488"/>
          </a:xfrm>
          <a:prstGeom prst="rect">
            <a:avLst/>
          </a:prstGeom>
          <a:noFill/>
          <a:ln w="9525">
            <a:noFill/>
            <a:miter lim="800000"/>
            <a:headEnd/>
            <a:tailEnd/>
          </a:ln>
        </p:spPr>
      </p:pic>
      <p:pic>
        <p:nvPicPr>
          <p:cNvPr id="24585" name="Picture 15" descr="PARKS2"/>
          <p:cNvPicPr>
            <a:picLocks noChangeAspect="1" noChangeArrowheads="1"/>
          </p:cNvPicPr>
          <p:nvPr/>
        </p:nvPicPr>
        <p:blipFill>
          <a:blip r:embed="rId4"/>
          <a:srcRect l="8653" t="9575" r="19231" b="23404"/>
          <a:stretch>
            <a:fillRect/>
          </a:stretch>
        </p:blipFill>
        <p:spPr bwMode="auto">
          <a:xfrm>
            <a:off x="5448300" y="381000"/>
            <a:ext cx="3314700" cy="2784475"/>
          </a:xfrm>
          <a:prstGeom prst="rect">
            <a:avLst/>
          </a:prstGeom>
          <a:noFill/>
          <a:ln w="9525">
            <a:noFill/>
            <a:miter lim="800000"/>
            <a:headEnd/>
            <a:tailEnd/>
          </a:ln>
        </p:spPr>
      </p:pic>
    </p:spTree>
  </p:cSld>
  <p:clrMapOvr>
    <a:masterClrMapping/>
  </p:clrMapOvr>
  <p:transition spd="slow">
    <p:zoom dir="in"/>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990600"/>
            <a:ext cx="8229600" cy="5092891"/>
          </a:xfrm>
        </p:spPr>
        <p:style>
          <a:lnRef idx="1">
            <a:schemeClr val="accent2"/>
          </a:lnRef>
          <a:fillRef idx="2">
            <a:schemeClr val="accent2"/>
          </a:fillRef>
          <a:effectRef idx="1">
            <a:schemeClr val="accent2"/>
          </a:effectRef>
          <a:fontRef idx="minor">
            <a:schemeClr val="dk1"/>
          </a:fontRef>
        </p:style>
        <p:txBody>
          <a:bodyPr>
            <a:normAutofit fontScale="92500" lnSpcReduction="10000"/>
          </a:bodyPr>
          <a:lstStyle/>
          <a:p>
            <a:pPr>
              <a:buNone/>
            </a:pPr>
            <a:r>
              <a:rPr lang="en-US" sz="2000" dirty="0" smtClean="0"/>
              <a:t>	</a:t>
            </a:r>
            <a:r>
              <a:rPr lang="id-ID" sz="2000" dirty="0" smtClean="0"/>
              <a:t>Pelapukan oleh jasad hidup ( hewan dan tumbuhan makro, meso, mikro)</a:t>
            </a:r>
          </a:p>
          <a:p>
            <a:pPr>
              <a:buNone/>
            </a:pPr>
            <a:r>
              <a:rPr lang="id-ID" sz="2000" dirty="0" smtClean="0"/>
              <a:t>    Hasilnya penghalusan ukuran dan perubahan komposisi kimia.</a:t>
            </a:r>
          </a:p>
          <a:p>
            <a:pPr>
              <a:buNone/>
            </a:pPr>
            <a:endParaRPr lang="id-ID" sz="2000" dirty="0" smtClean="0"/>
          </a:p>
          <a:p>
            <a:pPr>
              <a:buNone/>
            </a:pPr>
            <a:r>
              <a:rPr lang="id-ID" sz="2000" dirty="0" smtClean="0"/>
              <a:t>    Hewan (makro, meso, mikro)</a:t>
            </a:r>
          </a:p>
          <a:p>
            <a:pPr>
              <a:buNone/>
            </a:pPr>
            <a:r>
              <a:rPr lang="id-ID" sz="2000" dirty="0" smtClean="0"/>
              <a:t>           di atas batuan</a:t>
            </a:r>
          </a:p>
          <a:p>
            <a:pPr>
              <a:buNone/>
            </a:pPr>
            <a:r>
              <a:rPr lang="id-ID" sz="2000" dirty="0" smtClean="0"/>
              <a:t>           di dalam batuan</a:t>
            </a:r>
          </a:p>
          <a:p>
            <a:pPr>
              <a:buNone/>
            </a:pPr>
            <a:endParaRPr lang="id-ID" sz="2000" dirty="0" smtClean="0"/>
          </a:p>
          <a:p>
            <a:pPr>
              <a:buNone/>
            </a:pPr>
            <a:r>
              <a:rPr lang="id-ID" sz="2000" dirty="0" smtClean="0"/>
              <a:t>    Tanaman (makro, meso, mikro)</a:t>
            </a:r>
          </a:p>
          <a:p>
            <a:pPr>
              <a:buNone/>
            </a:pPr>
            <a:r>
              <a:rPr lang="id-ID" sz="2000" dirty="0" smtClean="0"/>
              <a:t>           akar tanaman menghasilkan eksudat dan sekresi </a:t>
            </a:r>
          </a:p>
          <a:p>
            <a:pPr>
              <a:buNone/>
            </a:pPr>
            <a:r>
              <a:rPr lang="id-ID" sz="2000" dirty="0" smtClean="0"/>
              <a:t>           bahan organik bersifat masam (H</a:t>
            </a:r>
            <a:r>
              <a:rPr lang="id-ID" sz="2000" baseline="30000" dirty="0" smtClean="0"/>
              <a:t>+</a:t>
            </a:r>
            <a:r>
              <a:rPr lang="id-ID" sz="2000" dirty="0" smtClean="0"/>
              <a:t>), dan pengkelat </a:t>
            </a:r>
          </a:p>
          <a:p>
            <a:pPr>
              <a:buNone/>
            </a:pPr>
            <a:r>
              <a:rPr lang="id-ID" sz="2000" dirty="0" smtClean="0"/>
              <a:t>           logam</a:t>
            </a:r>
          </a:p>
          <a:p>
            <a:pPr>
              <a:buNone/>
            </a:pPr>
            <a:r>
              <a:rPr lang="id-ID" sz="2000" dirty="0" smtClean="0"/>
              <a:t>	        Daya desak akar juga sebagai pelaku pelapukan fisika.</a:t>
            </a:r>
          </a:p>
          <a:p>
            <a:pPr>
              <a:buNone/>
            </a:pPr>
            <a:endParaRPr lang="id-ID" sz="2000" dirty="0" smtClean="0"/>
          </a:p>
          <a:p>
            <a:pPr>
              <a:buNone/>
            </a:pPr>
            <a:r>
              <a:rPr lang="id-ID" sz="2000" dirty="0" smtClean="0"/>
              <a:t>    </a:t>
            </a:r>
          </a:p>
          <a:p>
            <a:pPr>
              <a:buNone/>
            </a:pPr>
            <a:endParaRPr lang="en-US" sz="2000" dirty="0"/>
          </a:p>
        </p:txBody>
      </p:sp>
      <p:sp>
        <p:nvSpPr>
          <p:cNvPr id="3" name="Title 2"/>
          <p:cNvSpPr>
            <a:spLocks noGrp="1"/>
          </p:cNvSpPr>
          <p:nvPr>
            <p:ph type="title"/>
          </p:nvPr>
        </p:nvSpPr>
        <p:spPr>
          <a:xfrm>
            <a:off x="457200" y="457200"/>
            <a:ext cx="8229600" cy="503238"/>
          </a:xfrm>
        </p:spPr>
        <p:style>
          <a:lnRef idx="1">
            <a:schemeClr val="accent2"/>
          </a:lnRef>
          <a:fillRef idx="2">
            <a:schemeClr val="accent2"/>
          </a:fillRef>
          <a:effectRef idx="1">
            <a:schemeClr val="accent2"/>
          </a:effectRef>
          <a:fontRef idx="minor">
            <a:schemeClr val="dk1"/>
          </a:fontRef>
        </p:style>
        <p:txBody>
          <a:bodyPr>
            <a:normAutofit/>
          </a:bodyPr>
          <a:lstStyle/>
          <a:p>
            <a:pPr algn="ctr"/>
            <a:r>
              <a:rPr lang="en-US" sz="2400" dirty="0" err="1" smtClean="0"/>
              <a:t>Pelapukan</a:t>
            </a:r>
            <a:r>
              <a:rPr lang="en-US" sz="2400" dirty="0" smtClean="0"/>
              <a:t> </a:t>
            </a:r>
            <a:r>
              <a:rPr lang="en-US" sz="2400" dirty="0" err="1" smtClean="0"/>
              <a:t>Hayati</a:t>
            </a:r>
            <a:endParaRPr lang="en-US" sz="2400" dirty="0"/>
          </a:p>
        </p:txBody>
      </p:sp>
      <p:cxnSp>
        <p:nvCxnSpPr>
          <p:cNvPr id="5" name="Straight Arrow Connector 4"/>
          <p:cNvCxnSpPr/>
          <p:nvPr/>
        </p:nvCxnSpPr>
        <p:spPr>
          <a:xfrm>
            <a:off x="7696200" y="3886200"/>
            <a:ext cx="533400"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transition spd="slow">
    <p:strips dir="rd"/>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3"/>
          <p:cNvSpPr>
            <a:spLocks noChangeArrowheads="1"/>
          </p:cNvSpPr>
          <p:nvPr/>
        </p:nvSpPr>
        <p:spPr bwMode="auto">
          <a:xfrm>
            <a:off x="1695450" y="1128713"/>
            <a:ext cx="9144000" cy="0"/>
          </a:xfrm>
          <a:prstGeom prst="rect">
            <a:avLst/>
          </a:prstGeom>
          <a:noFill/>
          <a:ln w="9525">
            <a:noFill/>
            <a:miter lim="800000"/>
            <a:headEnd/>
            <a:tailEnd/>
          </a:ln>
        </p:spPr>
        <p:txBody>
          <a:bodyPr>
            <a:spAutoFit/>
          </a:bodyPr>
          <a:lstStyle/>
          <a:p>
            <a:endParaRPr lang="en-US"/>
          </a:p>
        </p:txBody>
      </p:sp>
      <p:sp>
        <p:nvSpPr>
          <p:cNvPr id="56324" name="Text Box 4"/>
          <p:cNvSpPr txBox="1">
            <a:spLocks noChangeArrowheads="1"/>
          </p:cNvSpPr>
          <p:nvPr/>
        </p:nvSpPr>
        <p:spPr bwMode="auto">
          <a:xfrm>
            <a:off x="914400" y="381000"/>
            <a:ext cx="6781800" cy="519113"/>
          </a:xfrm>
          <a:prstGeom prst="rect">
            <a:avLst/>
          </a:prstGeom>
          <a:noFill/>
          <a:ln w="9525">
            <a:noFill/>
            <a:miter lim="800000"/>
            <a:headEnd/>
            <a:tailEnd/>
          </a:ln>
          <a:effectLst/>
        </p:spPr>
        <p:txBody>
          <a:bodyPr>
            <a:spAutoFit/>
          </a:bodyPr>
          <a:lstStyle/>
          <a:p>
            <a:pPr eaLnBrk="1" hangingPunct="1">
              <a:spcBef>
                <a:spcPct val="50000"/>
              </a:spcBef>
              <a:defRPr/>
            </a:pPr>
            <a:r>
              <a:rPr lang="sv-SE" sz="2800" b="1">
                <a:solidFill>
                  <a:srgbClr val="663300"/>
                </a:solidFill>
                <a:effectLst>
                  <a:outerShdw blurRad="38100" dist="38100" dir="2700000" algn="tl">
                    <a:srgbClr val="C0C0C0"/>
                  </a:outerShdw>
                </a:effectLst>
              </a:rPr>
              <a:t>How fungi speeds up weathering</a:t>
            </a:r>
            <a:endParaRPr lang="en-GB" sz="2800" b="1">
              <a:solidFill>
                <a:srgbClr val="663300"/>
              </a:solidFill>
              <a:effectLst>
                <a:outerShdw blurRad="38100" dist="38100" dir="2700000" algn="tl">
                  <a:srgbClr val="C0C0C0"/>
                </a:outerShdw>
              </a:effectLst>
            </a:endParaRPr>
          </a:p>
        </p:txBody>
      </p:sp>
      <p:pic>
        <p:nvPicPr>
          <p:cNvPr id="56326" name="Picture 6"/>
          <p:cNvPicPr>
            <a:picLocks noChangeAspect="1" noChangeArrowheads="1"/>
          </p:cNvPicPr>
          <p:nvPr/>
        </p:nvPicPr>
        <p:blipFill>
          <a:blip r:embed="rId2"/>
          <a:srcRect/>
          <a:stretch>
            <a:fillRect/>
          </a:stretch>
        </p:blipFill>
        <p:spPr bwMode="auto">
          <a:xfrm>
            <a:off x="381000" y="2438400"/>
            <a:ext cx="3124200" cy="2125663"/>
          </a:xfrm>
          <a:prstGeom prst="rect">
            <a:avLst/>
          </a:prstGeom>
          <a:noFill/>
          <a:ln w="9525">
            <a:noFill/>
            <a:miter lim="800000"/>
            <a:headEnd/>
            <a:tailEnd/>
          </a:ln>
        </p:spPr>
      </p:pic>
      <p:sp>
        <p:nvSpPr>
          <p:cNvPr id="56327" name="Text Box 7"/>
          <p:cNvSpPr txBox="1">
            <a:spLocks noChangeArrowheads="1"/>
          </p:cNvSpPr>
          <p:nvPr/>
        </p:nvSpPr>
        <p:spPr bwMode="auto">
          <a:xfrm>
            <a:off x="152400" y="1828800"/>
            <a:ext cx="3962400" cy="396875"/>
          </a:xfrm>
          <a:prstGeom prst="rect">
            <a:avLst/>
          </a:prstGeom>
          <a:noFill/>
          <a:ln w="9525">
            <a:noFill/>
            <a:miter lim="800000"/>
            <a:headEnd/>
            <a:tailEnd/>
          </a:ln>
        </p:spPr>
        <p:txBody>
          <a:bodyPr>
            <a:spAutoFit/>
          </a:bodyPr>
          <a:lstStyle/>
          <a:p>
            <a:pPr eaLnBrk="1" hangingPunct="1">
              <a:spcBef>
                <a:spcPct val="50000"/>
              </a:spcBef>
            </a:pPr>
            <a:r>
              <a:rPr lang="sv-SE" sz="2000"/>
              <a:t>Root tip with ectomycorrhiza</a:t>
            </a:r>
            <a:endParaRPr lang="en-GB" sz="2000"/>
          </a:p>
        </p:txBody>
      </p:sp>
      <p:pic>
        <p:nvPicPr>
          <p:cNvPr id="56328" name="Picture 8"/>
          <p:cNvPicPr>
            <a:picLocks noChangeAspect="1" noChangeArrowheads="1"/>
          </p:cNvPicPr>
          <p:nvPr/>
        </p:nvPicPr>
        <p:blipFill>
          <a:blip r:embed="rId3"/>
          <a:srcRect/>
          <a:stretch>
            <a:fillRect/>
          </a:stretch>
        </p:blipFill>
        <p:spPr bwMode="auto">
          <a:xfrm>
            <a:off x="3962400" y="1066800"/>
            <a:ext cx="4981575" cy="5791200"/>
          </a:xfrm>
          <a:prstGeom prst="rect">
            <a:avLst/>
          </a:prstGeom>
          <a:noFill/>
          <a:ln w="9525">
            <a:noFill/>
            <a:miter lim="800000"/>
            <a:headEnd/>
            <a:tailEnd/>
          </a:ln>
        </p:spPr>
      </p:pic>
      <p:sp>
        <p:nvSpPr>
          <p:cNvPr id="56329" name="Text Box 9"/>
          <p:cNvSpPr txBox="1">
            <a:spLocks noChangeArrowheads="1"/>
          </p:cNvSpPr>
          <p:nvPr/>
        </p:nvSpPr>
        <p:spPr bwMode="auto">
          <a:xfrm>
            <a:off x="304800" y="4876800"/>
            <a:ext cx="3505200" cy="1311275"/>
          </a:xfrm>
          <a:prstGeom prst="rect">
            <a:avLst/>
          </a:prstGeom>
          <a:noFill/>
          <a:ln w="9525">
            <a:noFill/>
            <a:miter lim="800000"/>
            <a:headEnd/>
            <a:tailEnd/>
          </a:ln>
        </p:spPr>
        <p:txBody>
          <a:bodyPr>
            <a:spAutoFit/>
          </a:bodyPr>
          <a:lstStyle/>
          <a:p>
            <a:pPr eaLnBrk="1" hangingPunct="1">
              <a:spcBef>
                <a:spcPct val="50000"/>
              </a:spcBef>
            </a:pPr>
            <a:r>
              <a:rPr lang="sv-SE" sz="2000"/>
              <a:t>The fungi supplies nutrients to the trees and exudates organic acids to enhance nutrient uptake.</a:t>
            </a:r>
            <a:endParaRPr lang="en-GB" sz="2000"/>
          </a:p>
        </p:txBody>
      </p:sp>
    </p:spTree>
  </p:cSld>
  <p:clrMapOvr>
    <a:masterClrMapping/>
  </p:clrMapOvr>
  <p:transition spd="slow">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563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6327">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499"/>
                                          </p:stCondLst>
                                        </p:cTn>
                                        <p:tgtEl>
                                          <p:spTgt spid="5632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5632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7" grpId="0" build="p" autoUpdateAnimBg="0"/>
      <p:bldP spid="56329" grpId="0" build="p"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pPr algn="ctr" eaLnBrk="1" hangingPunct="1">
              <a:defRPr/>
            </a:pPr>
            <a:r>
              <a:rPr lang="en-US" sz="4800" b="1" smtClean="0">
                <a:effectLst>
                  <a:outerShdw blurRad="38100" dist="38100" dir="2700000" algn="tl">
                    <a:srgbClr val="C0C0C0"/>
                  </a:outerShdw>
                </a:effectLst>
              </a:rPr>
              <a:t>Rates of Weathering</a:t>
            </a:r>
          </a:p>
        </p:txBody>
      </p:sp>
      <p:sp>
        <p:nvSpPr>
          <p:cNvPr id="62467" name="Rectangle 3"/>
          <p:cNvSpPr>
            <a:spLocks noGrp="1" noChangeArrowheads="1"/>
          </p:cNvSpPr>
          <p:nvPr>
            <p:ph type="body" idx="1"/>
          </p:nvPr>
        </p:nvSpPr>
        <p:spPr>
          <a:xfrm>
            <a:off x="457200" y="1600200"/>
            <a:ext cx="8458200" cy="4530725"/>
          </a:xfrm>
        </p:spPr>
        <p:txBody>
          <a:bodyPr/>
          <a:lstStyle/>
          <a:p>
            <a:pPr eaLnBrk="1" hangingPunct="1">
              <a:buFont typeface="Wingdings" pitchFamily="2" charset="2"/>
              <a:buNone/>
              <a:defRPr/>
            </a:pPr>
            <a:r>
              <a:rPr lang="en-US" b="1" dirty="0" smtClean="0">
                <a:latin typeface="Times New Roman" pitchFamily="18" charset="0"/>
              </a:rPr>
              <a:t>The processes of weathering generally work </a:t>
            </a:r>
            <a:r>
              <a:rPr lang="en-US" b="1" dirty="0" smtClean="0">
                <a:solidFill>
                  <a:srgbClr val="FF0066"/>
                </a:solidFill>
                <a:latin typeface="Times New Roman" pitchFamily="18" charset="0"/>
              </a:rPr>
              <a:t>VERY </a:t>
            </a:r>
          </a:p>
          <a:p>
            <a:pPr eaLnBrk="1" hangingPunct="1">
              <a:buFont typeface="Wingdings" pitchFamily="2" charset="2"/>
              <a:buNone/>
              <a:defRPr/>
            </a:pPr>
            <a:r>
              <a:rPr lang="en-US" b="1" dirty="0" smtClean="0">
                <a:solidFill>
                  <a:srgbClr val="FF0066"/>
                </a:solidFill>
                <a:latin typeface="Times New Roman" pitchFamily="18" charset="0"/>
              </a:rPr>
              <a:t>slowly</a:t>
            </a:r>
            <a:r>
              <a:rPr lang="en-US" b="1" dirty="0" smtClean="0">
                <a:latin typeface="Times New Roman" pitchFamily="18" charset="0"/>
              </a:rPr>
              <a:t>, but not all rocks weather at the same rate.  </a:t>
            </a:r>
          </a:p>
          <a:p>
            <a:pPr eaLnBrk="1" hangingPunct="1">
              <a:buFont typeface="Wingdings" pitchFamily="2" charset="2"/>
              <a:buNone/>
              <a:defRPr/>
            </a:pPr>
            <a:r>
              <a:rPr lang="en-US" b="1" dirty="0" smtClean="0">
                <a:latin typeface="Times New Roman" pitchFamily="18" charset="0"/>
              </a:rPr>
              <a:t>The rate at which rock weathers depends upon </a:t>
            </a:r>
          </a:p>
          <a:p>
            <a:pPr eaLnBrk="1" hangingPunct="1">
              <a:buFont typeface="Wingdings" pitchFamily="2" charset="2"/>
              <a:buNone/>
              <a:defRPr/>
            </a:pPr>
            <a:r>
              <a:rPr lang="en-US" b="1" dirty="0" smtClean="0">
                <a:latin typeface="Times New Roman" pitchFamily="18" charset="0"/>
              </a:rPr>
              <a:t>several factors:</a:t>
            </a:r>
          </a:p>
          <a:p>
            <a:pPr eaLnBrk="1" hangingPunct="1">
              <a:buFont typeface="Wingdings" pitchFamily="2" charset="2"/>
              <a:buNone/>
              <a:defRPr/>
            </a:pPr>
            <a:endParaRPr lang="en-US" sz="1200" b="1" dirty="0" smtClean="0">
              <a:latin typeface="Times New Roman" pitchFamily="18" charset="0"/>
            </a:endParaRPr>
          </a:p>
          <a:p>
            <a:pPr lvl="1" eaLnBrk="1" hangingPunct="1">
              <a:defRPr/>
            </a:pPr>
            <a:r>
              <a:rPr lang="en-US" b="1" dirty="0" smtClean="0">
                <a:solidFill>
                  <a:srgbClr val="663300"/>
                </a:solidFill>
                <a:effectLst>
                  <a:outerShdw blurRad="38100" dist="38100" dir="2700000" algn="tl">
                    <a:srgbClr val="C0C0C0"/>
                  </a:outerShdw>
                </a:effectLst>
              </a:rPr>
              <a:t>Resistance of Rock</a:t>
            </a:r>
          </a:p>
          <a:p>
            <a:pPr lvl="1" eaLnBrk="1" hangingPunct="1">
              <a:defRPr/>
            </a:pPr>
            <a:endParaRPr lang="en-US" b="1" dirty="0" smtClean="0">
              <a:solidFill>
                <a:srgbClr val="663300"/>
              </a:solidFill>
              <a:effectLst>
                <a:outerShdw blurRad="38100" dist="38100" dir="2700000" algn="tl">
                  <a:srgbClr val="C0C0C0"/>
                </a:outerShdw>
              </a:effectLst>
            </a:endParaRPr>
          </a:p>
          <a:p>
            <a:pPr lvl="1" eaLnBrk="1" hangingPunct="1">
              <a:defRPr/>
            </a:pPr>
            <a:r>
              <a:rPr lang="en-US" b="1" dirty="0" smtClean="0">
                <a:solidFill>
                  <a:srgbClr val="663300"/>
                </a:solidFill>
              </a:rPr>
              <a:t>Topography</a:t>
            </a:r>
          </a:p>
          <a:p>
            <a:pPr lvl="1" eaLnBrk="1" hangingPunct="1">
              <a:defRPr/>
            </a:pPr>
            <a:endParaRPr lang="en-US" b="1" dirty="0" smtClean="0"/>
          </a:p>
          <a:p>
            <a:pPr lvl="1" eaLnBrk="1" hangingPunct="1">
              <a:defRPr/>
            </a:pPr>
            <a:r>
              <a:rPr lang="en-US" b="1" dirty="0" smtClean="0">
                <a:solidFill>
                  <a:srgbClr val="663300"/>
                </a:solidFill>
                <a:effectLst>
                  <a:outerShdw blurRad="38100" dist="38100" dir="2700000" algn="tl">
                    <a:srgbClr val="C0C0C0"/>
                  </a:outerShdw>
                </a:effectLst>
              </a:rPr>
              <a:t>Climate</a:t>
            </a:r>
          </a:p>
        </p:txBody>
      </p:sp>
    </p:spTree>
  </p:cSld>
  <p:clrMapOvr>
    <a:masterClrMapping/>
  </p:clrMapOvr>
  <p:transition spd="slow">
    <p:zoom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62467">
                                            <p:txEl>
                                              <p:pRg st="5" end="5"/>
                                            </p:txEl>
                                          </p:spTgt>
                                        </p:tgtEl>
                                        <p:attrNameLst>
                                          <p:attrName>style.visibility</p:attrName>
                                        </p:attrNameLst>
                                      </p:cBhvr>
                                      <p:to>
                                        <p:strVal val="visible"/>
                                      </p:to>
                                    </p:set>
                                    <p:animEffect transition="in" filter="strips(downLeft)">
                                      <p:cBhvr>
                                        <p:cTn id="7" dur="500"/>
                                        <p:tgtEl>
                                          <p:spTgt spid="62467">
                                            <p:txEl>
                                              <p:pRg st="5" end="5"/>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62467">
                                            <p:txEl>
                                              <p:pRg st="7" end="7"/>
                                            </p:txEl>
                                          </p:spTgt>
                                        </p:tgtEl>
                                        <p:attrNameLst>
                                          <p:attrName>style.visibility</p:attrName>
                                        </p:attrNameLst>
                                      </p:cBhvr>
                                      <p:to>
                                        <p:strVal val="visible"/>
                                      </p:to>
                                    </p:set>
                                    <p:animEffect transition="in" filter="strips(downLeft)">
                                      <p:cBhvr>
                                        <p:cTn id="12" dur="500"/>
                                        <p:tgtEl>
                                          <p:spTgt spid="62467">
                                            <p:txEl>
                                              <p:pRg st="7" end="7"/>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nodeType="clickEffect">
                                  <p:stCondLst>
                                    <p:cond delay="0"/>
                                  </p:stCondLst>
                                  <p:childTnLst>
                                    <p:set>
                                      <p:cBhvr>
                                        <p:cTn id="16" dur="1" fill="hold">
                                          <p:stCondLst>
                                            <p:cond delay="0"/>
                                          </p:stCondLst>
                                        </p:cTn>
                                        <p:tgtEl>
                                          <p:spTgt spid="62467">
                                            <p:txEl>
                                              <p:pRg st="9" end="9"/>
                                            </p:txEl>
                                          </p:spTgt>
                                        </p:tgtEl>
                                        <p:attrNameLst>
                                          <p:attrName>style.visibility</p:attrName>
                                        </p:attrNameLst>
                                      </p:cBhvr>
                                      <p:to>
                                        <p:strVal val="visible"/>
                                      </p:to>
                                    </p:set>
                                    <p:animEffect transition="in" filter="strips(downLeft)">
                                      <p:cBhvr>
                                        <p:cTn id="17" dur="500"/>
                                        <p:tgtEl>
                                          <p:spTgt spid="62467">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655638"/>
          </a:xfrm>
        </p:spPr>
        <p:style>
          <a:lnRef idx="1">
            <a:schemeClr val="accent3"/>
          </a:lnRef>
          <a:fillRef idx="2">
            <a:schemeClr val="accent3"/>
          </a:fillRef>
          <a:effectRef idx="1">
            <a:schemeClr val="accent3"/>
          </a:effectRef>
          <a:fontRef idx="minor">
            <a:schemeClr val="dk1"/>
          </a:fontRef>
        </p:style>
        <p:txBody>
          <a:bodyPr>
            <a:normAutofit/>
          </a:bodyPr>
          <a:lstStyle/>
          <a:p>
            <a:pPr algn="ctr"/>
            <a:r>
              <a:rPr lang="en-US" sz="2400" dirty="0" err="1" smtClean="0"/>
              <a:t>Pelapukan</a:t>
            </a:r>
            <a:r>
              <a:rPr lang="en-US" sz="2400" dirty="0" smtClean="0"/>
              <a:t> </a:t>
            </a:r>
            <a:r>
              <a:rPr lang="en-US" sz="2400" dirty="0" err="1" smtClean="0"/>
              <a:t>kimia</a:t>
            </a:r>
            <a:r>
              <a:rPr lang="en-US" sz="2400" dirty="0" smtClean="0"/>
              <a:t>, </a:t>
            </a:r>
            <a:r>
              <a:rPr lang="en-US" sz="2400" dirty="0" err="1" smtClean="0"/>
              <a:t>dan</a:t>
            </a:r>
            <a:r>
              <a:rPr lang="en-US" sz="2400" dirty="0" smtClean="0"/>
              <a:t> </a:t>
            </a:r>
            <a:r>
              <a:rPr lang="en-US" sz="2400" dirty="0" err="1" smtClean="0"/>
              <a:t>fisika</a:t>
            </a:r>
            <a:endParaRPr lang="en-US" sz="2400" dirty="0"/>
          </a:p>
        </p:txBody>
      </p:sp>
      <p:sp>
        <p:nvSpPr>
          <p:cNvPr id="3" name="Content Placeholder 2"/>
          <p:cNvSpPr>
            <a:spLocks noGrp="1"/>
          </p:cNvSpPr>
          <p:nvPr>
            <p:ph idx="1"/>
          </p:nvPr>
        </p:nvSpPr>
        <p:spPr>
          <a:xfrm>
            <a:off x="457200" y="990600"/>
            <a:ext cx="8229600" cy="5638800"/>
          </a:xfrm>
        </p:spPr>
        <p:style>
          <a:lnRef idx="3">
            <a:schemeClr val="lt1"/>
          </a:lnRef>
          <a:fillRef idx="1">
            <a:schemeClr val="dk1"/>
          </a:fillRef>
          <a:effectRef idx="1">
            <a:schemeClr val="dk1"/>
          </a:effectRef>
          <a:fontRef idx="minor">
            <a:schemeClr val="lt1"/>
          </a:fontRef>
        </p:style>
        <p:txBody>
          <a:bodyPr>
            <a:normAutofit fontScale="62500" lnSpcReduction="20000"/>
          </a:bodyPr>
          <a:lstStyle/>
          <a:p>
            <a:pPr>
              <a:buNone/>
            </a:pPr>
            <a:r>
              <a:rPr lang="en-US" sz="2000" dirty="0" smtClean="0"/>
              <a:t>   </a:t>
            </a:r>
          </a:p>
          <a:p>
            <a:pPr>
              <a:buNone/>
            </a:pPr>
            <a:r>
              <a:rPr lang="en-US" sz="2000" dirty="0" smtClean="0"/>
              <a:t>     </a:t>
            </a:r>
            <a:r>
              <a:rPr lang="id-ID" sz="2400" dirty="0" smtClean="0"/>
              <a:t>Pelapukan adalah perubahan suatu batu (rock) untuk menyesuaiakan terhadap keadaan lingkungan didekat permukaan bumi (pedosfer). Makin jauh perbedaan antara keadaan lingkungan pembentukan batuan dan lingkungan di permukaan bumi makin intensif pelapukan.</a:t>
            </a:r>
            <a:endParaRPr lang="en-US" sz="2400" dirty="0" smtClean="0"/>
          </a:p>
          <a:p>
            <a:pPr>
              <a:buNone/>
            </a:pPr>
            <a:endParaRPr lang="id-ID" sz="2400" dirty="0" smtClean="0"/>
          </a:p>
          <a:p>
            <a:pPr>
              <a:buNone/>
            </a:pPr>
            <a:r>
              <a:rPr lang="id-ID" sz="2400" dirty="0" smtClean="0"/>
              <a:t>    [</a:t>
            </a:r>
            <a:r>
              <a:rPr lang="id-ID" sz="2900" dirty="0" smtClean="0">
                <a:solidFill>
                  <a:srgbClr val="FF0000"/>
                </a:solidFill>
              </a:rPr>
              <a:t>suhu rendah, terdapat air bebas, O</a:t>
            </a:r>
            <a:r>
              <a:rPr lang="id-ID" sz="2900" baseline="-25000" dirty="0" smtClean="0">
                <a:solidFill>
                  <a:srgbClr val="FF0000"/>
                </a:solidFill>
              </a:rPr>
              <a:t>2,</a:t>
            </a:r>
            <a:r>
              <a:rPr lang="id-ID" sz="2900" dirty="0" smtClean="0">
                <a:solidFill>
                  <a:srgbClr val="FF0000"/>
                </a:solidFill>
              </a:rPr>
              <a:t> dan bahan organaik</a:t>
            </a:r>
            <a:r>
              <a:rPr lang="id-ID" sz="2400" dirty="0" smtClean="0"/>
              <a:t>]</a:t>
            </a:r>
            <a:endParaRPr lang="en-US" sz="2400" dirty="0" smtClean="0"/>
          </a:p>
          <a:p>
            <a:pPr>
              <a:buNone/>
            </a:pPr>
            <a:endParaRPr lang="id-ID" sz="2400" dirty="0" smtClean="0"/>
          </a:p>
          <a:p>
            <a:pPr>
              <a:buNone/>
            </a:pPr>
            <a:r>
              <a:rPr lang="id-ID" sz="2400" dirty="0" smtClean="0"/>
              <a:t>	</a:t>
            </a:r>
            <a:r>
              <a:rPr lang="id-ID" sz="2900" dirty="0" smtClean="0"/>
              <a:t>Pelapukan Kimia – perubahan komposisi kimia</a:t>
            </a:r>
          </a:p>
          <a:p>
            <a:pPr>
              <a:buNone/>
            </a:pPr>
            <a:r>
              <a:rPr lang="id-ID" sz="2900" dirty="0" smtClean="0"/>
              <a:t>              Hidrolisis, pengomplekaan, pertukaran ion, oksidasi, </a:t>
            </a:r>
          </a:p>
          <a:p>
            <a:pPr>
              <a:buNone/>
            </a:pPr>
            <a:r>
              <a:rPr lang="id-ID" sz="2900" dirty="0" smtClean="0"/>
              <a:t>              dan hidratasi (Sposito, 2008). Berlansung pada permu-</a:t>
            </a:r>
          </a:p>
          <a:p>
            <a:pPr>
              <a:buNone/>
            </a:pPr>
            <a:r>
              <a:rPr lang="id-ID" sz="2900" dirty="0" smtClean="0"/>
              <a:t>              kaan mineral (batuan)</a:t>
            </a:r>
            <a:endParaRPr lang="en-US" sz="2900" dirty="0" smtClean="0"/>
          </a:p>
          <a:p>
            <a:pPr>
              <a:buNone/>
            </a:pPr>
            <a:endParaRPr lang="id-ID" sz="2400" dirty="0" smtClean="0"/>
          </a:p>
          <a:p>
            <a:pPr>
              <a:buNone/>
            </a:pPr>
            <a:r>
              <a:rPr lang="id-ID" sz="2400" dirty="0" smtClean="0"/>
              <a:t>    </a:t>
            </a:r>
            <a:r>
              <a:rPr lang="id-ID" sz="2900" dirty="0" smtClean="0"/>
              <a:t>Pelpukan fisika –pengalusan ukuran, sehingga luas permukaan jenis</a:t>
            </a:r>
          </a:p>
          <a:p>
            <a:pPr>
              <a:buNone/>
            </a:pPr>
            <a:r>
              <a:rPr lang="id-ID" sz="2900" dirty="0" smtClean="0"/>
              <a:t>             meningkat.</a:t>
            </a:r>
          </a:p>
          <a:p>
            <a:pPr>
              <a:buNone/>
            </a:pPr>
            <a:r>
              <a:rPr lang="id-ID" sz="2900" dirty="0" smtClean="0"/>
              <a:t>		   -perubahan suhu, sifat termal mineral, jalad (frost), pelarutan</a:t>
            </a:r>
          </a:p>
          <a:p>
            <a:pPr>
              <a:buNone/>
            </a:pPr>
            <a:r>
              <a:rPr lang="id-ID" sz="2900" dirty="0" smtClean="0"/>
              <a:t>                  garam, perubahan kadar air, dan daya pasak akar tanaman</a:t>
            </a:r>
          </a:p>
          <a:p>
            <a:pPr>
              <a:buNone/>
            </a:pPr>
            <a:r>
              <a:rPr lang="id-ID" sz="2900" dirty="0" smtClean="0"/>
              <a:t>                 (Notohadiprawiro, 2000; Olier, 1969)</a:t>
            </a:r>
          </a:p>
          <a:p>
            <a:pPr>
              <a:buNone/>
            </a:pPr>
            <a:endParaRPr lang="id-ID" sz="2900" dirty="0" smtClean="0"/>
          </a:p>
          <a:p>
            <a:pPr>
              <a:buNone/>
            </a:pPr>
            <a:r>
              <a:rPr lang="id-ID" sz="2900" dirty="0" smtClean="0"/>
              <a:t>        </a:t>
            </a:r>
          </a:p>
          <a:p>
            <a:pPr>
              <a:buNone/>
            </a:pPr>
            <a:r>
              <a:rPr lang="id-ID" sz="2000" dirty="0" smtClean="0"/>
              <a:t>  </a:t>
            </a:r>
          </a:p>
          <a:p>
            <a:pPr>
              <a:buNone/>
            </a:pPr>
            <a:r>
              <a:rPr lang="en-US" sz="2000" dirty="0" smtClean="0"/>
              <a:t>		    </a:t>
            </a:r>
          </a:p>
          <a:p>
            <a:pPr>
              <a:buNone/>
            </a:pPr>
            <a:r>
              <a:rPr lang="en-US" sz="2000" dirty="0" smtClean="0"/>
              <a:t>   </a:t>
            </a:r>
            <a:endParaRPr lang="en-US" sz="2000" dirty="0"/>
          </a:p>
        </p:txBody>
      </p:sp>
    </p:spTree>
  </p:cSld>
  <p:clrMapOvr>
    <a:masterClrMapping/>
  </p:clrMapOvr>
  <p:transition spd="slow">
    <p:split orient="vert" dir="in"/>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3"/>
          <p:cNvSpPr>
            <a:spLocks noGrp="1" noChangeArrowheads="1"/>
          </p:cNvSpPr>
          <p:nvPr>
            <p:ph type="body" idx="1"/>
          </p:nvPr>
        </p:nvSpPr>
        <p:spPr>
          <a:xfrm>
            <a:off x="685800" y="1600200"/>
            <a:ext cx="7772400" cy="4419600"/>
          </a:xfrm>
        </p:spPr>
        <p:txBody>
          <a:bodyPr/>
          <a:lstStyle/>
          <a:p>
            <a:pPr eaLnBrk="1" hangingPunct="1">
              <a:buFont typeface="Wingdings" pitchFamily="2" charset="2"/>
              <a:buNone/>
            </a:pPr>
            <a:r>
              <a:rPr lang="en-US" sz="3600" b="1" smtClean="0">
                <a:solidFill>
                  <a:srgbClr val="663300"/>
                </a:solidFill>
              </a:rPr>
              <a:t>1. Resistance of Rock :</a:t>
            </a:r>
          </a:p>
          <a:p>
            <a:pPr eaLnBrk="1" hangingPunct="1">
              <a:buFont typeface="Wingdings" pitchFamily="2" charset="2"/>
              <a:buNone/>
            </a:pPr>
            <a:r>
              <a:rPr lang="en-US" smtClean="0"/>
              <a:t>   </a:t>
            </a:r>
            <a:r>
              <a:rPr lang="en-US" sz="2400" smtClean="0"/>
              <a:t>some minerals within rock are more chemically stable than others &amp; are not altered as rapidly by chemical weathering</a:t>
            </a:r>
          </a:p>
          <a:p>
            <a:pPr lvl="1" eaLnBrk="1" hangingPunct="1"/>
            <a:r>
              <a:rPr lang="en-US" smtClean="0"/>
              <a:t>Quartz &amp; silicate-rich rocks are very resistant  </a:t>
            </a:r>
          </a:p>
          <a:p>
            <a:pPr lvl="2" eaLnBrk="1" hangingPunct="1"/>
            <a:r>
              <a:rPr lang="en-US" sz="2400" smtClean="0"/>
              <a:t>Ex: granite</a:t>
            </a:r>
          </a:p>
          <a:p>
            <a:pPr lvl="1" eaLnBrk="1" hangingPunct="1"/>
            <a:r>
              <a:rPr lang="en-US" smtClean="0"/>
              <a:t>Calcite-rich rocks are NOT resistant  </a:t>
            </a:r>
          </a:p>
          <a:p>
            <a:pPr lvl="2" eaLnBrk="1" hangingPunct="1"/>
            <a:r>
              <a:rPr lang="en-US" sz="2400" smtClean="0"/>
              <a:t>Ex: limestone</a:t>
            </a:r>
          </a:p>
        </p:txBody>
      </p:sp>
      <p:sp>
        <p:nvSpPr>
          <p:cNvPr id="61445" name="Text Box 5"/>
          <p:cNvSpPr txBox="1">
            <a:spLocks noChangeArrowheads="1"/>
          </p:cNvSpPr>
          <p:nvPr/>
        </p:nvSpPr>
        <p:spPr bwMode="auto">
          <a:xfrm>
            <a:off x="152400" y="457200"/>
            <a:ext cx="8305800" cy="519113"/>
          </a:xfrm>
          <a:prstGeom prst="rect">
            <a:avLst/>
          </a:prstGeom>
          <a:noFill/>
          <a:ln w="9525">
            <a:noFill/>
            <a:miter lim="800000"/>
            <a:headEnd/>
            <a:tailEnd/>
          </a:ln>
          <a:effectLst/>
        </p:spPr>
        <p:txBody>
          <a:bodyPr>
            <a:spAutoFit/>
          </a:bodyPr>
          <a:lstStyle/>
          <a:p>
            <a:pPr algn="ctr" eaLnBrk="1" hangingPunct="1">
              <a:spcBef>
                <a:spcPct val="50000"/>
              </a:spcBef>
              <a:defRPr/>
            </a:pPr>
            <a:r>
              <a:rPr lang="en-US" sz="2800" b="1">
                <a:solidFill>
                  <a:srgbClr val="663300"/>
                </a:solidFill>
                <a:effectLst>
                  <a:outerShdw blurRad="38100" dist="38100" dir="2700000" algn="tl">
                    <a:srgbClr val="C0C0C0"/>
                  </a:outerShdw>
                </a:effectLst>
                <a:latin typeface="Arial" pitchFamily="34" charset="0"/>
              </a:rPr>
              <a:t>Environmental Factors Influencing Weathering</a:t>
            </a:r>
          </a:p>
        </p:txBody>
      </p:sp>
    </p:spTree>
  </p:cSld>
  <p:clrMapOvr>
    <a:masterClrMapping/>
  </p:clrMapOvr>
  <p:transition spd="slow">
    <p:blinds dir="vert"/>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Text Box 3"/>
          <p:cNvSpPr txBox="1">
            <a:spLocks noChangeArrowheads="1"/>
          </p:cNvSpPr>
          <p:nvPr/>
        </p:nvSpPr>
        <p:spPr bwMode="auto">
          <a:xfrm>
            <a:off x="457200" y="1447800"/>
            <a:ext cx="3810000" cy="2100263"/>
          </a:xfrm>
          <a:prstGeom prst="rect">
            <a:avLst/>
          </a:prstGeom>
          <a:noFill/>
          <a:ln w="9525">
            <a:noFill/>
            <a:miter lim="800000"/>
            <a:headEnd/>
            <a:tailEnd/>
          </a:ln>
          <a:effectLst/>
        </p:spPr>
        <p:txBody>
          <a:bodyPr>
            <a:spAutoFit/>
          </a:bodyPr>
          <a:lstStyle/>
          <a:p>
            <a:pPr eaLnBrk="1" hangingPunct="1">
              <a:spcBef>
                <a:spcPct val="50000"/>
              </a:spcBef>
              <a:defRPr/>
            </a:pPr>
            <a:r>
              <a:rPr lang="en-US" sz="2400" b="1">
                <a:solidFill>
                  <a:srgbClr val="663300"/>
                </a:solidFill>
                <a:effectLst>
                  <a:outerShdw blurRad="38100" dist="38100" dir="2700000" algn="tl">
                    <a:srgbClr val="C0C0C0"/>
                  </a:outerShdw>
                </a:effectLst>
                <a:latin typeface="Arial" pitchFamily="34" charset="0"/>
              </a:rPr>
              <a:t>Rock Structure</a:t>
            </a:r>
            <a:r>
              <a:rPr lang="en-US" sz="2400">
                <a:latin typeface="Arial" pitchFamily="34" charset="0"/>
              </a:rPr>
              <a:t>: </a:t>
            </a:r>
          </a:p>
          <a:p>
            <a:pPr eaLnBrk="1" hangingPunct="1">
              <a:spcBef>
                <a:spcPct val="50000"/>
              </a:spcBef>
              <a:defRPr/>
            </a:pPr>
            <a:r>
              <a:rPr lang="en-US" sz="2400">
                <a:latin typeface="Arial" pitchFamily="34" charset="0"/>
              </a:rPr>
              <a:t>    </a:t>
            </a:r>
            <a:r>
              <a:rPr lang="en-US" sz="2400" b="1">
                <a:latin typeface="Arial" pitchFamily="34" charset="0"/>
              </a:rPr>
              <a:t>Geometry</a:t>
            </a:r>
          </a:p>
          <a:p>
            <a:pPr eaLnBrk="1" hangingPunct="1">
              <a:spcBef>
                <a:spcPct val="50000"/>
              </a:spcBef>
              <a:defRPr/>
            </a:pPr>
            <a:r>
              <a:rPr lang="en-US" sz="2400" b="1">
                <a:latin typeface="Arial" pitchFamily="34" charset="0"/>
              </a:rPr>
              <a:t>    Physical Properties</a:t>
            </a:r>
          </a:p>
          <a:p>
            <a:pPr eaLnBrk="1" hangingPunct="1">
              <a:spcBef>
                <a:spcPct val="50000"/>
              </a:spcBef>
              <a:defRPr/>
            </a:pPr>
            <a:r>
              <a:rPr lang="en-US" sz="2400" b="1">
                <a:latin typeface="Arial" pitchFamily="34" charset="0"/>
              </a:rPr>
              <a:t>   Chemical Properties</a:t>
            </a:r>
          </a:p>
        </p:txBody>
      </p:sp>
      <p:pic>
        <p:nvPicPr>
          <p:cNvPr id="11267" name="Picture 4" descr="bowens"/>
          <p:cNvPicPr>
            <a:picLocks noChangeAspect="1" noChangeArrowheads="1"/>
          </p:cNvPicPr>
          <p:nvPr/>
        </p:nvPicPr>
        <p:blipFill>
          <a:blip r:embed="rId2"/>
          <a:srcRect/>
          <a:stretch>
            <a:fillRect/>
          </a:stretch>
        </p:blipFill>
        <p:spPr bwMode="auto">
          <a:xfrm>
            <a:off x="4343400" y="1143000"/>
            <a:ext cx="4495800" cy="5410200"/>
          </a:xfrm>
          <a:prstGeom prst="rect">
            <a:avLst/>
          </a:prstGeom>
          <a:noFill/>
          <a:ln w="19050">
            <a:solidFill>
              <a:srgbClr val="000000"/>
            </a:solidFill>
            <a:miter lim="800000"/>
            <a:headEnd/>
            <a:tailEnd/>
          </a:ln>
        </p:spPr>
      </p:pic>
      <p:pic>
        <p:nvPicPr>
          <p:cNvPr id="11268" name="Picture 5" descr="New-3"/>
          <p:cNvPicPr>
            <a:picLocks noChangeAspect="1" noChangeArrowheads="1"/>
          </p:cNvPicPr>
          <p:nvPr/>
        </p:nvPicPr>
        <p:blipFill>
          <a:blip r:embed="rId3"/>
          <a:srcRect/>
          <a:stretch>
            <a:fillRect/>
          </a:stretch>
        </p:blipFill>
        <p:spPr bwMode="auto">
          <a:xfrm>
            <a:off x="304800" y="4343400"/>
            <a:ext cx="3886200" cy="2057400"/>
          </a:xfrm>
          <a:prstGeom prst="rect">
            <a:avLst/>
          </a:prstGeom>
          <a:noFill/>
          <a:ln w="19050">
            <a:solidFill>
              <a:srgbClr val="000000"/>
            </a:solidFill>
            <a:miter lim="800000"/>
            <a:headEnd/>
            <a:tailEnd/>
          </a:ln>
        </p:spPr>
      </p:pic>
    </p:spTree>
  </p:cSld>
  <p:clrMapOvr>
    <a:masterClrMapping/>
  </p:clrMapOvr>
  <p:transition spd="slow">
    <p:cove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Text Box 3"/>
          <p:cNvSpPr txBox="1">
            <a:spLocks noChangeArrowheads="1"/>
          </p:cNvSpPr>
          <p:nvPr/>
        </p:nvSpPr>
        <p:spPr bwMode="auto">
          <a:xfrm>
            <a:off x="457200" y="914400"/>
            <a:ext cx="3733800" cy="2222500"/>
          </a:xfrm>
          <a:prstGeom prst="rect">
            <a:avLst/>
          </a:prstGeom>
          <a:noFill/>
          <a:ln w="9525">
            <a:noFill/>
            <a:miter lim="800000"/>
            <a:headEnd/>
            <a:tailEnd/>
          </a:ln>
          <a:effectLst/>
        </p:spPr>
        <p:txBody>
          <a:bodyPr>
            <a:spAutoFit/>
          </a:bodyPr>
          <a:lstStyle/>
          <a:p>
            <a:pPr eaLnBrk="1" hangingPunct="1">
              <a:spcBef>
                <a:spcPct val="50000"/>
              </a:spcBef>
              <a:defRPr/>
            </a:pPr>
            <a:r>
              <a:rPr lang="en-US" sz="3200" b="1">
                <a:solidFill>
                  <a:srgbClr val="663300"/>
                </a:solidFill>
                <a:effectLst>
                  <a:outerShdw blurRad="38100" dist="38100" dir="2700000" algn="tl">
                    <a:srgbClr val="C0C0C0"/>
                  </a:outerShdw>
                </a:effectLst>
                <a:latin typeface="Arial" pitchFamily="34" charset="0"/>
              </a:rPr>
              <a:t>2. Topography</a:t>
            </a:r>
          </a:p>
          <a:p>
            <a:pPr eaLnBrk="1" hangingPunct="1">
              <a:spcBef>
                <a:spcPct val="50000"/>
              </a:spcBef>
              <a:defRPr/>
            </a:pPr>
            <a:r>
              <a:rPr lang="en-US" sz="2400">
                <a:latin typeface="Arial" pitchFamily="34" charset="0"/>
              </a:rPr>
              <a:t>	</a:t>
            </a:r>
            <a:r>
              <a:rPr lang="en-US" sz="2400" b="1">
                <a:latin typeface="Arial" pitchFamily="34" charset="0"/>
              </a:rPr>
              <a:t>Slope</a:t>
            </a:r>
          </a:p>
          <a:p>
            <a:pPr eaLnBrk="1" hangingPunct="1">
              <a:spcBef>
                <a:spcPct val="50000"/>
              </a:spcBef>
              <a:defRPr/>
            </a:pPr>
            <a:r>
              <a:rPr lang="en-US" sz="2400" b="1">
                <a:latin typeface="Arial" pitchFamily="34" charset="0"/>
              </a:rPr>
              <a:t>	Exposure</a:t>
            </a:r>
          </a:p>
          <a:p>
            <a:pPr eaLnBrk="1" hangingPunct="1">
              <a:spcBef>
                <a:spcPct val="50000"/>
              </a:spcBef>
              <a:defRPr/>
            </a:pPr>
            <a:r>
              <a:rPr lang="en-US" sz="2400" b="1">
                <a:latin typeface="Arial" pitchFamily="34" charset="0"/>
              </a:rPr>
              <a:t>	Relief</a:t>
            </a:r>
          </a:p>
        </p:txBody>
      </p:sp>
      <p:pic>
        <p:nvPicPr>
          <p:cNvPr id="49156" name="Picture 4" descr="2c_aspect"/>
          <p:cNvPicPr>
            <a:picLocks noChangeAspect="1" noChangeArrowheads="1"/>
          </p:cNvPicPr>
          <p:nvPr/>
        </p:nvPicPr>
        <p:blipFill>
          <a:blip r:embed="rId2"/>
          <a:srcRect/>
          <a:stretch>
            <a:fillRect/>
          </a:stretch>
        </p:blipFill>
        <p:spPr bwMode="auto">
          <a:xfrm>
            <a:off x="4876800" y="1143000"/>
            <a:ext cx="3810000" cy="5257800"/>
          </a:xfrm>
          <a:prstGeom prst="rect">
            <a:avLst/>
          </a:prstGeom>
          <a:noFill/>
          <a:ln w="19050">
            <a:solidFill>
              <a:srgbClr val="000000"/>
            </a:solidFill>
            <a:miter lim="800000"/>
            <a:headEnd/>
            <a:tailEnd/>
          </a:ln>
        </p:spPr>
      </p:pic>
      <p:pic>
        <p:nvPicPr>
          <p:cNvPr id="12292" name="Picture 5" descr="serv_3d_terrain_model_small"/>
          <p:cNvPicPr>
            <a:picLocks noChangeAspect="1" noChangeArrowheads="1"/>
          </p:cNvPicPr>
          <p:nvPr/>
        </p:nvPicPr>
        <p:blipFill>
          <a:blip r:embed="rId3"/>
          <a:srcRect/>
          <a:stretch>
            <a:fillRect/>
          </a:stretch>
        </p:blipFill>
        <p:spPr bwMode="auto">
          <a:xfrm>
            <a:off x="457200" y="3429000"/>
            <a:ext cx="4267200" cy="2933700"/>
          </a:xfrm>
          <a:prstGeom prst="rect">
            <a:avLst/>
          </a:prstGeom>
          <a:noFill/>
          <a:ln w="9525">
            <a:noFill/>
            <a:miter lim="800000"/>
            <a:headEnd/>
            <a:tailEnd/>
          </a:ln>
        </p:spPr>
      </p:pic>
      <p:sp>
        <p:nvSpPr>
          <p:cNvPr id="49158" name="Text Box 6"/>
          <p:cNvSpPr txBox="1">
            <a:spLocks noChangeArrowheads="1"/>
          </p:cNvSpPr>
          <p:nvPr/>
        </p:nvSpPr>
        <p:spPr bwMode="auto">
          <a:xfrm>
            <a:off x="304800" y="242888"/>
            <a:ext cx="8305800" cy="519112"/>
          </a:xfrm>
          <a:prstGeom prst="rect">
            <a:avLst/>
          </a:prstGeom>
          <a:noFill/>
          <a:ln w="9525">
            <a:noFill/>
            <a:miter lim="800000"/>
            <a:headEnd/>
            <a:tailEnd/>
          </a:ln>
          <a:effectLst/>
        </p:spPr>
        <p:txBody>
          <a:bodyPr>
            <a:spAutoFit/>
          </a:bodyPr>
          <a:lstStyle/>
          <a:p>
            <a:pPr algn="ctr" eaLnBrk="1" hangingPunct="1">
              <a:spcBef>
                <a:spcPct val="50000"/>
              </a:spcBef>
              <a:defRPr/>
            </a:pPr>
            <a:r>
              <a:rPr lang="en-US" sz="2800" b="1">
                <a:solidFill>
                  <a:srgbClr val="663300"/>
                </a:solidFill>
                <a:effectLst>
                  <a:outerShdw blurRad="38100" dist="38100" dir="2700000" algn="tl">
                    <a:srgbClr val="C0C0C0"/>
                  </a:outerShdw>
                </a:effectLst>
                <a:latin typeface="Arial" pitchFamily="34" charset="0"/>
              </a:rPr>
              <a:t>Environmental Factors Influencing Weathering</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49156"/>
                                        </p:tgtEl>
                                        <p:attrNameLst>
                                          <p:attrName>style.visibility</p:attrName>
                                        </p:attrNameLst>
                                      </p:cBhvr>
                                      <p:to>
                                        <p:strVal val="visible"/>
                                      </p:to>
                                    </p:set>
                                    <p:anim calcmode="lin" valueType="num">
                                      <p:cBhvr>
                                        <p:cTn id="7" dur="500" fill="hold"/>
                                        <p:tgtEl>
                                          <p:spTgt spid="49156"/>
                                        </p:tgtEl>
                                        <p:attrNameLst>
                                          <p:attrName>ppt_w</p:attrName>
                                        </p:attrNameLst>
                                      </p:cBhvr>
                                      <p:tavLst>
                                        <p:tav tm="0">
                                          <p:val>
                                            <p:fltVal val="0"/>
                                          </p:val>
                                        </p:tav>
                                        <p:tav tm="100000">
                                          <p:val>
                                            <p:strVal val="#ppt_w"/>
                                          </p:val>
                                        </p:tav>
                                      </p:tavLst>
                                    </p:anim>
                                    <p:anim calcmode="lin" valueType="num">
                                      <p:cBhvr>
                                        <p:cTn id="8" dur="500" fill="hold"/>
                                        <p:tgtEl>
                                          <p:spTgt spid="4915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
          <p:cNvSpPr>
            <a:spLocks noGrp="1" noChangeArrowheads="1"/>
          </p:cNvSpPr>
          <p:nvPr>
            <p:ph type="body" sz="half" idx="1"/>
          </p:nvPr>
        </p:nvSpPr>
        <p:spPr/>
        <p:txBody>
          <a:bodyPr/>
          <a:lstStyle/>
          <a:p>
            <a:pPr eaLnBrk="1" hangingPunct="1">
              <a:lnSpc>
                <a:spcPct val="90000"/>
              </a:lnSpc>
              <a:spcBef>
                <a:spcPct val="35000"/>
              </a:spcBef>
            </a:pPr>
            <a:r>
              <a:rPr lang="en-US" sz="2000" b="1" smtClean="0"/>
              <a:t>temperature and rainfall are very influential in determining the rate AND type of weathering</a:t>
            </a:r>
          </a:p>
          <a:p>
            <a:pPr eaLnBrk="1" hangingPunct="1">
              <a:lnSpc>
                <a:spcPct val="90000"/>
              </a:lnSpc>
              <a:spcBef>
                <a:spcPct val="35000"/>
              </a:spcBef>
            </a:pPr>
            <a:r>
              <a:rPr lang="en-US" sz="2000" b="1" smtClean="0"/>
              <a:t>Chemical weathering is most effective when temperatures &amp; rainfall is high</a:t>
            </a:r>
          </a:p>
          <a:p>
            <a:pPr eaLnBrk="1" hangingPunct="1">
              <a:lnSpc>
                <a:spcPct val="90000"/>
              </a:lnSpc>
              <a:spcBef>
                <a:spcPct val="35000"/>
              </a:spcBef>
            </a:pPr>
            <a:r>
              <a:rPr lang="en-US" sz="2000" b="1" smtClean="0"/>
              <a:t>Mechanical weathering is greatest in regions with frequent freeze &amp; thaw cycles</a:t>
            </a:r>
          </a:p>
          <a:p>
            <a:pPr eaLnBrk="1" hangingPunct="1">
              <a:lnSpc>
                <a:spcPct val="90000"/>
              </a:lnSpc>
              <a:spcBef>
                <a:spcPct val="35000"/>
              </a:spcBef>
            </a:pPr>
            <a:r>
              <a:rPr lang="en-US" sz="2000" b="1" smtClean="0"/>
              <a:t>Little weathering occurs in hot, dry climates and polar regions</a:t>
            </a:r>
          </a:p>
        </p:txBody>
      </p:sp>
      <p:sp>
        <p:nvSpPr>
          <p:cNvPr id="63495" name="Rectangle 7"/>
          <p:cNvSpPr>
            <a:spLocks noChangeArrowheads="1"/>
          </p:cNvSpPr>
          <p:nvPr/>
        </p:nvSpPr>
        <p:spPr bwMode="auto">
          <a:xfrm>
            <a:off x="533400" y="863600"/>
            <a:ext cx="2344738" cy="519113"/>
          </a:xfrm>
          <a:prstGeom prst="rect">
            <a:avLst/>
          </a:prstGeom>
          <a:noFill/>
          <a:ln w="9525">
            <a:noFill/>
            <a:miter lim="800000"/>
            <a:headEnd/>
            <a:tailEnd/>
          </a:ln>
          <a:effectLst/>
        </p:spPr>
        <p:txBody>
          <a:bodyPr wrap="none">
            <a:spAutoFit/>
          </a:bodyPr>
          <a:lstStyle/>
          <a:p>
            <a:pPr>
              <a:defRPr/>
            </a:pPr>
            <a:r>
              <a:rPr lang="en-US" sz="2800" b="1">
                <a:effectLst>
                  <a:outerShdw blurRad="38100" dist="38100" dir="2700000" algn="tl">
                    <a:srgbClr val="C0C0C0"/>
                  </a:outerShdw>
                </a:effectLst>
              </a:rPr>
              <a:t>3. Climate:</a:t>
            </a:r>
          </a:p>
        </p:txBody>
      </p:sp>
      <p:pic>
        <p:nvPicPr>
          <p:cNvPr id="63496" name="Picture 8" descr="FIG10_018"/>
          <p:cNvPicPr>
            <a:picLocks noGrp="1" noChangeAspect="1" noChangeArrowheads="1"/>
          </p:cNvPicPr>
          <p:nvPr>
            <p:ph sz="half" idx="2"/>
          </p:nvPr>
        </p:nvPicPr>
        <p:blipFill>
          <a:blip r:embed="rId2"/>
          <a:srcRect/>
          <a:stretch>
            <a:fillRect/>
          </a:stretch>
        </p:blipFill>
        <p:spPr>
          <a:xfrm>
            <a:off x="4495800" y="838200"/>
            <a:ext cx="4495800" cy="5791200"/>
          </a:xfrm>
          <a:noFill/>
          <a:ln w="19050">
            <a:solidFill>
              <a:srgbClr val="000000"/>
            </a:solidFill>
          </a:ln>
        </p:spPr>
      </p:pic>
      <p:sp>
        <p:nvSpPr>
          <p:cNvPr id="63500" name="Text Box 12"/>
          <p:cNvSpPr txBox="1">
            <a:spLocks noChangeArrowheads="1"/>
          </p:cNvSpPr>
          <p:nvPr/>
        </p:nvSpPr>
        <p:spPr bwMode="auto">
          <a:xfrm>
            <a:off x="381000" y="304800"/>
            <a:ext cx="8305800" cy="519113"/>
          </a:xfrm>
          <a:prstGeom prst="rect">
            <a:avLst/>
          </a:prstGeom>
          <a:noFill/>
          <a:ln w="9525">
            <a:noFill/>
            <a:miter lim="800000"/>
            <a:headEnd/>
            <a:tailEnd/>
          </a:ln>
          <a:effectLst/>
        </p:spPr>
        <p:txBody>
          <a:bodyPr>
            <a:spAutoFit/>
          </a:bodyPr>
          <a:lstStyle/>
          <a:p>
            <a:pPr algn="ctr" eaLnBrk="1" hangingPunct="1">
              <a:spcBef>
                <a:spcPct val="50000"/>
              </a:spcBef>
              <a:defRPr/>
            </a:pPr>
            <a:r>
              <a:rPr lang="en-US" sz="2800" b="1">
                <a:solidFill>
                  <a:srgbClr val="663300"/>
                </a:solidFill>
                <a:effectLst>
                  <a:outerShdw blurRad="38100" dist="38100" dir="2700000" algn="tl">
                    <a:srgbClr val="C0C0C0"/>
                  </a:outerShdw>
                </a:effectLst>
                <a:latin typeface="Arial" pitchFamily="34" charset="0"/>
              </a:rPr>
              <a:t>Environmental Factors Influencing Weathering</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63496"/>
                                        </p:tgtEl>
                                        <p:attrNameLst>
                                          <p:attrName>style.visibility</p:attrName>
                                        </p:attrNameLst>
                                      </p:cBhvr>
                                      <p:to>
                                        <p:strVal val="visible"/>
                                      </p:to>
                                    </p:set>
                                    <p:animEffect transition="in" filter="wedge">
                                      <p:cBhvr>
                                        <p:cTn id="7" dur="2000"/>
                                        <p:tgtEl>
                                          <p:spTgt spid="634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3"/>
          <p:cNvSpPr txBox="1">
            <a:spLocks noChangeArrowheads="1"/>
          </p:cNvSpPr>
          <p:nvPr/>
        </p:nvSpPr>
        <p:spPr bwMode="auto">
          <a:xfrm>
            <a:off x="838200" y="1524000"/>
            <a:ext cx="3276600" cy="366713"/>
          </a:xfrm>
          <a:prstGeom prst="rect">
            <a:avLst/>
          </a:prstGeom>
          <a:noFill/>
          <a:ln w="9525">
            <a:noFill/>
            <a:miter lim="800000"/>
            <a:headEnd/>
            <a:tailEnd/>
          </a:ln>
        </p:spPr>
        <p:txBody>
          <a:bodyPr>
            <a:spAutoFit/>
          </a:bodyPr>
          <a:lstStyle/>
          <a:p>
            <a:pPr eaLnBrk="1" hangingPunct="1">
              <a:spcBef>
                <a:spcPct val="50000"/>
              </a:spcBef>
            </a:pPr>
            <a:endParaRPr lang="en-GB">
              <a:latin typeface="Arial" pitchFamily="34" charset="0"/>
            </a:endParaRPr>
          </a:p>
        </p:txBody>
      </p:sp>
      <p:pic>
        <p:nvPicPr>
          <p:cNvPr id="50181" name="Picture 5" descr="FIG10_019"/>
          <p:cNvPicPr>
            <a:picLocks noChangeAspect="1" noChangeArrowheads="1"/>
          </p:cNvPicPr>
          <p:nvPr/>
        </p:nvPicPr>
        <p:blipFill>
          <a:blip r:embed="rId2"/>
          <a:srcRect/>
          <a:stretch>
            <a:fillRect/>
          </a:stretch>
        </p:blipFill>
        <p:spPr bwMode="auto">
          <a:xfrm>
            <a:off x="533400" y="1066800"/>
            <a:ext cx="8153400" cy="5599113"/>
          </a:xfrm>
          <a:prstGeom prst="rect">
            <a:avLst/>
          </a:prstGeom>
          <a:noFill/>
          <a:ln w="19050">
            <a:solidFill>
              <a:schemeClr val="tx1"/>
            </a:solidFill>
            <a:miter lim="800000"/>
            <a:headEnd/>
            <a:tailEnd/>
          </a:ln>
        </p:spPr>
      </p:pic>
      <p:sp>
        <p:nvSpPr>
          <p:cNvPr id="14340" name="Text Box 7"/>
          <p:cNvSpPr txBox="1">
            <a:spLocks noChangeArrowheads="1"/>
          </p:cNvSpPr>
          <p:nvPr/>
        </p:nvSpPr>
        <p:spPr bwMode="auto">
          <a:xfrm>
            <a:off x="457200" y="381000"/>
            <a:ext cx="6324600" cy="457200"/>
          </a:xfrm>
          <a:prstGeom prst="rect">
            <a:avLst/>
          </a:prstGeom>
          <a:noFill/>
          <a:ln w="9525">
            <a:noFill/>
            <a:miter lim="800000"/>
            <a:headEnd/>
            <a:tailEnd/>
          </a:ln>
        </p:spPr>
        <p:txBody>
          <a:bodyPr>
            <a:spAutoFit/>
          </a:bodyPr>
          <a:lstStyle/>
          <a:p>
            <a:pPr eaLnBrk="1" hangingPunct="1">
              <a:spcBef>
                <a:spcPct val="50000"/>
              </a:spcBef>
            </a:pPr>
            <a:r>
              <a:rPr lang="en-US" sz="2400" b="1">
                <a:solidFill>
                  <a:srgbClr val="663300"/>
                </a:solidFill>
                <a:latin typeface="Arial" pitchFamily="34" charset="0"/>
              </a:rPr>
              <a:t>Climate : </a:t>
            </a:r>
            <a:r>
              <a:rPr lang="en-US" sz="2400">
                <a:latin typeface="Arial" pitchFamily="34" charset="0"/>
              </a:rPr>
              <a:t>  </a:t>
            </a:r>
            <a:r>
              <a:rPr lang="en-US" sz="2400" b="1">
                <a:latin typeface="Arial" pitchFamily="34" charset="0"/>
              </a:rPr>
              <a:t>Temperature &amp;  Moisture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50181"/>
                                        </p:tgtEl>
                                        <p:attrNameLst>
                                          <p:attrName>style.visibility</p:attrName>
                                        </p:attrNameLst>
                                      </p:cBhvr>
                                      <p:to>
                                        <p:strVal val="visible"/>
                                      </p:to>
                                    </p:set>
                                    <p:anim calcmode="lin" valueType="num">
                                      <p:cBhvr>
                                        <p:cTn id="7" dur="500" fill="hold"/>
                                        <p:tgtEl>
                                          <p:spTgt spid="50181"/>
                                        </p:tgtEl>
                                        <p:attrNameLst>
                                          <p:attrName>ppt_w</p:attrName>
                                        </p:attrNameLst>
                                      </p:cBhvr>
                                      <p:tavLst>
                                        <p:tav tm="0">
                                          <p:val>
                                            <p:fltVal val="0"/>
                                          </p:val>
                                        </p:tav>
                                        <p:tav tm="100000">
                                          <p:val>
                                            <p:strVal val="#ppt_w"/>
                                          </p:val>
                                        </p:tav>
                                      </p:tavLst>
                                    </p:anim>
                                    <p:anim calcmode="lin" valueType="num">
                                      <p:cBhvr>
                                        <p:cTn id="8" dur="500" fill="hold"/>
                                        <p:tgtEl>
                                          <p:spTgt spid="5018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381000" y="1524000"/>
            <a:ext cx="8229600" cy="457200"/>
          </a:xfrm>
        </p:spPr>
        <p:txBody>
          <a:bodyPr/>
          <a:lstStyle/>
          <a:p>
            <a:pPr algn="ctr" eaLnBrk="1" hangingPunct="1"/>
            <a:r>
              <a:rPr lang="en-US" sz="2400" b="1" smtClean="0">
                <a:solidFill>
                  <a:srgbClr val="663300"/>
                </a:solidFill>
                <a:latin typeface="Comic Sans MS" pitchFamily="66" charset="0"/>
              </a:rPr>
              <a:t>Weathering of rocks produces soil particles</a:t>
            </a:r>
          </a:p>
        </p:txBody>
      </p:sp>
      <p:sp>
        <p:nvSpPr>
          <p:cNvPr id="101379" name="Rectangle 3"/>
          <p:cNvSpPr>
            <a:spLocks noGrp="1" noChangeArrowheads="1"/>
          </p:cNvSpPr>
          <p:nvPr>
            <p:ph type="body" sz="half" idx="1"/>
          </p:nvPr>
        </p:nvSpPr>
        <p:spPr>
          <a:xfrm>
            <a:off x="4800600" y="2209800"/>
            <a:ext cx="3810000" cy="1295400"/>
          </a:xfrm>
        </p:spPr>
        <p:txBody>
          <a:bodyPr>
            <a:normAutofit fontScale="77500" lnSpcReduction="20000"/>
          </a:bodyPr>
          <a:lstStyle/>
          <a:p>
            <a:pPr eaLnBrk="1" hangingPunct="1">
              <a:lnSpc>
                <a:spcPct val="80000"/>
              </a:lnSpc>
              <a:buFont typeface="Wingdings" pitchFamily="2" charset="2"/>
              <a:buNone/>
            </a:pPr>
            <a:r>
              <a:rPr lang="en-US" sz="2200" dirty="0" smtClean="0">
                <a:latin typeface="Times New Roman" pitchFamily="18" charset="0"/>
              </a:rPr>
              <a:t>By looking at the sand grains, </a:t>
            </a:r>
          </a:p>
          <a:p>
            <a:pPr eaLnBrk="1" hangingPunct="1">
              <a:lnSpc>
                <a:spcPct val="80000"/>
              </a:lnSpc>
              <a:buFont typeface="Wingdings" pitchFamily="2" charset="2"/>
              <a:buNone/>
            </a:pPr>
            <a:r>
              <a:rPr lang="en-US" sz="2200" dirty="0" smtClean="0">
                <a:latin typeface="Times New Roman" pitchFamily="18" charset="0"/>
              </a:rPr>
              <a:t>we can determine the kind of </a:t>
            </a:r>
          </a:p>
          <a:p>
            <a:pPr eaLnBrk="1" hangingPunct="1">
              <a:lnSpc>
                <a:spcPct val="80000"/>
              </a:lnSpc>
              <a:buFont typeface="Wingdings" pitchFamily="2" charset="2"/>
              <a:buNone/>
            </a:pPr>
            <a:r>
              <a:rPr lang="en-US" sz="2200" dirty="0" smtClean="0">
                <a:latin typeface="Times New Roman" pitchFamily="18" charset="0"/>
              </a:rPr>
              <a:t>rocks that physically weathered</a:t>
            </a:r>
          </a:p>
          <a:p>
            <a:pPr eaLnBrk="1" hangingPunct="1">
              <a:lnSpc>
                <a:spcPct val="80000"/>
              </a:lnSpc>
              <a:buFont typeface="Wingdings" pitchFamily="2" charset="2"/>
              <a:buNone/>
            </a:pPr>
            <a:r>
              <a:rPr lang="en-US" sz="2200" dirty="0" smtClean="0">
                <a:latin typeface="Times New Roman" pitchFamily="18" charset="0"/>
              </a:rPr>
              <a:t> to make the sand.</a:t>
            </a:r>
          </a:p>
          <a:p>
            <a:pPr eaLnBrk="1" hangingPunct="1">
              <a:lnSpc>
                <a:spcPct val="80000"/>
              </a:lnSpc>
            </a:pPr>
            <a:endParaRPr lang="en-US" sz="2200" dirty="0" smtClean="0">
              <a:latin typeface="Times New Roman" pitchFamily="18" charset="0"/>
            </a:endParaRPr>
          </a:p>
          <a:p>
            <a:pPr eaLnBrk="1" hangingPunct="1">
              <a:lnSpc>
                <a:spcPct val="80000"/>
              </a:lnSpc>
              <a:buFont typeface="Wingdings" pitchFamily="2" charset="2"/>
              <a:buNone/>
            </a:pPr>
            <a:r>
              <a:rPr lang="en-US" sz="2000" dirty="0" smtClean="0"/>
              <a:t>                                                        </a:t>
            </a:r>
          </a:p>
        </p:txBody>
      </p:sp>
      <p:pic>
        <p:nvPicPr>
          <p:cNvPr id="34820" name="Picture 5" descr="finesand"/>
          <p:cNvPicPr>
            <a:picLocks noChangeAspect="1" noChangeArrowheads="1"/>
          </p:cNvPicPr>
          <p:nvPr/>
        </p:nvPicPr>
        <p:blipFill>
          <a:blip r:embed="rId2"/>
          <a:srcRect/>
          <a:stretch>
            <a:fillRect/>
          </a:stretch>
        </p:blipFill>
        <p:spPr bwMode="auto">
          <a:xfrm>
            <a:off x="457200" y="4191000"/>
            <a:ext cx="3136900" cy="2005013"/>
          </a:xfrm>
          <a:prstGeom prst="rect">
            <a:avLst/>
          </a:prstGeom>
          <a:noFill/>
          <a:ln w="9525">
            <a:noFill/>
            <a:miter lim="800000"/>
            <a:headEnd/>
            <a:tailEnd/>
          </a:ln>
        </p:spPr>
      </p:pic>
      <p:sp>
        <p:nvSpPr>
          <p:cNvPr id="101382" name="Text Box 6"/>
          <p:cNvSpPr txBox="1">
            <a:spLocks noChangeArrowheads="1"/>
          </p:cNvSpPr>
          <p:nvPr/>
        </p:nvSpPr>
        <p:spPr bwMode="auto">
          <a:xfrm>
            <a:off x="533400" y="1981200"/>
            <a:ext cx="1828800" cy="457200"/>
          </a:xfrm>
          <a:prstGeom prst="rect">
            <a:avLst/>
          </a:prstGeom>
          <a:noFill/>
          <a:ln w="9525">
            <a:noFill/>
            <a:miter lim="800000"/>
            <a:headEnd/>
            <a:tailEnd/>
          </a:ln>
          <a:effectLst/>
        </p:spPr>
        <p:txBody>
          <a:bodyPr>
            <a:spAutoFit/>
          </a:bodyPr>
          <a:lstStyle/>
          <a:p>
            <a:pPr>
              <a:spcBef>
                <a:spcPct val="50000"/>
              </a:spcBef>
              <a:defRPr/>
            </a:pPr>
            <a:r>
              <a:rPr lang="en-US" sz="2400" b="1" dirty="0">
                <a:solidFill>
                  <a:srgbClr val="663300"/>
                </a:solidFill>
                <a:effectLst>
                  <a:outerShdw blurRad="38100" dist="38100" dir="2700000" algn="tl">
                    <a:srgbClr val="C0C0C0"/>
                  </a:outerShdw>
                </a:effectLst>
              </a:rPr>
              <a:t>1. Sand</a:t>
            </a:r>
          </a:p>
        </p:txBody>
      </p:sp>
      <p:sp>
        <p:nvSpPr>
          <p:cNvPr id="101383" name="Rectangle 7"/>
          <p:cNvSpPr>
            <a:spLocks noChangeArrowheads="1"/>
          </p:cNvSpPr>
          <p:nvPr/>
        </p:nvSpPr>
        <p:spPr bwMode="auto">
          <a:xfrm>
            <a:off x="238125" y="609600"/>
            <a:ext cx="4181475" cy="519113"/>
          </a:xfrm>
          <a:prstGeom prst="rect">
            <a:avLst/>
          </a:prstGeom>
          <a:noFill/>
          <a:ln w="9525">
            <a:noFill/>
            <a:miter lim="800000"/>
            <a:headEnd/>
            <a:tailEnd/>
          </a:ln>
          <a:effectLst/>
        </p:spPr>
        <p:txBody>
          <a:bodyPr wrap="none">
            <a:spAutoFit/>
          </a:bodyPr>
          <a:lstStyle/>
          <a:p>
            <a:pPr>
              <a:defRPr/>
            </a:pPr>
            <a:r>
              <a:rPr lang="en-US" sz="2800" b="1">
                <a:solidFill>
                  <a:schemeClr val="tx2"/>
                </a:solidFill>
                <a:effectLst>
                  <a:outerShdw blurRad="38100" dist="38100" dir="2700000" algn="tl">
                    <a:srgbClr val="C0C0C0"/>
                  </a:outerShdw>
                </a:effectLst>
              </a:rPr>
              <a:t>Weathering product</a:t>
            </a:r>
          </a:p>
        </p:txBody>
      </p:sp>
      <p:pic>
        <p:nvPicPr>
          <p:cNvPr id="101380" name="Picture 4" descr="sandgrains2"/>
          <p:cNvPicPr>
            <a:picLocks noGrp="1" noChangeAspect="1" noChangeArrowheads="1"/>
          </p:cNvPicPr>
          <p:nvPr>
            <p:ph type="clipArt" sz="half" idx="2"/>
          </p:nvPr>
        </p:nvPicPr>
        <p:blipFill>
          <a:blip r:embed="rId3"/>
          <a:srcRect/>
          <a:stretch>
            <a:fillRect/>
          </a:stretch>
        </p:blipFill>
        <p:spPr>
          <a:xfrm>
            <a:off x="457200" y="3810000"/>
            <a:ext cx="4419600" cy="2667000"/>
          </a:xfrm>
          <a:noFill/>
        </p:spPr>
      </p:pic>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grpId="0" nodeType="clickEffect">
                                  <p:stCondLst>
                                    <p:cond delay="0"/>
                                  </p:stCondLst>
                                  <p:childTnLst>
                                    <p:set>
                                      <p:cBhvr>
                                        <p:cTn id="6" dur="1" fill="hold">
                                          <p:stCondLst>
                                            <p:cond delay="0"/>
                                          </p:stCondLst>
                                        </p:cTn>
                                        <p:tgtEl>
                                          <p:spTgt spid="101379">
                                            <p:txEl>
                                              <p:pRg st="0" end="0"/>
                                            </p:txEl>
                                          </p:spTgt>
                                        </p:tgtEl>
                                        <p:attrNameLst>
                                          <p:attrName>style.visibility</p:attrName>
                                        </p:attrNameLst>
                                      </p:cBhvr>
                                      <p:to>
                                        <p:strVal val="visible"/>
                                      </p:to>
                                    </p:set>
                                    <p:animEffect transition="in" filter="barn(inHorizontal)">
                                      <p:cBhvr>
                                        <p:cTn id="7" dur="500"/>
                                        <p:tgtEl>
                                          <p:spTgt spid="10137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6" fill="hold" grpId="0" nodeType="clickEffect">
                                  <p:stCondLst>
                                    <p:cond delay="0"/>
                                  </p:stCondLst>
                                  <p:childTnLst>
                                    <p:set>
                                      <p:cBhvr>
                                        <p:cTn id="11" dur="1" fill="hold">
                                          <p:stCondLst>
                                            <p:cond delay="0"/>
                                          </p:stCondLst>
                                        </p:cTn>
                                        <p:tgtEl>
                                          <p:spTgt spid="101379">
                                            <p:txEl>
                                              <p:pRg st="1" end="1"/>
                                            </p:txEl>
                                          </p:spTgt>
                                        </p:tgtEl>
                                        <p:attrNameLst>
                                          <p:attrName>style.visibility</p:attrName>
                                        </p:attrNameLst>
                                      </p:cBhvr>
                                      <p:to>
                                        <p:strVal val="visible"/>
                                      </p:to>
                                    </p:set>
                                    <p:animEffect transition="in" filter="barn(inHorizontal)">
                                      <p:cBhvr>
                                        <p:cTn id="12" dur="500"/>
                                        <p:tgtEl>
                                          <p:spTgt spid="10137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6" fill="hold" grpId="0" nodeType="clickEffect">
                                  <p:stCondLst>
                                    <p:cond delay="0"/>
                                  </p:stCondLst>
                                  <p:childTnLst>
                                    <p:set>
                                      <p:cBhvr>
                                        <p:cTn id="16" dur="1" fill="hold">
                                          <p:stCondLst>
                                            <p:cond delay="0"/>
                                          </p:stCondLst>
                                        </p:cTn>
                                        <p:tgtEl>
                                          <p:spTgt spid="101379">
                                            <p:txEl>
                                              <p:pRg st="2" end="2"/>
                                            </p:txEl>
                                          </p:spTgt>
                                        </p:tgtEl>
                                        <p:attrNameLst>
                                          <p:attrName>style.visibility</p:attrName>
                                        </p:attrNameLst>
                                      </p:cBhvr>
                                      <p:to>
                                        <p:strVal val="visible"/>
                                      </p:to>
                                    </p:set>
                                    <p:animEffect transition="in" filter="barn(inHorizontal)">
                                      <p:cBhvr>
                                        <p:cTn id="17" dur="500"/>
                                        <p:tgtEl>
                                          <p:spTgt spid="10137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6" fill="hold" grpId="0" nodeType="clickEffect">
                                  <p:stCondLst>
                                    <p:cond delay="0"/>
                                  </p:stCondLst>
                                  <p:childTnLst>
                                    <p:set>
                                      <p:cBhvr>
                                        <p:cTn id="21" dur="1" fill="hold">
                                          <p:stCondLst>
                                            <p:cond delay="0"/>
                                          </p:stCondLst>
                                        </p:cTn>
                                        <p:tgtEl>
                                          <p:spTgt spid="101379">
                                            <p:txEl>
                                              <p:pRg st="3" end="3"/>
                                            </p:txEl>
                                          </p:spTgt>
                                        </p:tgtEl>
                                        <p:attrNameLst>
                                          <p:attrName>style.visibility</p:attrName>
                                        </p:attrNameLst>
                                      </p:cBhvr>
                                      <p:to>
                                        <p:strVal val="visible"/>
                                      </p:to>
                                    </p:set>
                                    <p:animEffect transition="in" filter="barn(inHorizontal)">
                                      <p:cBhvr>
                                        <p:cTn id="22" dur="500"/>
                                        <p:tgtEl>
                                          <p:spTgt spid="101379">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6" fill="hold" grpId="0" nodeType="clickEffect">
                                  <p:stCondLst>
                                    <p:cond delay="0"/>
                                  </p:stCondLst>
                                  <p:childTnLst>
                                    <p:set>
                                      <p:cBhvr>
                                        <p:cTn id="26" dur="1" fill="hold">
                                          <p:stCondLst>
                                            <p:cond delay="0"/>
                                          </p:stCondLst>
                                        </p:cTn>
                                        <p:tgtEl>
                                          <p:spTgt spid="101379">
                                            <p:txEl>
                                              <p:pRg st="5" end="5"/>
                                            </p:txEl>
                                          </p:spTgt>
                                        </p:tgtEl>
                                        <p:attrNameLst>
                                          <p:attrName>style.visibility</p:attrName>
                                        </p:attrNameLst>
                                      </p:cBhvr>
                                      <p:to>
                                        <p:strVal val="visible"/>
                                      </p:to>
                                    </p:set>
                                    <p:animEffect transition="in" filter="barn(inHorizontal)">
                                      <p:cBhvr>
                                        <p:cTn id="27" dur="500"/>
                                        <p:tgtEl>
                                          <p:spTgt spid="101379">
                                            <p:txEl>
                                              <p:pRg st="5" end="5"/>
                                            </p:txEl>
                                          </p:spTgt>
                                        </p:tgtEl>
                                      </p:cBhvr>
                                    </p:animEffect>
                                  </p:childTnLst>
                                </p:cTn>
                              </p:par>
                            </p:childTnLst>
                          </p:cTn>
                        </p:par>
                        <p:par>
                          <p:cTn id="28" fill="hold">
                            <p:stCondLst>
                              <p:cond delay="500"/>
                            </p:stCondLst>
                            <p:childTnLst>
                              <p:par>
                                <p:cTn id="29" presetID="53" presetClass="entr" presetSubtype="0" fill="hold" nodeType="afterEffect">
                                  <p:stCondLst>
                                    <p:cond delay="0"/>
                                  </p:stCondLst>
                                  <p:childTnLst>
                                    <p:set>
                                      <p:cBhvr>
                                        <p:cTn id="30" dur="1" fill="hold">
                                          <p:stCondLst>
                                            <p:cond delay="0"/>
                                          </p:stCondLst>
                                        </p:cTn>
                                        <p:tgtEl>
                                          <p:spTgt spid="101380"/>
                                        </p:tgtEl>
                                        <p:attrNameLst>
                                          <p:attrName>style.visibility</p:attrName>
                                        </p:attrNameLst>
                                      </p:cBhvr>
                                      <p:to>
                                        <p:strVal val="visible"/>
                                      </p:to>
                                    </p:set>
                                    <p:anim calcmode="lin" valueType="num">
                                      <p:cBhvr>
                                        <p:cTn id="31" dur="3000" fill="hold"/>
                                        <p:tgtEl>
                                          <p:spTgt spid="101380"/>
                                        </p:tgtEl>
                                        <p:attrNameLst>
                                          <p:attrName>ppt_w</p:attrName>
                                        </p:attrNameLst>
                                      </p:cBhvr>
                                      <p:tavLst>
                                        <p:tav tm="0">
                                          <p:val>
                                            <p:fltVal val="0"/>
                                          </p:val>
                                        </p:tav>
                                        <p:tav tm="100000">
                                          <p:val>
                                            <p:strVal val="#ppt_w"/>
                                          </p:val>
                                        </p:tav>
                                      </p:tavLst>
                                    </p:anim>
                                    <p:anim calcmode="lin" valueType="num">
                                      <p:cBhvr>
                                        <p:cTn id="32" dur="3000" fill="hold"/>
                                        <p:tgtEl>
                                          <p:spTgt spid="101380"/>
                                        </p:tgtEl>
                                        <p:attrNameLst>
                                          <p:attrName>ppt_h</p:attrName>
                                        </p:attrNameLst>
                                      </p:cBhvr>
                                      <p:tavLst>
                                        <p:tav tm="0">
                                          <p:val>
                                            <p:fltVal val="0"/>
                                          </p:val>
                                        </p:tav>
                                        <p:tav tm="100000">
                                          <p:val>
                                            <p:strVal val="#ppt_h"/>
                                          </p:val>
                                        </p:tav>
                                      </p:tavLst>
                                    </p:anim>
                                    <p:animEffect transition="in" filter="fade">
                                      <p:cBhvr>
                                        <p:cTn id="33" dur="3000"/>
                                        <p:tgtEl>
                                          <p:spTgt spid="101380"/>
                                        </p:tgtEl>
                                      </p:cBhvr>
                                    </p:animEffect>
                                  </p:childTnLst>
                                </p:cTn>
                              </p:par>
                              <p:par>
                                <p:cTn id="34" presetID="63" presetClass="path" presetSubtype="0" accel="50000" decel="50000" fill="hold" nodeType="withEffect">
                                  <p:stCondLst>
                                    <p:cond delay="0"/>
                                  </p:stCondLst>
                                  <p:childTnLst>
                                    <p:animMotion origin="layout" path="M 0.0 2.37171E-6 L 0.41667 -0.02219 " pathEditMode="relative" rAng="0" ptsTypes="AA">
                                      <p:cBhvr>
                                        <p:cTn id="35" dur="2000" fill="hold"/>
                                        <p:tgtEl>
                                          <p:spTgt spid="101380"/>
                                        </p:tgtEl>
                                        <p:attrNameLst>
                                          <p:attrName>ppt_x</p:attrName>
                                          <p:attrName>ppt_y</p:attrName>
                                        </p:attrNameLst>
                                      </p:cBhvr>
                                      <p:rCtr x="208" y="-1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379" grpId="0" build="p" autoUpdateAnimBg="0"/>
    </p:bld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02" name="Rectangle 2"/>
          <p:cNvSpPr>
            <a:spLocks noGrp="1" noChangeArrowheads="1"/>
          </p:cNvSpPr>
          <p:nvPr>
            <p:ph type="title"/>
          </p:nvPr>
        </p:nvSpPr>
        <p:spPr>
          <a:xfrm>
            <a:off x="304800" y="914400"/>
            <a:ext cx="8458200" cy="609600"/>
          </a:xfrm>
        </p:spPr>
        <p:txBody>
          <a:bodyPr>
            <a:normAutofit fontScale="90000"/>
          </a:bodyPr>
          <a:lstStyle/>
          <a:p>
            <a:pPr eaLnBrk="1" hangingPunct="1">
              <a:defRPr/>
            </a:pPr>
            <a:r>
              <a:rPr lang="en-US" sz="2800" b="1" smtClean="0">
                <a:solidFill>
                  <a:srgbClr val="663300"/>
                </a:solidFill>
                <a:effectLst>
                  <a:outerShdw blurRad="38100" dist="38100" dir="2700000" algn="tl">
                    <a:srgbClr val="C0C0C0"/>
                  </a:outerShdw>
                </a:effectLst>
                <a:latin typeface="Comic Sans MS" pitchFamily="66" charset="0"/>
              </a:rPr>
              <a:t>2. Silt Grains</a:t>
            </a:r>
            <a:r>
              <a:rPr lang="en-US" sz="2800" smtClean="0">
                <a:solidFill>
                  <a:srgbClr val="663300"/>
                </a:solidFill>
                <a:latin typeface="Comic Sans MS" pitchFamily="66" charset="0"/>
              </a:rPr>
              <a:t> </a:t>
            </a:r>
            <a:br>
              <a:rPr lang="en-US" sz="2800" smtClean="0">
                <a:solidFill>
                  <a:srgbClr val="663300"/>
                </a:solidFill>
                <a:latin typeface="Comic Sans MS" pitchFamily="66" charset="0"/>
              </a:rPr>
            </a:br>
            <a:r>
              <a:rPr lang="en-US" sz="2400" smtClean="0">
                <a:solidFill>
                  <a:srgbClr val="663300"/>
                </a:solidFill>
                <a:effectLst>
                  <a:outerShdw blurRad="38100" dist="38100" dir="2700000" algn="tl">
                    <a:srgbClr val="C0C0C0"/>
                  </a:outerShdw>
                </a:effectLst>
                <a:latin typeface="Times New Roman" pitchFamily="18" charset="0"/>
              </a:rPr>
              <a:t/>
            </a:r>
            <a:br>
              <a:rPr lang="en-US" sz="2400" smtClean="0">
                <a:solidFill>
                  <a:srgbClr val="663300"/>
                </a:solidFill>
                <a:effectLst>
                  <a:outerShdw blurRad="38100" dist="38100" dir="2700000" algn="tl">
                    <a:srgbClr val="C0C0C0"/>
                  </a:outerShdw>
                </a:effectLst>
                <a:latin typeface="Times New Roman" pitchFamily="18" charset="0"/>
              </a:rPr>
            </a:br>
            <a:r>
              <a:rPr lang="en-US" sz="2200" b="1" smtClean="0">
                <a:solidFill>
                  <a:srgbClr val="800000"/>
                </a:solidFill>
                <a:effectLst>
                  <a:outerShdw blurRad="38100" dist="38100" dir="2700000" algn="tl">
                    <a:srgbClr val="C0C0C0"/>
                  </a:outerShdw>
                </a:effectLst>
                <a:latin typeface="Times New Roman" pitchFamily="18" charset="0"/>
              </a:rPr>
              <a:t>The intermediate size soil particle</a:t>
            </a:r>
          </a:p>
        </p:txBody>
      </p:sp>
      <p:sp>
        <p:nvSpPr>
          <p:cNvPr id="102403" name="Rectangle 3"/>
          <p:cNvSpPr>
            <a:spLocks noGrp="1" noChangeArrowheads="1"/>
          </p:cNvSpPr>
          <p:nvPr>
            <p:ph type="body" sz="half" idx="1"/>
          </p:nvPr>
        </p:nvSpPr>
        <p:spPr>
          <a:xfrm>
            <a:off x="609600" y="1905000"/>
            <a:ext cx="3810000" cy="4191000"/>
          </a:xfrm>
        </p:spPr>
        <p:txBody>
          <a:bodyPr/>
          <a:lstStyle/>
          <a:p>
            <a:pPr eaLnBrk="1" hangingPunct="1">
              <a:lnSpc>
                <a:spcPct val="90000"/>
              </a:lnSpc>
              <a:spcBef>
                <a:spcPct val="40000"/>
              </a:spcBef>
            </a:pPr>
            <a:r>
              <a:rPr lang="en-US" sz="2000" b="1" smtClean="0">
                <a:solidFill>
                  <a:srgbClr val="800000"/>
                </a:solidFill>
                <a:latin typeface="Times New Roman" pitchFamily="18" charset="0"/>
              </a:rPr>
              <a:t>In this sediment sample, the grains are a little smaller than in the sand photos.  They look bigger due to magnification. </a:t>
            </a:r>
          </a:p>
          <a:p>
            <a:pPr eaLnBrk="1" hangingPunct="1">
              <a:lnSpc>
                <a:spcPct val="90000"/>
              </a:lnSpc>
              <a:spcBef>
                <a:spcPct val="40000"/>
              </a:spcBef>
            </a:pPr>
            <a:r>
              <a:rPr lang="en-US" sz="2000" b="1" smtClean="0">
                <a:solidFill>
                  <a:srgbClr val="800000"/>
                </a:solidFill>
                <a:latin typeface="Times New Roman" pitchFamily="18" charset="0"/>
              </a:rPr>
              <a:t>Silt-sized sedimentary particles have diameters between 0.0625 and 0.004 mm.</a:t>
            </a:r>
          </a:p>
          <a:p>
            <a:pPr eaLnBrk="1" hangingPunct="1">
              <a:lnSpc>
                <a:spcPct val="90000"/>
              </a:lnSpc>
              <a:spcBef>
                <a:spcPct val="40000"/>
              </a:spcBef>
            </a:pPr>
            <a:r>
              <a:rPr lang="en-US" sz="2000" b="1" smtClean="0">
                <a:solidFill>
                  <a:srgbClr val="800000"/>
                </a:solidFill>
                <a:latin typeface="Times New Roman" pitchFamily="18" charset="0"/>
              </a:rPr>
              <a:t>Most Silt grains are quartz because the less resistant minerals have been completely broken down.  </a:t>
            </a:r>
          </a:p>
          <a:p>
            <a:pPr eaLnBrk="1" hangingPunct="1">
              <a:lnSpc>
                <a:spcPct val="90000"/>
              </a:lnSpc>
              <a:spcBef>
                <a:spcPct val="40000"/>
              </a:spcBef>
            </a:pPr>
            <a:r>
              <a:rPr lang="en-US" sz="2000" b="1" smtClean="0">
                <a:solidFill>
                  <a:srgbClr val="800000"/>
                </a:solidFill>
                <a:latin typeface="Times New Roman" pitchFamily="18" charset="0"/>
              </a:rPr>
              <a:t>Silt feels very smooth.</a:t>
            </a:r>
          </a:p>
        </p:txBody>
      </p:sp>
      <p:pic>
        <p:nvPicPr>
          <p:cNvPr id="35844" name="Picture 5" descr="siltlmtxt"/>
          <p:cNvPicPr>
            <a:picLocks noChangeAspect="1" noChangeArrowheads="1"/>
          </p:cNvPicPr>
          <p:nvPr/>
        </p:nvPicPr>
        <p:blipFill>
          <a:blip r:embed="rId2"/>
          <a:srcRect/>
          <a:stretch>
            <a:fillRect/>
          </a:stretch>
        </p:blipFill>
        <p:spPr bwMode="auto">
          <a:xfrm>
            <a:off x="5105400" y="4419600"/>
            <a:ext cx="3505200" cy="2159000"/>
          </a:xfrm>
          <a:prstGeom prst="rect">
            <a:avLst/>
          </a:prstGeom>
          <a:noFill/>
          <a:ln w="9525">
            <a:noFill/>
            <a:miter lim="800000"/>
            <a:headEnd/>
            <a:tailEnd/>
          </a:ln>
        </p:spPr>
      </p:pic>
      <p:pic>
        <p:nvPicPr>
          <p:cNvPr id="102404" name="Picture 4" descr="siltgrain"/>
          <p:cNvPicPr>
            <a:picLocks noGrp="1" noChangeAspect="1" noChangeArrowheads="1"/>
          </p:cNvPicPr>
          <p:nvPr>
            <p:ph type="clipArt" sz="half" idx="2"/>
          </p:nvPr>
        </p:nvPicPr>
        <p:blipFill>
          <a:blip r:embed="rId3"/>
          <a:srcRect/>
          <a:stretch>
            <a:fillRect/>
          </a:stretch>
        </p:blipFill>
        <p:spPr>
          <a:xfrm>
            <a:off x="4495800" y="3368675"/>
            <a:ext cx="4495800" cy="3489325"/>
          </a:xfrm>
          <a:noFill/>
        </p:spPr>
      </p:pic>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102403">
                                            <p:txEl>
                                              <p:pRg st="0" end="0"/>
                                            </p:txEl>
                                          </p:spTgt>
                                        </p:tgtEl>
                                        <p:attrNameLst>
                                          <p:attrName>style.visibility</p:attrName>
                                        </p:attrNameLst>
                                      </p:cBhvr>
                                      <p:to>
                                        <p:strVal val="visible"/>
                                      </p:to>
                                    </p:set>
                                    <p:animEffect transition="in" filter="strips(downLeft)">
                                      <p:cBhvr>
                                        <p:cTn id="7" dur="500"/>
                                        <p:tgtEl>
                                          <p:spTgt spid="10240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102403">
                                            <p:txEl>
                                              <p:pRg st="1" end="1"/>
                                            </p:txEl>
                                          </p:spTgt>
                                        </p:tgtEl>
                                        <p:attrNameLst>
                                          <p:attrName>style.visibility</p:attrName>
                                        </p:attrNameLst>
                                      </p:cBhvr>
                                      <p:to>
                                        <p:strVal val="visible"/>
                                      </p:to>
                                    </p:set>
                                    <p:animEffect transition="in" filter="strips(downLeft)">
                                      <p:cBhvr>
                                        <p:cTn id="12" dur="500"/>
                                        <p:tgtEl>
                                          <p:spTgt spid="10240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grpId="0" nodeType="clickEffect">
                                  <p:stCondLst>
                                    <p:cond delay="0"/>
                                  </p:stCondLst>
                                  <p:childTnLst>
                                    <p:set>
                                      <p:cBhvr>
                                        <p:cTn id="16" dur="1" fill="hold">
                                          <p:stCondLst>
                                            <p:cond delay="0"/>
                                          </p:stCondLst>
                                        </p:cTn>
                                        <p:tgtEl>
                                          <p:spTgt spid="102403">
                                            <p:txEl>
                                              <p:pRg st="2" end="2"/>
                                            </p:txEl>
                                          </p:spTgt>
                                        </p:tgtEl>
                                        <p:attrNameLst>
                                          <p:attrName>style.visibility</p:attrName>
                                        </p:attrNameLst>
                                      </p:cBhvr>
                                      <p:to>
                                        <p:strVal val="visible"/>
                                      </p:to>
                                    </p:set>
                                    <p:animEffect transition="in" filter="strips(downLeft)">
                                      <p:cBhvr>
                                        <p:cTn id="17" dur="500"/>
                                        <p:tgtEl>
                                          <p:spTgt spid="10240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grpId="0" nodeType="clickEffect">
                                  <p:stCondLst>
                                    <p:cond delay="0"/>
                                  </p:stCondLst>
                                  <p:childTnLst>
                                    <p:set>
                                      <p:cBhvr>
                                        <p:cTn id="21" dur="1" fill="hold">
                                          <p:stCondLst>
                                            <p:cond delay="0"/>
                                          </p:stCondLst>
                                        </p:cTn>
                                        <p:tgtEl>
                                          <p:spTgt spid="102403">
                                            <p:txEl>
                                              <p:pRg st="3" end="3"/>
                                            </p:txEl>
                                          </p:spTgt>
                                        </p:tgtEl>
                                        <p:attrNameLst>
                                          <p:attrName>style.visibility</p:attrName>
                                        </p:attrNameLst>
                                      </p:cBhvr>
                                      <p:to>
                                        <p:strVal val="visible"/>
                                      </p:to>
                                    </p:set>
                                    <p:animEffect transition="in" filter="strips(downLeft)">
                                      <p:cBhvr>
                                        <p:cTn id="22" dur="500"/>
                                        <p:tgtEl>
                                          <p:spTgt spid="102403">
                                            <p:txEl>
                                              <p:pRg st="3" end="3"/>
                                            </p:txEl>
                                          </p:spTgt>
                                        </p:tgtEl>
                                      </p:cBhvr>
                                    </p:animEffect>
                                  </p:childTnLst>
                                </p:cTn>
                              </p:par>
                              <p:par>
                                <p:cTn id="23" presetID="53" presetClass="entr" presetSubtype="0" fill="hold" nodeType="withEffect">
                                  <p:stCondLst>
                                    <p:cond delay="0"/>
                                  </p:stCondLst>
                                  <p:childTnLst>
                                    <p:set>
                                      <p:cBhvr>
                                        <p:cTn id="24" dur="1" fill="hold">
                                          <p:stCondLst>
                                            <p:cond delay="0"/>
                                          </p:stCondLst>
                                        </p:cTn>
                                        <p:tgtEl>
                                          <p:spTgt spid="102404"/>
                                        </p:tgtEl>
                                        <p:attrNameLst>
                                          <p:attrName>style.visibility</p:attrName>
                                        </p:attrNameLst>
                                      </p:cBhvr>
                                      <p:to>
                                        <p:strVal val="visible"/>
                                      </p:to>
                                    </p:set>
                                    <p:anim calcmode="lin" valueType="num">
                                      <p:cBhvr>
                                        <p:cTn id="25" dur="500" fill="hold"/>
                                        <p:tgtEl>
                                          <p:spTgt spid="102404"/>
                                        </p:tgtEl>
                                        <p:attrNameLst>
                                          <p:attrName>ppt_w</p:attrName>
                                        </p:attrNameLst>
                                      </p:cBhvr>
                                      <p:tavLst>
                                        <p:tav tm="0">
                                          <p:val>
                                            <p:fltVal val="0"/>
                                          </p:val>
                                        </p:tav>
                                        <p:tav tm="100000">
                                          <p:val>
                                            <p:strVal val="#ppt_w"/>
                                          </p:val>
                                        </p:tav>
                                      </p:tavLst>
                                    </p:anim>
                                    <p:anim calcmode="lin" valueType="num">
                                      <p:cBhvr>
                                        <p:cTn id="26" dur="500" fill="hold"/>
                                        <p:tgtEl>
                                          <p:spTgt spid="102404"/>
                                        </p:tgtEl>
                                        <p:attrNameLst>
                                          <p:attrName>ppt_h</p:attrName>
                                        </p:attrNameLst>
                                      </p:cBhvr>
                                      <p:tavLst>
                                        <p:tav tm="0">
                                          <p:val>
                                            <p:fltVal val="0"/>
                                          </p:val>
                                        </p:tav>
                                        <p:tav tm="100000">
                                          <p:val>
                                            <p:strVal val="#ppt_h"/>
                                          </p:val>
                                        </p:tav>
                                      </p:tavLst>
                                    </p:anim>
                                    <p:animEffect transition="in" filter="fade">
                                      <p:cBhvr>
                                        <p:cTn id="27" dur="500"/>
                                        <p:tgtEl>
                                          <p:spTgt spid="102404"/>
                                        </p:tgtEl>
                                      </p:cBhvr>
                                    </p:animEffect>
                                  </p:childTnLst>
                                </p:cTn>
                              </p:par>
                              <p:par>
                                <p:cTn id="28" presetID="64" presetClass="path" presetSubtype="0" accel="50000" decel="50000" fill="hold" nodeType="withEffect">
                                  <p:stCondLst>
                                    <p:cond delay="0"/>
                                  </p:stCondLst>
                                  <p:childTnLst>
                                    <p:animMotion origin="layout" path="M 3.33333E-6 2.27E-6 L 0.00416 -0.36732 " pathEditMode="relative" rAng="0" ptsTypes="AA">
                                      <p:cBhvr>
                                        <p:cTn id="29" dur="2000" fill="hold"/>
                                        <p:tgtEl>
                                          <p:spTgt spid="102404"/>
                                        </p:tgtEl>
                                        <p:attrNameLst>
                                          <p:attrName>ppt_x</p:attrName>
                                          <p:attrName>ppt_y</p:attrName>
                                        </p:attrNameLst>
                                      </p:cBhvr>
                                      <p:rCtr x="2" y="-18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03" grpId="0" build="p" autoUpdateAnimBg="0"/>
    </p:bld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3426" name="Rectangle 2"/>
          <p:cNvSpPr>
            <a:spLocks noGrp="1" noChangeArrowheads="1"/>
          </p:cNvSpPr>
          <p:nvPr>
            <p:ph type="title"/>
          </p:nvPr>
        </p:nvSpPr>
        <p:spPr/>
        <p:txBody>
          <a:bodyPr/>
          <a:lstStyle/>
          <a:p>
            <a:pPr eaLnBrk="1" hangingPunct="1">
              <a:defRPr/>
            </a:pPr>
            <a:r>
              <a:rPr lang="en-US" sz="3200" b="1" smtClean="0">
                <a:solidFill>
                  <a:srgbClr val="663300"/>
                </a:solidFill>
                <a:effectLst>
                  <a:outerShdw blurRad="38100" dist="38100" dir="2700000" algn="tl">
                    <a:srgbClr val="C0C0C0"/>
                  </a:outerShdw>
                </a:effectLst>
                <a:latin typeface="Times New Roman" pitchFamily="18" charset="0"/>
              </a:rPr>
              <a:t>3. Clay Particles</a:t>
            </a:r>
            <a:r>
              <a:rPr lang="en-US" sz="3200" smtClean="0">
                <a:solidFill>
                  <a:srgbClr val="663300"/>
                </a:solidFill>
                <a:latin typeface="Times New Roman" pitchFamily="18" charset="0"/>
              </a:rPr>
              <a:t/>
            </a:r>
            <a:br>
              <a:rPr lang="en-US" sz="3200" smtClean="0">
                <a:solidFill>
                  <a:srgbClr val="663300"/>
                </a:solidFill>
                <a:latin typeface="Times New Roman" pitchFamily="18" charset="0"/>
              </a:rPr>
            </a:br>
            <a:r>
              <a:rPr lang="en-US" sz="900" b="1" smtClean="0">
                <a:solidFill>
                  <a:srgbClr val="800000"/>
                </a:solidFill>
                <a:latin typeface="Times New Roman" pitchFamily="18" charset="0"/>
              </a:rPr>
              <a:t/>
            </a:r>
            <a:br>
              <a:rPr lang="en-US" sz="900" b="1" smtClean="0">
                <a:solidFill>
                  <a:srgbClr val="800000"/>
                </a:solidFill>
                <a:latin typeface="Times New Roman" pitchFamily="18" charset="0"/>
              </a:rPr>
            </a:br>
            <a:r>
              <a:rPr lang="en-US" sz="2400" b="1" smtClean="0">
                <a:solidFill>
                  <a:srgbClr val="800000"/>
                </a:solidFill>
                <a:latin typeface="Times New Roman" pitchFamily="18" charset="0"/>
              </a:rPr>
              <a:t> The smallest soil particle</a:t>
            </a:r>
          </a:p>
        </p:txBody>
      </p:sp>
      <p:sp>
        <p:nvSpPr>
          <p:cNvPr id="103427" name="Rectangle 3"/>
          <p:cNvSpPr>
            <a:spLocks noGrp="1" noChangeArrowheads="1"/>
          </p:cNvSpPr>
          <p:nvPr>
            <p:ph type="body" sz="half" idx="1"/>
          </p:nvPr>
        </p:nvSpPr>
        <p:spPr>
          <a:xfrm>
            <a:off x="457200" y="1981200"/>
            <a:ext cx="4038600" cy="4495800"/>
          </a:xfrm>
        </p:spPr>
        <p:txBody>
          <a:bodyPr>
            <a:normAutofit lnSpcReduction="10000"/>
          </a:bodyPr>
          <a:lstStyle/>
          <a:p>
            <a:pPr eaLnBrk="1" hangingPunct="1">
              <a:spcBef>
                <a:spcPct val="50000"/>
              </a:spcBef>
            </a:pPr>
            <a:r>
              <a:rPr lang="en-US" sz="2000" b="1" smtClean="0">
                <a:solidFill>
                  <a:srgbClr val="800000"/>
                </a:solidFill>
                <a:latin typeface="Times New Roman" pitchFamily="18" charset="0"/>
              </a:rPr>
              <a:t>In this sample, the flakey nature of clay-sized sediments is evident. </a:t>
            </a:r>
          </a:p>
          <a:p>
            <a:pPr eaLnBrk="1" hangingPunct="1">
              <a:spcBef>
                <a:spcPct val="50000"/>
              </a:spcBef>
            </a:pPr>
            <a:r>
              <a:rPr lang="en-US" sz="2000" b="1" smtClean="0">
                <a:solidFill>
                  <a:srgbClr val="800000"/>
                </a:solidFill>
                <a:latin typeface="Times New Roman" pitchFamily="18" charset="0"/>
              </a:rPr>
              <a:t>Clay is the last of the sediments to be deposited by a stream due to its small grain size. </a:t>
            </a:r>
          </a:p>
          <a:p>
            <a:pPr eaLnBrk="1" hangingPunct="1">
              <a:spcBef>
                <a:spcPct val="50000"/>
              </a:spcBef>
            </a:pPr>
            <a:r>
              <a:rPr lang="en-US" sz="2000" b="1" smtClean="0">
                <a:solidFill>
                  <a:srgbClr val="800000"/>
                </a:solidFill>
                <a:latin typeface="Times New Roman" pitchFamily="18" charset="0"/>
              </a:rPr>
              <a:t>Clay size particles are made by a recombination of minerals or synthesis from elements, not from grinding up of silt particles.</a:t>
            </a:r>
          </a:p>
          <a:p>
            <a:pPr eaLnBrk="1" hangingPunct="1">
              <a:spcBef>
                <a:spcPct val="50000"/>
              </a:spcBef>
            </a:pPr>
            <a:r>
              <a:rPr lang="en-US" sz="2000" b="1" smtClean="0">
                <a:solidFill>
                  <a:srgbClr val="800000"/>
                </a:solidFill>
                <a:latin typeface="Times New Roman" pitchFamily="18" charset="0"/>
              </a:rPr>
              <a:t>Clays have diameters that are smaller than 0.004 mm.</a:t>
            </a:r>
          </a:p>
          <a:p>
            <a:pPr eaLnBrk="1" hangingPunct="1"/>
            <a:endParaRPr lang="en-US" sz="2000" b="1" smtClean="0">
              <a:solidFill>
                <a:srgbClr val="800000"/>
              </a:solidFill>
              <a:latin typeface="Comic Sans MS" pitchFamily="66" charset="0"/>
            </a:endParaRPr>
          </a:p>
        </p:txBody>
      </p:sp>
      <p:pic>
        <p:nvPicPr>
          <p:cNvPr id="36868" name="Picture 5" descr="clay_soil"/>
          <p:cNvPicPr>
            <a:picLocks noGrp="1" noChangeAspect="1" noChangeArrowheads="1"/>
          </p:cNvPicPr>
          <p:nvPr>
            <p:ph sz="quarter" idx="3"/>
          </p:nvPr>
        </p:nvPicPr>
        <p:blipFill>
          <a:blip r:embed="rId2"/>
          <a:srcRect/>
          <a:stretch>
            <a:fillRect/>
          </a:stretch>
        </p:blipFill>
        <p:spPr>
          <a:xfrm>
            <a:off x="4724400" y="1447800"/>
            <a:ext cx="3810000" cy="2743200"/>
          </a:xfrm>
          <a:noFill/>
        </p:spPr>
      </p:pic>
      <p:pic>
        <p:nvPicPr>
          <p:cNvPr id="103428" name="Picture 4" descr="claysed2"/>
          <p:cNvPicPr>
            <a:picLocks noGrp="1" noChangeAspect="1" noChangeArrowheads="1"/>
          </p:cNvPicPr>
          <p:nvPr>
            <p:ph sz="quarter" idx="2"/>
          </p:nvPr>
        </p:nvPicPr>
        <p:blipFill>
          <a:blip r:embed="rId3"/>
          <a:srcRect/>
          <a:stretch>
            <a:fillRect/>
          </a:stretch>
        </p:blipFill>
        <p:spPr>
          <a:xfrm>
            <a:off x="4648200" y="1828800"/>
            <a:ext cx="3779838" cy="2365375"/>
          </a:xfrm>
          <a:noFill/>
        </p:spPr>
      </p:pic>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3427">
                                            <p:txEl>
                                              <p:pRg st="0" end="0"/>
                                            </p:txEl>
                                          </p:spTgt>
                                        </p:tgtEl>
                                        <p:attrNameLst>
                                          <p:attrName>style.visibility</p:attrName>
                                        </p:attrNameLst>
                                      </p:cBhvr>
                                      <p:to>
                                        <p:strVal val="visible"/>
                                      </p:to>
                                    </p:set>
                                    <p:anim calcmode="lin" valueType="num">
                                      <p:cBhvr additive="base">
                                        <p:cTn id="7" dur="500" fill="hold"/>
                                        <p:tgtEl>
                                          <p:spTgt spid="10342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342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3427">
                                            <p:txEl>
                                              <p:pRg st="1" end="1"/>
                                            </p:txEl>
                                          </p:spTgt>
                                        </p:tgtEl>
                                        <p:attrNameLst>
                                          <p:attrName>style.visibility</p:attrName>
                                        </p:attrNameLst>
                                      </p:cBhvr>
                                      <p:to>
                                        <p:strVal val="visible"/>
                                      </p:to>
                                    </p:set>
                                    <p:anim calcmode="lin" valueType="num">
                                      <p:cBhvr additive="base">
                                        <p:cTn id="13" dur="500" fill="hold"/>
                                        <p:tgtEl>
                                          <p:spTgt spid="10342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0342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03427">
                                            <p:txEl>
                                              <p:pRg st="2" end="2"/>
                                            </p:txEl>
                                          </p:spTgt>
                                        </p:tgtEl>
                                        <p:attrNameLst>
                                          <p:attrName>style.visibility</p:attrName>
                                        </p:attrNameLst>
                                      </p:cBhvr>
                                      <p:to>
                                        <p:strVal val="visible"/>
                                      </p:to>
                                    </p:set>
                                    <p:anim calcmode="lin" valueType="num">
                                      <p:cBhvr additive="base">
                                        <p:cTn id="19" dur="500" fill="hold"/>
                                        <p:tgtEl>
                                          <p:spTgt spid="10342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0342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03427">
                                            <p:txEl>
                                              <p:pRg st="3" end="3"/>
                                            </p:txEl>
                                          </p:spTgt>
                                        </p:tgtEl>
                                        <p:attrNameLst>
                                          <p:attrName>style.visibility</p:attrName>
                                        </p:attrNameLst>
                                      </p:cBhvr>
                                      <p:to>
                                        <p:strVal val="visible"/>
                                      </p:to>
                                    </p:set>
                                    <p:anim calcmode="lin" valueType="num">
                                      <p:cBhvr additive="base">
                                        <p:cTn id="25" dur="500" fill="hold"/>
                                        <p:tgtEl>
                                          <p:spTgt spid="10342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03427">
                                            <p:txEl>
                                              <p:pRg st="3" end="3"/>
                                            </p:txEl>
                                          </p:spTgt>
                                        </p:tgtEl>
                                        <p:attrNameLst>
                                          <p:attrName>ppt_y</p:attrName>
                                        </p:attrNameLst>
                                      </p:cBhvr>
                                      <p:tavLst>
                                        <p:tav tm="0">
                                          <p:val>
                                            <p:strVal val="1+#ppt_h/2"/>
                                          </p:val>
                                        </p:tav>
                                        <p:tav tm="100000">
                                          <p:val>
                                            <p:strVal val="#ppt_y"/>
                                          </p:val>
                                        </p:tav>
                                      </p:tavLst>
                                    </p:anim>
                                  </p:childTnLst>
                                </p:cTn>
                              </p:par>
                              <p:par>
                                <p:cTn id="27" presetID="53" presetClass="entr" presetSubtype="0" fill="hold" nodeType="withEffect">
                                  <p:stCondLst>
                                    <p:cond delay="0"/>
                                  </p:stCondLst>
                                  <p:childTnLst>
                                    <p:set>
                                      <p:cBhvr>
                                        <p:cTn id="28" dur="1" fill="hold">
                                          <p:stCondLst>
                                            <p:cond delay="0"/>
                                          </p:stCondLst>
                                        </p:cTn>
                                        <p:tgtEl>
                                          <p:spTgt spid="103428"/>
                                        </p:tgtEl>
                                        <p:attrNameLst>
                                          <p:attrName>style.visibility</p:attrName>
                                        </p:attrNameLst>
                                      </p:cBhvr>
                                      <p:to>
                                        <p:strVal val="visible"/>
                                      </p:to>
                                    </p:set>
                                    <p:anim calcmode="lin" valueType="num">
                                      <p:cBhvr>
                                        <p:cTn id="29" dur="500" fill="hold"/>
                                        <p:tgtEl>
                                          <p:spTgt spid="103428"/>
                                        </p:tgtEl>
                                        <p:attrNameLst>
                                          <p:attrName>ppt_w</p:attrName>
                                        </p:attrNameLst>
                                      </p:cBhvr>
                                      <p:tavLst>
                                        <p:tav tm="0">
                                          <p:val>
                                            <p:fltVal val="0"/>
                                          </p:val>
                                        </p:tav>
                                        <p:tav tm="100000">
                                          <p:val>
                                            <p:strVal val="#ppt_w"/>
                                          </p:val>
                                        </p:tav>
                                      </p:tavLst>
                                    </p:anim>
                                    <p:anim calcmode="lin" valueType="num">
                                      <p:cBhvr>
                                        <p:cTn id="30" dur="500" fill="hold"/>
                                        <p:tgtEl>
                                          <p:spTgt spid="103428"/>
                                        </p:tgtEl>
                                        <p:attrNameLst>
                                          <p:attrName>ppt_h</p:attrName>
                                        </p:attrNameLst>
                                      </p:cBhvr>
                                      <p:tavLst>
                                        <p:tav tm="0">
                                          <p:val>
                                            <p:fltVal val="0"/>
                                          </p:val>
                                        </p:tav>
                                        <p:tav tm="100000">
                                          <p:val>
                                            <p:strVal val="#ppt_h"/>
                                          </p:val>
                                        </p:tav>
                                      </p:tavLst>
                                    </p:anim>
                                    <p:animEffect transition="in" filter="fade">
                                      <p:cBhvr>
                                        <p:cTn id="31" dur="500"/>
                                        <p:tgtEl>
                                          <p:spTgt spid="103428"/>
                                        </p:tgtEl>
                                      </p:cBhvr>
                                    </p:animEffect>
                                  </p:childTnLst>
                                </p:cTn>
                              </p:par>
                              <p:par>
                                <p:cTn id="32" presetID="42" presetClass="path" presetSubtype="0" accel="50000" decel="50000" fill="hold" nodeType="withEffect">
                                  <p:stCondLst>
                                    <p:cond delay="0"/>
                                  </p:stCondLst>
                                  <p:childTnLst>
                                    <p:animMotion origin="layout" path="M -5.55556E-7 -3.7037E-7 L 0.00174 0.36088 " pathEditMode="relative" rAng="0" ptsTypes="AA">
                                      <p:cBhvr>
                                        <p:cTn id="33" dur="2000" fill="hold"/>
                                        <p:tgtEl>
                                          <p:spTgt spid="103428"/>
                                        </p:tgtEl>
                                        <p:attrNameLst>
                                          <p:attrName>ppt_x</p:attrName>
                                          <p:attrName>ppt_y</p:attrName>
                                        </p:attrNameLst>
                                      </p:cBhvr>
                                      <p:rCtr x="1" y="18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427" grpId="0" build="p" autoUpdateAnimBg="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381000"/>
            <a:ext cx="8001000" cy="1219200"/>
          </a:xfrm>
        </p:spPr>
        <p:style>
          <a:lnRef idx="1">
            <a:schemeClr val="accent3"/>
          </a:lnRef>
          <a:fillRef idx="2">
            <a:schemeClr val="accent3"/>
          </a:fillRef>
          <a:effectRef idx="1">
            <a:schemeClr val="accent3"/>
          </a:effectRef>
          <a:fontRef idx="minor">
            <a:schemeClr val="dk1"/>
          </a:fontRef>
        </p:style>
        <p:txBody>
          <a:bodyPr>
            <a:normAutofit/>
          </a:bodyPr>
          <a:lstStyle/>
          <a:p>
            <a:pPr algn="l"/>
            <a:r>
              <a:rPr lang="en-US" sz="3100" dirty="0" err="1" smtClean="0">
                <a:cs typeface="Tahoma" pitchFamily="34" charset="0"/>
              </a:rPr>
              <a:t>Pembentukan</a:t>
            </a:r>
            <a:r>
              <a:rPr lang="en-US" sz="3100" dirty="0" smtClean="0">
                <a:cs typeface="Tahoma" pitchFamily="34" charset="0"/>
              </a:rPr>
              <a:t> </a:t>
            </a:r>
            <a:r>
              <a:rPr lang="en-US" sz="3100" dirty="0" err="1" smtClean="0">
                <a:cs typeface="Tahoma" pitchFamily="34" charset="0"/>
              </a:rPr>
              <a:t>tanah</a:t>
            </a:r>
            <a:r>
              <a:rPr lang="en-US" sz="4000" dirty="0" smtClean="0">
                <a:cs typeface="Tahoma" pitchFamily="34" charset="0"/>
              </a:rPr>
              <a:t/>
            </a:r>
            <a:br>
              <a:rPr lang="en-US" sz="4000" dirty="0" smtClean="0">
                <a:cs typeface="Tahoma" pitchFamily="34" charset="0"/>
              </a:rPr>
            </a:br>
            <a:r>
              <a:rPr lang="en-US" sz="4000" dirty="0" smtClean="0">
                <a:cs typeface="Tahoma" pitchFamily="34" charset="0"/>
              </a:rPr>
              <a:t>        </a:t>
            </a:r>
            <a:r>
              <a:rPr lang="en-US" sz="2700" dirty="0" err="1" smtClean="0">
                <a:cs typeface="Tahoma" pitchFamily="34" charset="0"/>
              </a:rPr>
              <a:t>Horisonisasi</a:t>
            </a:r>
            <a:r>
              <a:rPr lang="en-US" sz="2700" dirty="0" smtClean="0">
                <a:cs typeface="Tahoma" pitchFamily="34" charset="0"/>
              </a:rPr>
              <a:t> </a:t>
            </a:r>
            <a:r>
              <a:rPr lang="en-US" sz="2700" dirty="0" err="1" smtClean="0">
                <a:cs typeface="Tahoma" pitchFamily="34" charset="0"/>
              </a:rPr>
              <a:t>dan</a:t>
            </a:r>
            <a:r>
              <a:rPr lang="en-US" sz="2700" dirty="0" smtClean="0">
                <a:cs typeface="Tahoma" pitchFamily="34" charset="0"/>
              </a:rPr>
              <a:t> </a:t>
            </a:r>
            <a:r>
              <a:rPr lang="en-US" sz="2700" dirty="0" err="1" smtClean="0">
                <a:cs typeface="Tahoma" pitchFamily="34" charset="0"/>
              </a:rPr>
              <a:t>Haploidisasi</a:t>
            </a:r>
            <a:endParaRPr lang="id-ID" sz="2700" dirty="0">
              <a:cs typeface="Tahoma" pitchFamily="34" charset="0"/>
            </a:endParaRPr>
          </a:p>
        </p:txBody>
      </p:sp>
      <p:sp>
        <p:nvSpPr>
          <p:cNvPr id="3" name="Subtitle 2"/>
          <p:cNvSpPr>
            <a:spLocks noGrp="1"/>
          </p:cNvSpPr>
          <p:nvPr>
            <p:ph type="subTitle" idx="1"/>
          </p:nvPr>
        </p:nvSpPr>
        <p:spPr>
          <a:xfrm>
            <a:off x="533400" y="1600200"/>
            <a:ext cx="8001000" cy="4572000"/>
          </a:xfrm>
        </p:spPr>
        <p:style>
          <a:lnRef idx="1">
            <a:schemeClr val="accent1"/>
          </a:lnRef>
          <a:fillRef idx="2">
            <a:schemeClr val="accent1"/>
          </a:fillRef>
          <a:effectRef idx="1">
            <a:schemeClr val="accent1"/>
          </a:effectRef>
          <a:fontRef idx="minor">
            <a:schemeClr val="dk1"/>
          </a:fontRef>
        </p:style>
        <p:txBody>
          <a:bodyPr>
            <a:normAutofit fontScale="92500" lnSpcReduction="10000"/>
          </a:bodyPr>
          <a:lstStyle/>
          <a:p>
            <a:pPr algn="l"/>
            <a:endParaRPr lang="id-ID" sz="2400" dirty="0" smtClean="0">
              <a:solidFill>
                <a:schemeClr val="tx1"/>
              </a:solidFill>
              <a:latin typeface="Tahoma" pitchFamily="34" charset="0"/>
              <a:cs typeface="Tahoma" pitchFamily="34" charset="0"/>
            </a:endParaRPr>
          </a:p>
          <a:p>
            <a:pPr algn="l"/>
            <a:r>
              <a:rPr lang="id-ID" sz="2400" dirty="0" smtClean="0">
                <a:solidFill>
                  <a:schemeClr val="tx1"/>
                </a:solidFill>
                <a:latin typeface="Tahoma" pitchFamily="34" charset="0"/>
                <a:cs typeface="Tahoma" pitchFamily="34" charset="0"/>
              </a:rPr>
              <a:t>Batu                    bahan tanah                 tanah mineral</a:t>
            </a:r>
          </a:p>
          <a:p>
            <a:pPr algn="l"/>
            <a:r>
              <a:rPr lang="id-ID" sz="2400" dirty="0" smtClean="0">
                <a:solidFill>
                  <a:schemeClr val="tx1"/>
                </a:solidFill>
                <a:latin typeface="Tahoma" pitchFamily="34" charset="0"/>
                <a:cs typeface="Tahoma" pitchFamily="34" charset="0"/>
              </a:rPr>
              <a:t>(litosfer)              (regolit/saprolit)           (12 ordo tanah)</a:t>
            </a:r>
          </a:p>
          <a:p>
            <a:pPr algn="l"/>
            <a:r>
              <a:rPr lang="id-ID" sz="2400" dirty="0" smtClean="0">
                <a:solidFill>
                  <a:schemeClr val="tx1"/>
                </a:solidFill>
                <a:latin typeface="Tahoma" pitchFamily="34" charset="0"/>
                <a:cs typeface="Tahoma" pitchFamily="34" charset="0"/>
              </a:rPr>
              <a:t>Bhn.                    bahan tanah                  tanah organik</a:t>
            </a:r>
          </a:p>
          <a:p>
            <a:pPr algn="l"/>
            <a:r>
              <a:rPr lang="id-ID" sz="2000" dirty="0" smtClean="0">
                <a:solidFill>
                  <a:schemeClr val="tx1"/>
                </a:solidFill>
                <a:latin typeface="Tahoma" pitchFamily="34" charset="0"/>
                <a:cs typeface="Tahoma" pitchFamily="34" charset="0"/>
              </a:rPr>
              <a:t>Organik                     organik                                (Histosols)</a:t>
            </a:r>
          </a:p>
          <a:p>
            <a:pPr algn="l"/>
            <a:r>
              <a:rPr lang="id-ID" sz="2000" dirty="0" smtClean="0">
                <a:solidFill>
                  <a:schemeClr val="tx1"/>
                </a:solidFill>
                <a:latin typeface="Tahoma" pitchFamily="34" charset="0"/>
                <a:cs typeface="Tahoma" pitchFamily="34" charset="0"/>
              </a:rPr>
              <a:t>              </a:t>
            </a:r>
            <a:r>
              <a:rPr lang="en-US" sz="2000" dirty="0" smtClean="0">
                <a:solidFill>
                  <a:schemeClr val="tx1"/>
                </a:solidFill>
                <a:latin typeface="Tahoma" pitchFamily="34" charset="0"/>
                <a:cs typeface="Tahoma" pitchFamily="34" charset="0"/>
              </a:rPr>
              <a:t>                                     </a:t>
            </a:r>
            <a:r>
              <a:rPr lang="id-ID" sz="2400" dirty="0" smtClean="0">
                <a:solidFill>
                  <a:schemeClr val="tx1"/>
                </a:solidFill>
                <a:latin typeface="Tahoma" pitchFamily="34" charset="0"/>
                <a:cs typeface="Tahoma" pitchFamily="34" charset="0"/>
              </a:rPr>
              <a:t>pedogenesis</a:t>
            </a:r>
            <a:endParaRPr lang="en-US" sz="2400" dirty="0" smtClean="0">
              <a:solidFill>
                <a:schemeClr val="tx1"/>
              </a:solidFill>
              <a:latin typeface="Tahoma" pitchFamily="34" charset="0"/>
              <a:cs typeface="Tahoma" pitchFamily="34" charset="0"/>
            </a:endParaRPr>
          </a:p>
          <a:p>
            <a:pPr algn="l"/>
            <a:r>
              <a:rPr lang="id-ID" sz="2000" dirty="0" smtClean="0">
                <a:solidFill>
                  <a:schemeClr val="tx1"/>
                </a:solidFill>
                <a:latin typeface="Tahoma" pitchFamily="34" charset="0"/>
                <a:cs typeface="Tahoma" pitchFamily="34" charset="0"/>
              </a:rPr>
              <a:t>Horisonisasi (penghorisonan) membuat tubuh tanah tersegregasi menjadi bagian yang berragam, biasanya berupa lapisan-lapisan yang kedudukannya sejajar dengan permukaan tanah – horison tanah.</a:t>
            </a:r>
          </a:p>
          <a:p>
            <a:pPr algn="l"/>
            <a:r>
              <a:rPr lang="id-ID" sz="2000" dirty="0" smtClean="0">
                <a:solidFill>
                  <a:schemeClr val="tx1"/>
                </a:solidFill>
                <a:latin typeface="Tahoma" pitchFamily="34" charset="0"/>
                <a:cs typeface="Tahoma" pitchFamily="34" charset="0"/>
              </a:rPr>
              <a:t>Tubuh tanah bertambah majemuk</a:t>
            </a:r>
          </a:p>
          <a:p>
            <a:pPr algn="l"/>
            <a:endParaRPr lang="id-ID" sz="2000" dirty="0" smtClean="0">
              <a:solidFill>
                <a:schemeClr val="tx1"/>
              </a:solidFill>
              <a:latin typeface="Tahoma" pitchFamily="34" charset="0"/>
              <a:cs typeface="Tahoma" pitchFamily="34" charset="0"/>
            </a:endParaRPr>
          </a:p>
          <a:p>
            <a:pPr algn="l"/>
            <a:r>
              <a:rPr lang="id-ID" sz="2000" dirty="0" smtClean="0">
                <a:solidFill>
                  <a:schemeClr val="tx1"/>
                </a:solidFill>
                <a:latin typeface="Tahoma" pitchFamily="34" charset="0"/>
                <a:cs typeface="Tahoma" pitchFamily="34" charset="0"/>
              </a:rPr>
              <a:t>Haploidisasi (penghaploidan) adalah penghambatan horisonisasi atau pembauran atau perusakan horison</a:t>
            </a:r>
          </a:p>
          <a:p>
            <a:pPr algn="l"/>
            <a:r>
              <a:rPr lang="id-ID" sz="2000" dirty="0" smtClean="0">
                <a:solidFill>
                  <a:schemeClr val="tx1"/>
                </a:solidFill>
                <a:latin typeface="Tahoma" pitchFamily="34" charset="0"/>
                <a:cs typeface="Tahoma" pitchFamily="34" charset="0"/>
              </a:rPr>
              <a:t>Tubuh tanah menjadi sederhana </a:t>
            </a:r>
          </a:p>
          <a:p>
            <a:pPr algn="l"/>
            <a:endParaRPr lang="id-ID" sz="2000" dirty="0" smtClean="0">
              <a:solidFill>
                <a:schemeClr val="tx1"/>
              </a:solidFill>
              <a:latin typeface="Tahoma" pitchFamily="34" charset="0"/>
              <a:cs typeface="Tahoma" pitchFamily="34" charset="0"/>
            </a:endParaRPr>
          </a:p>
          <a:p>
            <a:pPr algn="l"/>
            <a:endParaRPr lang="id-ID" sz="2000" dirty="0">
              <a:solidFill>
                <a:schemeClr val="tx1"/>
              </a:solidFill>
              <a:latin typeface="Tahoma" pitchFamily="34" charset="0"/>
              <a:cs typeface="Tahoma" pitchFamily="34" charset="0"/>
            </a:endParaRPr>
          </a:p>
        </p:txBody>
      </p:sp>
      <p:cxnSp>
        <p:nvCxnSpPr>
          <p:cNvPr id="5" name="Straight Arrow Connector 4"/>
          <p:cNvCxnSpPr/>
          <p:nvPr/>
        </p:nvCxnSpPr>
        <p:spPr>
          <a:xfrm>
            <a:off x="1600200" y="2209800"/>
            <a:ext cx="1066800" cy="1588"/>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6" name="Straight Arrow Connector 5"/>
          <p:cNvCxnSpPr/>
          <p:nvPr/>
        </p:nvCxnSpPr>
        <p:spPr>
          <a:xfrm>
            <a:off x="4876800" y="2209800"/>
            <a:ext cx="762000" cy="1588"/>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7" name="Straight Arrow Connector 6"/>
          <p:cNvCxnSpPr/>
          <p:nvPr/>
        </p:nvCxnSpPr>
        <p:spPr>
          <a:xfrm>
            <a:off x="1600200" y="2895600"/>
            <a:ext cx="1066800" cy="1588"/>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8" name="Straight Arrow Connector 7"/>
          <p:cNvCxnSpPr/>
          <p:nvPr/>
        </p:nvCxnSpPr>
        <p:spPr>
          <a:xfrm>
            <a:off x="4876800" y="2895600"/>
            <a:ext cx="838200" cy="1588"/>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14" name="Straight Arrow Connector 13"/>
          <p:cNvCxnSpPr/>
          <p:nvPr/>
        </p:nvCxnSpPr>
        <p:spPr>
          <a:xfrm rot="5400000" flipH="1" flipV="1">
            <a:off x="4687094" y="2780506"/>
            <a:ext cx="990600"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Tree>
  </p:cSld>
  <p:clrMapOvr>
    <a:masterClrMapping/>
  </p:clrMapOvr>
  <p:transition spd="slow">
    <p:newsflash/>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p:txBody>
          <a:bodyPr/>
          <a:lstStyle/>
          <a:p>
            <a:pPr algn="ctr" eaLnBrk="1" hangingPunct="1">
              <a:defRPr/>
            </a:pPr>
            <a:r>
              <a:rPr lang="en-US" altLang="zh-CN" sz="5400" b="1" i="1" smtClean="0">
                <a:solidFill>
                  <a:srgbClr val="663300"/>
                </a:solidFill>
                <a:effectLst>
                  <a:outerShdw blurRad="38100" dist="38100" dir="2700000" algn="tl">
                    <a:srgbClr val="C0C0C0"/>
                  </a:outerShdw>
                </a:effectLst>
                <a:ea typeface="宋体" charset="-122"/>
              </a:rPr>
              <a:t> Formation of Soil</a:t>
            </a:r>
          </a:p>
        </p:txBody>
      </p:sp>
      <p:sp>
        <p:nvSpPr>
          <p:cNvPr id="107523" name="Rectangle 3"/>
          <p:cNvSpPr>
            <a:spLocks noGrp="1" noChangeArrowheads="1"/>
          </p:cNvSpPr>
          <p:nvPr>
            <p:ph type="body" sz="half" idx="1"/>
          </p:nvPr>
        </p:nvSpPr>
        <p:spPr>
          <a:xfrm>
            <a:off x="152400" y="1447800"/>
            <a:ext cx="4419600" cy="4530725"/>
          </a:xfrm>
        </p:spPr>
        <p:txBody>
          <a:bodyPr>
            <a:normAutofit lnSpcReduction="10000"/>
          </a:bodyPr>
          <a:lstStyle/>
          <a:p>
            <a:pPr eaLnBrk="1" hangingPunct="1">
              <a:buFont typeface="Wingdings" pitchFamily="2" charset="2"/>
              <a:buNone/>
              <a:defRPr/>
            </a:pPr>
            <a:r>
              <a:rPr lang="en-US" altLang="zh-CN" sz="2600" b="1" dirty="0" smtClean="0">
                <a:solidFill>
                  <a:srgbClr val="663300"/>
                </a:solidFill>
                <a:effectLst>
                  <a:outerShdw blurRad="38100" dist="38100" dir="2700000" algn="tl">
                    <a:srgbClr val="C0C0C0"/>
                  </a:outerShdw>
                </a:effectLst>
                <a:latin typeface="Times New Roman" pitchFamily="18" charset="0"/>
                <a:ea typeface="宋体" charset="-122"/>
              </a:rPr>
              <a:t>Soil</a:t>
            </a:r>
            <a:r>
              <a:rPr lang="en-US" altLang="zh-CN" sz="2200" b="1" dirty="0" smtClean="0">
                <a:latin typeface="Times New Roman" pitchFamily="18" charset="0"/>
                <a:ea typeface="宋体" charset="-122"/>
              </a:rPr>
              <a:t> = </a:t>
            </a:r>
            <a:r>
              <a:rPr lang="en-US" sz="2000" b="1" dirty="0" smtClean="0">
                <a:latin typeface="Times New Roman" pitchFamily="18" charset="0"/>
              </a:rPr>
              <a:t>is a complex mixture of weathered rock fragments, minerals, water and the remains of dead plants and animals</a:t>
            </a:r>
            <a:r>
              <a:rPr lang="en-US" altLang="zh-CN" sz="2200" b="1" dirty="0" smtClean="0">
                <a:latin typeface="Times New Roman" pitchFamily="18" charset="0"/>
                <a:ea typeface="宋体" charset="-122"/>
              </a:rPr>
              <a:t> air</a:t>
            </a:r>
          </a:p>
          <a:p>
            <a:pPr lvl="2" eaLnBrk="1" hangingPunct="1">
              <a:defRPr/>
            </a:pPr>
            <a:r>
              <a:rPr lang="en-US" altLang="zh-CN" sz="2200" b="1" dirty="0" smtClean="0">
                <a:latin typeface="Times New Roman" pitchFamily="18" charset="0"/>
                <a:ea typeface="宋体" charset="-122"/>
              </a:rPr>
              <a:t>Rock and mineral fragments produced by weathering (</a:t>
            </a:r>
            <a:r>
              <a:rPr lang="en-US" altLang="zh-CN" sz="2200" b="1" i="1" dirty="0" smtClean="0">
                <a:solidFill>
                  <a:srgbClr val="663300"/>
                </a:solidFill>
                <a:latin typeface="Times New Roman" pitchFamily="18" charset="0"/>
                <a:ea typeface="宋体" charset="-122"/>
              </a:rPr>
              <a:t>regolith</a:t>
            </a:r>
            <a:r>
              <a:rPr lang="en-US" altLang="zh-CN" sz="2200" b="1" dirty="0" smtClean="0">
                <a:latin typeface="Times New Roman" pitchFamily="18" charset="0"/>
                <a:ea typeface="宋体" charset="-122"/>
              </a:rPr>
              <a:t>) that supports the growth of plants</a:t>
            </a:r>
          </a:p>
          <a:p>
            <a:pPr lvl="2" eaLnBrk="1" hangingPunct="1">
              <a:defRPr/>
            </a:pPr>
            <a:r>
              <a:rPr lang="en-US" altLang="zh-CN" sz="2200" b="1" dirty="0" smtClean="0">
                <a:solidFill>
                  <a:srgbClr val="663300"/>
                </a:solidFill>
                <a:latin typeface="Times New Roman" pitchFamily="18" charset="0"/>
                <a:ea typeface="宋体" charset="-122"/>
              </a:rPr>
              <a:t>Humus</a:t>
            </a:r>
            <a:r>
              <a:rPr lang="en-US" altLang="zh-CN" sz="2200" b="1" dirty="0" smtClean="0">
                <a:latin typeface="Times New Roman" pitchFamily="18" charset="0"/>
                <a:ea typeface="宋体" charset="-122"/>
              </a:rPr>
              <a:t> (decayed animal and plant remains) is a small, but essential, component</a:t>
            </a:r>
          </a:p>
          <a:p>
            <a:pPr lvl="3" eaLnBrk="1" hangingPunct="1">
              <a:buFont typeface="Wingdings" pitchFamily="2" charset="2"/>
              <a:buNone/>
              <a:defRPr/>
            </a:pPr>
            <a:endParaRPr lang="en-US" altLang="zh-CN" sz="2200" b="1" dirty="0" smtClean="0">
              <a:latin typeface="Times New Roman" pitchFamily="18" charset="0"/>
              <a:ea typeface="宋体" charset="-122"/>
            </a:endParaRPr>
          </a:p>
          <a:p>
            <a:pPr lvl="2" eaLnBrk="1" hangingPunct="1">
              <a:defRPr/>
            </a:pPr>
            <a:endParaRPr lang="zh-CN" altLang="en-US" sz="2200" b="1" dirty="0" smtClean="0">
              <a:latin typeface="Times New Roman" pitchFamily="18" charset="0"/>
              <a:ea typeface="宋体" charset="-122"/>
            </a:endParaRPr>
          </a:p>
        </p:txBody>
      </p:sp>
      <p:pic>
        <p:nvPicPr>
          <p:cNvPr id="37892" name="Picture 4" descr="06_17"/>
          <p:cNvPicPr>
            <a:picLocks noGrp="1" noChangeAspect="1" noChangeArrowheads="1"/>
          </p:cNvPicPr>
          <p:nvPr>
            <p:ph sz="half" idx="2"/>
          </p:nvPr>
        </p:nvPicPr>
        <p:blipFill>
          <a:blip r:embed="rId2" cstate="print"/>
          <a:srcRect/>
          <a:stretch>
            <a:fillRect/>
          </a:stretch>
        </p:blipFill>
        <p:spPr>
          <a:xfrm>
            <a:off x="4648200" y="2192338"/>
            <a:ext cx="4038600" cy="3751262"/>
          </a:xfrm>
          <a:noFill/>
        </p:spPr>
      </p:pic>
    </p:spTree>
  </p:cSld>
  <p:clrMapOvr>
    <a:masterClrMapping/>
  </p:clrMapOvr>
  <p:transition spd="slow">
    <p:zoom dir="in"/>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a:xfrm>
            <a:off x="304800" y="381000"/>
            <a:ext cx="8686800" cy="808038"/>
          </a:xfrm>
        </p:spPr>
        <p:txBody>
          <a:bodyPr>
            <a:noAutofit/>
          </a:bodyPr>
          <a:lstStyle/>
          <a:p>
            <a:pPr algn="ctr" eaLnBrk="1" hangingPunct="1">
              <a:defRPr/>
            </a:pPr>
            <a:r>
              <a:rPr lang="en-US" sz="2400" b="1" dirty="0" smtClean="0">
                <a:solidFill>
                  <a:srgbClr val="FF0000"/>
                </a:solidFill>
                <a:effectLst>
                  <a:outerShdw blurRad="38100" dist="38100" dir="2700000" algn="tl">
                    <a:srgbClr val="C0C0C0"/>
                  </a:outerShdw>
                </a:effectLst>
              </a:rPr>
              <a:t>Weathering </a:t>
            </a:r>
            <a:r>
              <a:rPr lang="en-US" sz="2400" b="1" dirty="0" smtClean="0">
                <a:solidFill>
                  <a:schemeClr val="bg2"/>
                </a:solidFill>
                <a:effectLst>
                  <a:outerShdw blurRad="38100" dist="38100" dir="2700000" algn="tl">
                    <a:srgbClr val="C0C0C0"/>
                  </a:outerShdw>
                </a:effectLst>
              </a:rPr>
              <a:t>: </a:t>
            </a:r>
            <a:r>
              <a:rPr lang="en-US" altLang="zh-CN" sz="2400" b="1" dirty="0" smtClean="0">
                <a:solidFill>
                  <a:schemeClr val="tx1"/>
                </a:solidFill>
                <a:ea typeface="宋体" charset="-122"/>
              </a:rPr>
              <a:t>the physical breakdown (</a:t>
            </a:r>
            <a:r>
              <a:rPr lang="en-US" altLang="zh-CN" sz="2400" b="1" i="1" dirty="0" smtClean="0">
                <a:solidFill>
                  <a:srgbClr val="FF0066"/>
                </a:solidFill>
                <a:ea typeface="宋体" charset="-122"/>
              </a:rPr>
              <a:t>disintegration</a:t>
            </a:r>
            <a:r>
              <a:rPr lang="en-US" altLang="zh-CN" sz="2400" b="1" dirty="0" smtClean="0">
                <a:solidFill>
                  <a:schemeClr val="tx1"/>
                </a:solidFill>
                <a:ea typeface="宋体" charset="-122"/>
              </a:rPr>
              <a:t>) &amp; chemical alteration (</a:t>
            </a:r>
            <a:r>
              <a:rPr lang="en-US" altLang="zh-CN" sz="2400" b="1" i="1" dirty="0" smtClean="0">
                <a:solidFill>
                  <a:srgbClr val="FF0066"/>
                </a:solidFill>
                <a:ea typeface="宋体" charset="-122"/>
              </a:rPr>
              <a:t>decomposition</a:t>
            </a:r>
            <a:r>
              <a:rPr lang="en-US" altLang="zh-CN" sz="2400" b="1" dirty="0" smtClean="0">
                <a:solidFill>
                  <a:schemeClr val="tx1"/>
                </a:solidFill>
                <a:ea typeface="宋体" charset="-122"/>
              </a:rPr>
              <a:t>) or rock at or near Earth’s surface</a:t>
            </a:r>
            <a:endParaRPr lang="en-US" sz="2400" b="1" dirty="0" smtClean="0">
              <a:solidFill>
                <a:schemeClr val="tx1"/>
              </a:solidFill>
            </a:endParaRPr>
          </a:p>
        </p:txBody>
      </p:sp>
      <p:sp>
        <p:nvSpPr>
          <p:cNvPr id="5123" name="Rectangle 3"/>
          <p:cNvSpPr>
            <a:spLocks noGrp="1" noChangeArrowheads="1"/>
          </p:cNvSpPr>
          <p:nvPr>
            <p:ph type="body" sz="half" idx="1"/>
          </p:nvPr>
        </p:nvSpPr>
        <p:spPr>
          <a:xfrm>
            <a:off x="457200" y="1447800"/>
            <a:ext cx="8305800" cy="2057400"/>
          </a:xfrm>
        </p:spPr>
        <p:txBody>
          <a:bodyPr/>
          <a:lstStyle/>
          <a:p>
            <a:pPr marL="533400" indent="-533400" eaLnBrk="1" hangingPunct="1">
              <a:spcBef>
                <a:spcPct val="45000"/>
              </a:spcBef>
              <a:buFont typeface="Wingdings" pitchFamily="2" charset="2"/>
              <a:buAutoNum type="arabicPeriod"/>
            </a:pPr>
            <a:r>
              <a:rPr lang="en-US" sz="2000" b="1" dirty="0" smtClean="0">
                <a:latin typeface="Times New Roman" pitchFamily="18" charset="0"/>
              </a:rPr>
              <a:t>Weathering is the breaking down of rock into smaller pieces or sediments.  Weathering is also the process by which soil is formed.</a:t>
            </a:r>
            <a:r>
              <a:rPr lang="en-US" sz="2400" dirty="0" smtClean="0">
                <a:latin typeface="Times New Roman" pitchFamily="18" charset="0"/>
              </a:rPr>
              <a:t> </a:t>
            </a:r>
          </a:p>
          <a:p>
            <a:pPr marL="533400" indent="-533400" eaLnBrk="1" hangingPunct="1">
              <a:spcBef>
                <a:spcPct val="45000"/>
              </a:spcBef>
              <a:buFont typeface="Wingdings" pitchFamily="2" charset="2"/>
              <a:buAutoNum type="arabicPeriod"/>
            </a:pPr>
            <a:r>
              <a:rPr lang="en-US" sz="2000" b="1" dirty="0" smtClean="0">
                <a:latin typeface="Times New Roman" pitchFamily="18" charset="0"/>
              </a:rPr>
              <a:t>Weathering is breakdown and/or decay of rock and regolith on the surface or very near to the surface of the earth (soil).</a:t>
            </a:r>
            <a:endParaRPr lang="en-US" sz="2400" b="1" dirty="0" smtClean="0">
              <a:latin typeface="Times New Roman" pitchFamily="18" charset="0"/>
            </a:endParaRPr>
          </a:p>
        </p:txBody>
      </p:sp>
      <p:pic>
        <p:nvPicPr>
          <p:cNvPr id="1028" name="Picture 4"/>
          <p:cNvPicPr>
            <a:picLocks noGrp="1" noChangeAspect="1" noChangeArrowheads="1"/>
          </p:cNvPicPr>
          <p:nvPr>
            <p:ph sz="half" idx="2"/>
          </p:nvPr>
        </p:nvPicPr>
        <p:blipFill>
          <a:blip r:embed="rId2"/>
          <a:srcRect/>
          <a:stretch>
            <a:fillRect/>
          </a:stretch>
        </p:blipFill>
        <p:spPr>
          <a:xfrm>
            <a:off x="3657600" y="3124200"/>
            <a:ext cx="5334000" cy="3581400"/>
          </a:xfrm>
          <a:noFill/>
        </p:spPr>
      </p:pic>
      <p:sp>
        <p:nvSpPr>
          <p:cNvPr id="5125" name="Rectangle 6"/>
          <p:cNvSpPr>
            <a:spLocks noChangeArrowheads="1"/>
          </p:cNvSpPr>
          <p:nvPr/>
        </p:nvSpPr>
        <p:spPr bwMode="auto">
          <a:xfrm>
            <a:off x="152400" y="4419600"/>
            <a:ext cx="3352800" cy="1739900"/>
          </a:xfrm>
          <a:prstGeom prst="rect">
            <a:avLst/>
          </a:prstGeom>
          <a:noFill/>
          <a:ln w="9525">
            <a:noFill/>
            <a:miter lim="800000"/>
            <a:headEnd/>
            <a:tailEnd/>
          </a:ln>
        </p:spPr>
        <p:txBody>
          <a:bodyPr wrap="square">
            <a:spAutoFit/>
          </a:bodyPr>
          <a:lstStyle/>
          <a:p>
            <a:pPr>
              <a:lnSpc>
                <a:spcPct val="150000"/>
              </a:lnSpc>
            </a:pPr>
            <a:r>
              <a:rPr lang="en-US" sz="2000" b="1" dirty="0"/>
              <a:t>Weathering caused :</a:t>
            </a:r>
            <a:endParaRPr lang="en-US" sz="2400" b="1" dirty="0"/>
          </a:p>
          <a:p>
            <a:pPr>
              <a:lnSpc>
                <a:spcPct val="150000"/>
              </a:lnSpc>
            </a:pPr>
            <a:r>
              <a:rPr lang="en-US" sz="2000" b="1" dirty="0"/>
              <a:t>   </a:t>
            </a:r>
            <a:r>
              <a:rPr lang="en-US" sz="1600" b="1" dirty="0"/>
              <a:t>• weight loss  (denudation)</a:t>
            </a:r>
          </a:p>
          <a:p>
            <a:pPr>
              <a:lnSpc>
                <a:spcPct val="150000"/>
              </a:lnSpc>
            </a:pPr>
            <a:r>
              <a:rPr lang="en-US" sz="1600" b="1" dirty="0"/>
              <a:t>    • elemental loss</a:t>
            </a:r>
          </a:p>
          <a:p>
            <a:pPr>
              <a:lnSpc>
                <a:spcPct val="150000"/>
              </a:lnSpc>
            </a:pPr>
            <a:r>
              <a:rPr lang="en-US" sz="1600" b="1" dirty="0"/>
              <a:t>    • mineral loss</a:t>
            </a:r>
          </a:p>
        </p:txBody>
      </p:sp>
      <p:sp>
        <p:nvSpPr>
          <p:cNvPr id="1031" name="Rectangle 7"/>
          <p:cNvSpPr>
            <a:spLocks noChangeArrowheads="1"/>
          </p:cNvSpPr>
          <p:nvPr/>
        </p:nvSpPr>
        <p:spPr bwMode="auto">
          <a:xfrm>
            <a:off x="304801" y="3352800"/>
            <a:ext cx="3276600" cy="641350"/>
          </a:xfrm>
          <a:prstGeom prst="rect">
            <a:avLst/>
          </a:prstGeom>
          <a:noFill/>
          <a:ln w="9525">
            <a:noFill/>
            <a:miter lim="800000"/>
            <a:headEnd/>
            <a:tailEnd/>
          </a:ln>
        </p:spPr>
        <p:txBody>
          <a:bodyPr wrap="square">
            <a:spAutoFit/>
          </a:bodyPr>
          <a:lstStyle/>
          <a:p>
            <a:pPr algn="ctr" eaLnBrk="1" hangingPunct="1">
              <a:spcBef>
                <a:spcPct val="20000"/>
              </a:spcBef>
            </a:pPr>
            <a:r>
              <a:rPr lang="en-US" b="1" dirty="0">
                <a:solidFill>
                  <a:srgbClr val="0000CC"/>
                </a:solidFill>
              </a:rPr>
              <a:t>Physical and chemical weathering occur together</a:t>
            </a:r>
            <a:r>
              <a:rPr lang="en-US" dirty="0"/>
              <a:t> </a:t>
            </a:r>
          </a:p>
        </p:txBody>
      </p:sp>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1028"/>
                                        </p:tgtEl>
                                        <p:attrNameLst>
                                          <p:attrName>style.visibility</p:attrName>
                                        </p:attrNameLst>
                                      </p:cBhvr>
                                      <p:to>
                                        <p:strVal val="visible"/>
                                      </p:to>
                                    </p:set>
                                    <p:animEffect transition="in" filter="slide(fromBottom)">
                                      <p:cBhvr>
                                        <p:cTn id="7" dur="500"/>
                                        <p:tgtEl>
                                          <p:spTgt spid="1028"/>
                                        </p:tgtEl>
                                      </p:cBhvr>
                                    </p:animEffect>
                                  </p:childTnLst>
                                </p:cTn>
                              </p:par>
                              <p:par>
                                <p:cTn id="8" presetID="36" presetClass="emph" presetSubtype="0" fill="hold" nodeType="withEffect">
                                  <p:stCondLst>
                                    <p:cond delay="0"/>
                                  </p:stCondLst>
                                  <p:iterate type="lt">
                                    <p:tmPct val="10000"/>
                                  </p:iterate>
                                  <p:childTnLst>
                                    <p:animScale>
                                      <p:cBhvr>
                                        <p:cTn id="9" dur="2500" autoRev="1" fill="hold">
                                          <p:stCondLst>
                                            <p:cond delay="0"/>
                                          </p:stCondLst>
                                        </p:cTn>
                                        <p:tgtEl>
                                          <p:spTgt spid="1031">
                                            <p:txEl>
                                              <p:pRg st="0" end="0"/>
                                            </p:txEl>
                                          </p:spTgt>
                                        </p:tgtEl>
                                      </p:cBhvr>
                                      <p:to x="80000" y="100000"/>
                                    </p:animScale>
                                    <p:anim by="(#ppt_w*0.10)" calcmode="lin" valueType="num">
                                      <p:cBhvr>
                                        <p:cTn id="10" dur="2500" autoRev="1" fill="hold">
                                          <p:stCondLst>
                                            <p:cond delay="0"/>
                                          </p:stCondLst>
                                        </p:cTn>
                                        <p:tgtEl>
                                          <p:spTgt spid="1031">
                                            <p:txEl>
                                              <p:pRg st="0" end="0"/>
                                            </p:txEl>
                                          </p:spTgt>
                                        </p:tgtEl>
                                        <p:attrNameLst>
                                          <p:attrName>ppt_x</p:attrName>
                                        </p:attrNameLst>
                                      </p:cBhvr>
                                    </p:anim>
                                    <p:anim by="(-#ppt_w*0.10)" calcmode="lin" valueType="num">
                                      <p:cBhvr>
                                        <p:cTn id="11" dur="2500" autoRev="1" fill="hold">
                                          <p:stCondLst>
                                            <p:cond delay="0"/>
                                          </p:stCondLst>
                                        </p:cTn>
                                        <p:tgtEl>
                                          <p:spTgt spid="1031">
                                            <p:txEl>
                                              <p:pRg st="0" end="0"/>
                                            </p:txEl>
                                          </p:spTgt>
                                        </p:tgtEl>
                                        <p:attrNameLst>
                                          <p:attrName>ppt_y</p:attrName>
                                        </p:attrNameLst>
                                      </p:cBhvr>
                                    </p:anim>
                                    <p:animRot by="-480000">
                                      <p:cBhvr>
                                        <p:cTn id="12" dur="2500" autoRev="1" fill="hold">
                                          <p:stCondLst>
                                            <p:cond delay="0"/>
                                          </p:stCondLst>
                                        </p:cTn>
                                        <p:tgtEl>
                                          <p:spTgt spid="1031">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ChangeArrowheads="1"/>
          </p:cNvSpPr>
          <p:nvPr>
            <p:ph type="title"/>
          </p:nvPr>
        </p:nvSpPr>
        <p:spPr>
          <a:xfrm>
            <a:off x="457200" y="685800"/>
            <a:ext cx="8229600" cy="457200"/>
          </a:xfrm>
        </p:spPr>
        <p:txBody>
          <a:bodyPr>
            <a:normAutofit fontScale="90000"/>
          </a:bodyPr>
          <a:lstStyle/>
          <a:p>
            <a:pPr eaLnBrk="1" hangingPunct="1">
              <a:defRPr/>
            </a:pPr>
            <a:r>
              <a:rPr lang="en-US" altLang="en-US" sz="3200" b="1" smtClean="0">
                <a:solidFill>
                  <a:srgbClr val="003399"/>
                </a:solidFill>
                <a:effectLst>
                  <a:outerShdw blurRad="38100" dist="38100" dir="2700000" algn="tl">
                    <a:srgbClr val="C0C0C0"/>
                  </a:outerShdw>
                </a:effectLst>
                <a:latin typeface="Times" charset="0"/>
              </a:rPr>
              <a:t>Two-stages of soil formation:</a:t>
            </a:r>
            <a:br>
              <a:rPr lang="en-US" altLang="en-US" sz="3200" b="1" smtClean="0">
                <a:solidFill>
                  <a:srgbClr val="003399"/>
                </a:solidFill>
                <a:effectLst>
                  <a:outerShdw blurRad="38100" dist="38100" dir="2700000" algn="tl">
                    <a:srgbClr val="C0C0C0"/>
                  </a:outerShdw>
                </a:effectLst>
                <a:latin typeface="Times" charset="0"/>
              </a:rPr>
            </a:br>
            <a:endParaRPr lang="en-US" altLang="en-US" sz="3200" b="1" smtClean="0">
              <a:solidFill>
                <a:srgbClr val="003399"/>
              </a:solidFill>
              <a:effectLst>
                <a:outerShdw blurRad="38100" dist="38100" dir="2700000" algn="tl">
                  <a:srgbClr val="C0C0C0"/>
                </a:outerShdw>
              </a:effectLst>
              <a:latin typeface="Times" charset="0"/>
            </a:endParaRPr>
          </a:p>
        </p:txBody>
      </p:sp>
      <p:sp>
        <p:nvSpPr>
          <p:cNvPr id="38915" name="Rectangle 3"/>
          <p:cNvSpPr>
            <a:spLocks noGrp="1" noChangeArrowheads="1"/>
          </p:cNvSpPr>
          <p:nvPr>
            <p:ph type="body" sz="half" idx="1"/>
          </p:nvPr>
        </p:nvSpPr>
        <p:spPr>
          <a:xfrm>
            <a:off x="381000" y="990600"/>
            <a:ext cx="8153400" cy="1066800"/>
          </a:xfrm>
        </p:spPr>
        <p:txBody>
          <a:bodyPr>
            <a:normAutofit fontScale="92500" lnSpcReduction="20000"/>
          </a:bodyPr>
          <a:lstStyle/>
          <a:p>
            <a:pPr lvl="1" eaLnBrk="1" hangingPunct="1"/>
            <a:r>
              <a:rPr lang="en-US" altLang="en-US" sz="2000" b="1" dirty="0" smtClean="0">
                <a:latin typeface="Times" charset="0"/>
              </a:rPr>
              <a:t>Inorganic (geochemical) weathering     rotten rock (</a:t>
            </a:r>
            <a:r>
              <a:rPr lang="en-US" altLang="en-US" sz="2000" b="1" i="1" dirty="0" err="1" smtClean="0">
                <a:latin typeface="Times" charset="0"/>
              </a:rPr>
              <a:t>saprolites</a:t>
            </a:r>
            <a:r>
              <a:rPr lang="en-US" altLang="en-US" sz="2000" b="1" dirty="0" smtClean="0">
                <a:latin typeface="Times" charset="0"/>
              </a:rPr>
              <a:t>).</a:t>
            </a:r>
          </a:p>
          <a:p>
            <a:pPr lvl="1" eaLnBrk="1" hangingPunct="1"/>
            <a:r>
              <a:rPr lang="en-US" altLang="en-US" sz="2000" b="1" dirty="0" err="1" smtClean="0">
                <a:latin typeface="Times" charset="0"/>
              </a:rPr>
              <a:t>Pedochemical</a:t>
            </a:r>
            <a:r>
              <a:rPr lang="en-US" altLang="en-US" sz="2000" b="1" dirty="0" smtClean="0">
                <a:latin typeface="Times" charset="0"/>
              </a:rPr>
              <a:t> weathering: biologically controlled, involving metabolism of </a:t>
            </a:r>
            <a:r>
              <a:rPr lang="en-US" altLang="en-US" sz="2000" b="1" dirty="0" err="1" smtClean="0">
                <a:latin typeface="Times" charset="0"/>
              </a:rPr>
              <a:t>microorganisims</a:t>
            </a:r>
            <a:r>
              <a:rPr lang="en-US" altLang="en-US" sz="2000" b="1" dirty="0" smtClean="0">
                <a:latin typeface="Times" charset="0"/>
              </a:rPr>
              <a:t>, decay of vegetal matter. -&gt; convert </a:t>
            </a:r>
            <a:r>
              <a:rPr lang="en-US" altLang="en-US" sz="2000" b="1" dirty="0" err="1" smtClean="0">
                <a:latin typeface="Times" charset="0"/>
              </a:rPr>
              <a:t>saprolite</a:t>
            </a:r>
            <a:r>
              <a:rPr lang="en-US" altLang="en-US" sz="2000" b="1" dirty="0" smtClean="0">
                <a:latin typeface="Times" charset="0"/>
              </a:rPr>
              <a:t> to soil.</a:t>
            </a:r>
          </a:p>
          <a:p>
            <a:pPr eaLnBrk="1" hangingPunct="1"/>
            <a:endParaRPr lang="en-US" altLang="en-US" sz="2400" dirty="0" smtClean="0"/>
          </a:p>
        </p:txBody>
      </p:sp>
      <p:pic>
        <p:nvPicPr>
          <p:cNvPr id="109572" name="Picture 4" descr="soil formation"/>
          <p:cNvPicPr>
            <a:picLocks noGrp="1" noChangeAspect="1" noChangeArrowheads="1"/>
          </p:cNvPicPr>
          <p:nvPr>
            <p:ph sz="half" idx="2"/>
          </p:nvPr>
        </p:nvPicPr>
        <p:blipFill>
          <a:blip r:embed="rId2"/>
          <a:srcRect/>
          <a:stretch>
            <a:fillRect/>
          </a:stretch>
        </p:blipFill>
        <p:spPr>
          <a:xfrm>
            <a:off x="457200" y="2209800"/>
            <a:ext cx="8458200" cy="4419600"/>
          </a:xfrm>
          <a:noFill/>
        </p:spPr>
      </p:pic>
      <p:cxnSp>
        <p:nvCxnSpPr>
          <p:cNvPr id="6" name="Straight Arrow Connector 5"/>
          <p:cNvCxnSpPr/>
          <p:nvPr/>
        </p:nvCxnSpPr>
        <p:spPr>
          <a:xfrm>
            <a:off x="5257800" y="1143000"/>
            <a:ext cx="2286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9572"/>
                                        </p:tgtEl>
                                        <p:attrNameLst>
                                          <p:attrName>style.visibility</p:attrName>
                                        </p:attrNameLst>
                                      </p:cBhvr>
                                      <p:to>
                                        <p:strVal val="visible"/>
                                      </p:to>
                                    </p:set>
                                    <p:anim calcmode="lin" valueType="num">
                                      <p:cBhvr additive="base">
                                        <p:cTn id="7" dur="500" fill="hold"/>
                                        <p:tgtEl>
                                          <p:spTgt spid="109572"/>
                                        </p:tgtEl>
                                        <p:attrNameLst>
                                          <p:attrName>ppt_x</p:attrName>
                                        </p:attrNameLst>
                                      </p:cBhvr>
                                      <p:tavLst>
                                        <p:tav tm="0">
                                          <p:val>
                                            <p:strVal val="#ppt_x"/>
                                          </p:val>
                                        </p:tav>
                                        <p:tav tm="100000">
                                          <p:val>
                                            <p:strVal val="#ppt_x"/>
                                          </p:val>
                                        </p:tav>
                                      </p:tavLst>
                                    </p:anim>
                                    <p:anim calcmode="lin" valueType="num">
                                      <p:cBhvr additive="base">
                                        <p:cTn id="8" dur="500" fill="hold"/>
                                        <p:tgtEl>
                                          <p:spTgt spid="10957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609600" y="1066800"/>
            <a:ext cx="8229600" cy="1143000"/>
          </a:xfrm>
        </p:spPr>
        <p:style>
          <a:lnRef idx="1">
            <a:schemeClr val="accent1"/>
          </a:lnRef>
          <a:fillRef idx="2">
            <a:schemeClr val="accent1"/>
          </a:fillRef>
          <a:effectRef idx="1">
            <a:schemeClr val="accent1"/>
          </a:effectRef>
          <a:fontRef idx="minor">
            <a:schemeClr val="dk1"/>
          </a:fontRef>
        </p:style>
        <p:txBody>
          <a:bodyPr>
            <a:normAutofit fontScale="85000" lnSpcReduction="20000"/>
          </a:bodyPr>
          <a:lstStyle/>
          <a:p>
            <a:pPr marL="566928" indent="-457200">
              <a:buNone/>
            </a:pPr>
            <a:r>
              <a:rPr lang="en-US" sz="2000" dirty="0" smtClean="0"/>
              <a:t>1. </a:t>
            </a:r>
            <a:r>
              <a:rPr lang="id-ID" sz="2000" dirty="0" smtClean="0"/>
              <a:t>Penambahan (</a:t>
            </a:r>
            <a:r>
              <a:rPr lang="id-ID" sz="2000" i="1" dirty="0" smtClean="0"/>
              <a:t>enrichment</a:t>
            </a:r>
            <a:r>
              <a:rPr lang="id-ID" sz="2000" dirty="0" smtClean="0"/>
              <a:t>)</a:t>
            </a:r>
          </a:p>
          <a:p>
            <a:pPr marL="566928" indent="-457200">
              <a:buNone/>
            </a:pPr>
            <a:r>
              <a:rPr lang="id-ID" sz="2000" dirty="0" smtClean="0"/>
              <a:t>2. Penghilangan (</a:t>
            </a:r>
            <a:r>
              <a:rPr lang="id-ID" sz="2000" i="1" dirty="0" smtClean="0"/>
              <a:t>lossing</a:t>
            </a:r>
            <a:r>
              <a:rPr lang="id-ID" sz="2000" dirty="0" smtClean="0"/>
              <a:t>)</a:t>
            </a:r>
          </a:p>
          <a:p>
            <a:pPr marL="566928" indent="-457200">
              <a:buNone/>
            </a:pPr>
            <a:r>
              <a:rPr lang="id-ID" sz="2000" dirty="0" smtClean="0"/>
              <a:t>3. Alih bentuk/rupa/ragam (</a:t>
            </a:r>
            <a:r>
              <a:rPr lang="id-ID" sz="2000" i="1" dirty="0" smtClean="0"/>
              <a:t>transformation</a:t>
            </a:r>
            <a:r>
              <a:rPr lang="id-ID" sz="2000" dirty="0" smtClean="0"/>
              <a:t>)</a:t>
            </a:r>
          </a:p>
          <a:p>
            <a:pPr marL="566928" indent="-457200">
              <a:buNone/>
            </a:pPr>
            <a:r>
              <a:rPr lang="id-ID" sz="2000" dirty="0" smtClean="0"/>
              <a:t>4. Alih tempat/loka (</a:t>
            </a:r>
            <a:r>
              <a:rPr lang="id-ID" sz="2000" i="1" dirty="0" smtClean="0"/>
              <a:t>translocation</a:t>
            </a:r>
            <a:r>
              <a:rPr lang="id-ID" sz="2000" dirty="0" smtClean="0"/>
              <a:t>)</a:t>
            </a:r>
            <a:endParaRPr lang="id-ID" sz="2000" dirty="0"/>
          </a:p>
        </p:txBody>
      </p:sp>
      <p:sp>
        <p:nvSpPr>
          <p:cNvPr id="6" name="Title 5"/>
          <p:cNvSpPr>
            <a:spLocks noGrp="1"/>
          </p:cNvSpPr>
          <p:nvPr>
            <p:ph type="title"/>
          </p:nvPr>
        </p:nvSpPr>
        <p:spPr>
          <a:xfrm>
            <a:off x="2057400" y="152400"/>
            <a:ext cx="4800600" cy="533400"/>
          </a:xfrm>
        </p:spPr>
        <p:style>
          <a:lnRef idx="1">
            <a:schemeClr val="accent2"/>
          </a:lnRef>
          <a:fillRef idx="2">
            <a:schemeClr val="accent2"/>
          </a:fillRef>
          <a:effectRef idx="1">
            <a:schemeClr val="accent2"/>
          </a:effectRef>
          <a:fontRef idx="minor">
            <a:schemeClr val="dk1"/>
          </a:fontRef>
        </p:style>
        <p:txBody>
          <a:bodyPr>
            <a:normAutofit/>
          </a:bodyPr>
          <a:lstStyle/>
          <a:p>
            <a:r>
              <a:rPr lang="en-US" sz="2400" dirty="0" err="1" smtClean="0">
                <a:cs typeface="Tahoma" pitchFamily="34" charset="0"/>
              </a:rPr>
              <a:t>Horisonisasi</a:t>
            </a:r>
            <a:r>
              <a:rPr lang="en-US" sz="2400" dirty="0" smtClean="0">
                <a:cs typeface="Tahoma" pitchFamily="34" charset="0"/>
              </a:rPr>
              <a:t> </a:t>
            </a:r>
            <a:r>
              <a:rPr lang="en-US" sz="2400" dirty="0" err="1" smtClean="0">
                <a:cs typeface="Tahoma" pitchFamily="34" charset="0"/>
              </a:rPr>
              <a:t>dan</a:t>
            </a:r>
            <a:r>
              <a:rPr lang="en-US" sz="2400" dirty="0" smtClean="0">
                <a:cs typeface="Tahoma" pitchFamily="34" charset="0"/>
              </a:rPr>
              <a:t> </a:t>
            </a:r>
            <a:r>
              <a:rPr lang="en-US" sz="2400" dirty="0" err="1" smtClean="0">
                <a:cs typeface="Tahoma" pitchFamily="34" charset="0"/>
              </a:rPr>
              <a:t>Haploidisasi</a:t>
            </a:r>
            <a:endParaRPr lang="en-US" sz="2400" dirty="0"/>
          </a:p>
        </p:txBody>
      </p:sp>
      <p:sp>
        <p:nvSpPr>
          <p:cNvPr id="8" name="Content Placeholder 6"/>
          <p:cNvSpPr txBox="1">
            <a:spLocks/>
          </p:cNvSpPr>
          <p:nvPr/>
        </p:nvSpPr>
        <p:spPr>
          <a:xfrm>
            <a:off x="533400" y="2667000"/>
            <a:ext cx="8229600" cy="3048000"/>
          </a:xfrm>
          <a:prstGeom prst="rect">
            <a:avLst/>
          </a:prstGeom>
        </p:spPr>
        <p:style>
          <a:lnRef idx="1">
            <a:schemeClr val="accent2"/>
          </a:lnRef>
          <a:fillRef idx="2">
            <a:schemeClr val="accent2"/>
          </a:fillRef>
          <a:effectRef idx="1">
            <a:schemeClr val="accent2"/>
          </a:effectRef>
          <a:fontRef idx="minor">
            <a:schemeClr val="dk1"/>
          </a:fontRef>
        </p:style>
        <p:txBody>
          <a:bodyPr vert="horz">
            <a:normAutofit fontScale="92500" lnSpcReduction="10000"/>
          </a:bodyPr>
          <a:lstStyle/>
          <a:p>
            <a:pPr marL="566928" marR="0" lvl="0" indent="-45720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n-US" sz="2000" b="0" i="0" u="none" strike="noStrike" kern="1200" cap="none" spc="0" normalizeH="0" baseline="0" noProof="0" dirty="0" smtClean="0">
                <a:ln>
                  <a:noFill/>
                </a:ln>
                <a:solidFill>
                  <a:schemeClr val="tx1"/>
                </a:solidFill>
                <a:effectLst/>
                <a:uLnTx/>
                <a:uFillTx/>
                <a:latin typeface="+mn-lt"/>
                <a:ea typeface="+mn-ea"/>
                <a:cs typeface="+mn-cs"/>
              </a:rPr>
              <a:t>13</a:t>
            </a:r>
            <a:r>
              <a:rPr kumimoji="0" lang="en-US" sz="2000" b="0" i="0" u="none" strike="noStrike" kern="1200" cap="none" spc="0" normalizeH="0" noProof="0" dirty="0" smtClean="0">
                <a:ln>
                  <a:noFill/>
                </a:ln>
                <a:solidFill>
                  <a:schemeClr val="tx1"/>
                </a:solidFill>
                <a:effectLst/>
                <a:uLnTx/>
                <a:uFillTx/>
                <a:latin typeface="+mn-lt"/>
                <a:ea typeface="+mn-ea"/>
                <a:cs typeface="+mn-cs"/>
              </a:rPr>
              <a:t> </a:t>
            </a:r>
            <a:r>
              <a:rPr kumimoji="0" lang="id-ID" sz="2000" b="0" i="0" u="none" strike="noStrike" kern="1200" cap="none" spc="0" normalizeH="0" noProof="0" dirty="0" smtClean="0">
                <a:ln>
                  <a:noFill/>
                </a:ln>
                <a:solidFill>
                  <a:schemeClr val="tx1"/>
                </a:solidFill>
                <a:effectLst/>
                <a:uLnTx/>
                <a:uFillTx/>
                <a:latin typeface="+mn-lt"/>
                <a:ea typeface="+mn-ea"/>
                <a:cs typeface="+mn-cs"/>
              </a:rPr>
              <a:t>pasang sub proses pedogenesis</a:t>
            </a:r>
          </a:p>
          <a:p>
            <a:pPr marL="566928" marR="0" lvl="0" indent="-457200" algn="l" defTabSz="914400" rtl="0" eaLnBrk="1" fontAlgn="auto" latinLnBrk="0" hangingPunct="1">
              <a:lnSpc>
                <a:spcPct val="100000"/>
              </a:lnSpc>
              <a:spcBef>
                <a:spcPts val="400"/>
              </a:spcBef>
              <a:spcAft>
                <a:spcPts val="0"/>
              </a:spcAft>
              <a:buClr>
                <a:schemeClr val="accent1"/>
              </a:buClr>
              <a:buSzPct val="68000"/>
              <a:buFont typeface="Wingdings 3"/>
              <a:buNone/>
              <a:tabLst/>
              <a:defRPr/>
            </a:pPr>
            <a:endParaRPr kumimoji="0" lang="id-ID" sz="2000" b="0" i="0" u="none" strike="noStrike" kern="1200" cap="none" spc="0" normalizeH="0" noProof="0" dirty="0" smtClean="0">
              <a:ln>
                <a:noFill/>
              </a:ln>
              <a:solidFill>
                <a:schemeClr val="tx1"/>
              </a:solidFill>
              <a:effectLst/>
              <a:uLnTx/>
              <a:uFillTx/>
              <a:latin typeface="+mn-lt"/>
              <a:ea typeface="+mn-ea"/>
              <a:cs typeface="+mn-cs"/>
            </a:endParaRPr>
          </a:p>
          <a:p>
            <a:pPr marL="566928" marR="0" lvl="0" indent="-457200" algn="l"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lang="id-ID" sz="2000" dirty="0" smtClean="0">
                <a:solidFill>
                  <a:schemeClr val="tx1"/>
                </a:solidFill>
              </a:rPr>
              <a:t>1a Eluviasi-1b illuviasi; 2a. Leaching- 2b. Enrichment; </a:t>
            </a:r>
          </a:p>
          <a:p>
            <a:pPr marL="566928" marR="0" lvl="0" indent="-457200" algn="l"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id-ID" sz="2000" b="0" i="0" u="none" strike="noStrike" kern="1200" cap="none" spc="0" normalizeH="0" noProof="0" dirty="0" smtClean="0">
                <a:ln>
                  <a:noFill/>
                </a:ln>
                <a:solidFill>
                  <a:schemeClr val="tx1"/>
                </a:solidFill>
                <a:effectLst/>
                <a:uLnTx/>
                <a:uFillTx/>
                <a:latin typeface="+mn-lt"/>
                <a:ea typeface="+mn-ea"/>
                <a:cs typeface="+mn-cs"/>
              </a:rPr>
              <a:t>3a. Erosion-3b.Cumulatio</a:t>
            </a:r>
            <a:r>
              <a:rPr kumimoji="0" lang="en-US" sz="2000" b="0" i="0" u="none" strike="noStrike" kern="1200" cap="none" spc="0" normalizeH="0" noProof="0" dirty="0" smtClean="0">
                <a:ln>
                  <a:noFill/>
                </a:ln>
                <a:solidFill>
                  <a:schemeClr val="tx1"/>
                </a:solidFill>
                <a:effectLst/>
                <a:uLnTx/>
                <a:uFillTx/>
                <a:latin typeface="+mn-lt"/>
                <a:ea typeface="+mn-ea"/>
                <a:cs typeface="+mn-cs"/>
              </a:rPr>
              <a:t>n</a:t>
            </a:r>
            <a:r>
              <a:rPr kumimoji="0" lang="id-ID" sz="2000" b="0" i="0" u="none" strike="noStrike" kern="1200" cap="none" spc="0" normalizeH="0" noProof="0" dirty="0" smtClean="0">
                <a:ln>
                  <a:noFill/>
                </a:ln>
                <a:solidFill>
                  <a:schemeClr val="tx1"/>
                </a:solidFill>
                <a:effectLst/>
                <a:uLnTx/>
                <a:uFillTx/>
                <a:latin typeface="+mn-lt"/>
                <a:ea typeface="+mn-ea"/>
                <a:cs typeface="+mn-cs"/>
              </a:rPr>
              <a:t>; 4a. Decal</a:t>
            </a:r>
            <a:r>
              <a:rPr kumimoji="0" lang="id-ID" b="0" i="0" u="none" strike="noStrike" kern="1200" cap="none" spc="0" normalizeH="0" noProof="0" dirty="0" smtClean="0">
                <a:ln>
                  <a:noFill/>
                </a:ln>
                <a:solidFill>
                  <a:schemeClr val="tx1"/>
                </a:solidFill>
                <a:effectLst/>
                <a:uLnTx/>
                <a:uFillTx/>
                <a:latin typeface="+mn-lt"/>
                <a:ea typeface="+mn-ea"/>
                <a:cs typeface="+mn-cs"/>
              </a:rPr>
              <a:t>sification</a:t>
            </a:r>
            <a:r>
              <a:rPr kumimoji="0" lang="id-ID" sz="2000" b="0" i="0" u="none" strike="noStrike" kern="1200" cap="none" spc="0" normalizeH="0" noProof="0" dirty="0" smtClean="0">
                <a:ln>
                  <a:noFill/>
                </a:ln>
                <a:solidFill>
                  <a:schemeClr val="tx1"/>
                </a:solidFill>
                <a:effectLst/>
                <a:uLnTx/>
                <a:uFillTx/>
                <a:latin typeface="+mn-lt"/>
                <a:ea typeface="+mn-ea"/>
                <a:cs typeface="+mn-cs"/>
              </a:rPr>
              <a:t>-4b. Calcification;</a:t>
            </a:r>
          </a:p>
          <a:p>
            <a:pPr marL="566928" marR="0" lvl="0" indent="-457200" algn="l"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lang="id-ID" sz="2000" dirty="0" smtClean="0">
                <a:solidFill>
                  <a:schemeClr val="tx1"/>
                </a:solidFill>
              </a:rPr>
              <a:t>5a. salinization– 5b. Desalinization; </a:t>
            </a:r>
            <a:r>
              <a:rPr lang="id-ID" sz="1600" dirty="0" smtClean="0">
                <a:solidFill>
                  <a:schemeClr val="tx1"/>
                </a:solidFill>
              </a:rPr>
              <a:t>6a. alkalizatio-6b. Dealkalization;</a:t>
            </a:r>
          </a:p>
          <a:p>
            <a:pPr marL="566928" marR="0" lvl="0" indent="-457200" algn="l"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id-ID" sz="2000" b="0" i="0" u="none" strike="noStrike" kern="1200" cap="none" spc="0" normalizeH="0" noProof="0" dirty="0" smtClean="0">
                <a:ln>
                  <a:noFill/>
                </a:ln>
                <a:solidFill>
                  <a:schemeClr val="tx1"/>
                </a:solidFill>
                <a:effectLst/>
                <a:uLnTx/>
                <a:uFillTx/>
                <a:latin typeface="+mn-lt"/>
                <a:ea typeface="+mn-ea"/>
                <a:cs typeface="+mn-cs"/>
              </a:rPr>
              <a:t>7a. lessivage – 7b. Pedoturbation</a:t>
            </a:r>
            <a:r>
              <a:rPr lang="id-ID" sz="2000" dirty="0" smtClean="0">
                <a:solidFill>
                  <a:schemeClr val="tx1"/>
                </a:solidFill>
              </a:rPr>
              <a:t>; 8a. </a:t>
            </a:r>
            <a:r>
              <a:rPr lang="id-ID" sz="1600" dirty="0" smtClean="0">
                <a:solidFill>
                  <a:schemeClr val="tx1"/>
                </a:solidFill>
              </a:rPr>
              <a:t>Podzolization-8b. Desilication;</a:t>
            </a:r>
          </a:p>
          <a:p>
            <a:pPr marL="566928" marR="0" lvl="0" indent="-457200" algn="just"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id-ID" sz="2000" b="0" i="0" u="none" strike="noStrike" kern="1200" cap="none" spc="0" normalizeH="0" noProof="0" dirty="0" smtClean="0">
                <a:ln>
                  <a:noFill/>
                </a:ln>
                <a:solidFill>
                  <a:schemeClr val="tx1"/>
                </a:solidFill>
                <a:effectLst/>
                <a:uLnTx/>
                <a:uFillTx/>
                <a:latin typeface="+mn-lt"/>
                <a:ea typeface="+mn-ea"/>
                <a:cs typeface="+mn-cs"/>
              </a:rPr>
              <a:t>9a. Decom.-9b. Syntesis; 10a. Melanization-10b.Leucinization;</a:t>
            </a:r>
          </a:p>
          <a:p>
            <a:pPr marL="566928" marR="0" lvl="0" indent="-457200" algn="l"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lang="id-ID" sz="2000" dirty="0" smtClean="0">
                <a:solidFill>
                  <a:schemeClr val="tx1"/>
                </a:solidFill>
              </a:rPr>
              <a:t>11a. Littering-11b. Humification; 12a. </a:t>
            </a:r>
            <a:r>
              <a:rPr lang="id-ID" sz="1600" dirty="0" smtClean="0">
                <a:solidFill>
                  <a:schemeClr val="tx1"/>
                </a:solidFill>
              </a:rPr>
              <a:t>Braunification-12b. Gleyzation</a:t>
            </a:r>
            <a:r>
              <a:rPr kumimoji="0" lang="id-ID" sz="1600" b="0" i="0" u="none" strike="noStrike" kern="1200" cap="none" spc="0" normalizeH="0" noProof="0" dirty="0" smtClean="0">
                <a:ln>
                  <a:noFill/>
                </a:ln>
                <a:solidFill>
                  <a:schemeClr val="tx1"/>
                </a:solidFill>
                <a:effectLst/>
                <a:uLnTx/>
                <a:uFillTx/>
                <a:latin typeface="+mn-lt"/>
                <a:ea typeface="+mn-ea"/>
                <a:cs typeface="+mn-cs"/>
              </a:rPr>
              <a:t> </a:t>
            </a:r>
          </a:p>
          <a:p>
            <a:pPr marL="566928" marR="0" lvl="0" indent="-457200" algn="l"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lang="id-ID" sz="2000" dirty="0" smtClean="0">
                <a:solidFill>
                  <a:schemeClr val="tx1"/>
                </a:solidFill>
              </a:rPr>
              <a:t>13a. Loosening-13b. Hardening</a:t>
            </a:r>
            <a:endParaRPr kumimoji="0" lang="id-ID" sz="2000" b="0" i="0" u="none" strike="noStrike" kern="1200" cap="none" spc="0" normalizeH="0" noProof="0" dirty="0" smtClean="0">
              <a:ln>
                <a:noFill/>
              </a:ln>
              <a:solidFill>
                <a:schemeClr val="tx1"/>
              </a:solidFill>
              <a:effectLst/>
              <a:uLnTx/>
              <a:uFillTx/>
              <a:latin typeface="+mn-lt"/>
              <a:ea typeface="+mn-ea"/>
              <a:cs typeface="+mn-cs"/>
            </a:endParaRPr>
          </a:p>
        </p:txBody>
      </p:sp>
      <p:sp>
        <p:nvSpPr>
          <p:cNvPr id="9" name="Down Arrow 8"/>
          <p:cNvSpPr/>
          <p:nvPr/>
        </p:nvSpPr>
        <p:spPr>
          <a:xfrm>
            <a:off x="4038600" y="762000"/>
            <a:ext cx="685800" cy="304800"/>
          </a:xfrm>
          <a:prstGeom prst="down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10" name="Down Arrow 9"/>
          <p:cNvSpPr/>
          <p:nvPr/>
        </p:nvSpPr>
        <p:spPr>
          <a:xfrm>
            <a:off x="4038600" y="2286000"/>
            <a:ext cx="685800" cy="304800"/>
          </a:xfrm>
          <a:prstGeom prst="down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11" name="Title 5"/>
          <p:cNvSpPr txBox="1">
            <a:spLocks/>
          </p:cNvSpPr>
          <p:nvPr/>
        </p:nvSpPr>
        <p:spPr>
          <a:xfrm>
            <a:off x="2895600" y="6172200"/>
            <a:ext cx="3657600" cy="381000"/>
          </a:xfrm>
          <a:prstGeom prst="rect">
            <a:avLst/>
          </a:prstGeom>
        </p:spPr>
        <p:style>
          <a:lnRef idx="1">
            <a:schemeClr val="accent2"/>
          </a:lnRef>
          <a:fillRef idx="2">
            <a:schemeClr val="accent2"/>
          </a:fillRef>
          <a:effectRef idx="1">
            <a:schemeClr val="accent2"/>
          </a:effectRef>
          <a:fontRef idx="minor">
            <a:schemeClr val="dk1"/>
          </a:fontRef>
        </p:style>
        <p:txBody>
          <a:bodyPr vert="horz" rtlCol="0" anchor="ctr">
            <a:normAutofit lnSpcReduction="10000"/>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err="1" smtClean="0">
                <a:ln>
                  <a:noFill/>
                </a:ln>
                <a:solidFill>
                  <a:schemeClr val="dk1"/>
                </a:solidFill>
                <a:effectLst>
                  <a:outerShdw blurRad="31750" dist="25400" dir="5400000" algn="tl" rotWithShape="0">
                    <a:srgbClr val="000000">
                      <a:alpha val="25000"/>
                    </a:srgbClr>
                  </a:outerShdw>
                </a:effectLst>
                <a:uLnTx/>
                <a:uFillTx/>
                <a:latin typeface="+mn-lt"/>
                <a:ea typeface="+mn-ea"/>
                <a:cs typeface="+mn-cs"/>
              </a:rPr>
              <a:t>Morfologi</a:t>
            </a:r>
            <a:r>
              <a:rPr kumimoji="0" lang="en-US" sz="2000" b="1" i="0" u="none" strike="noStrike" kern="1200" cap="none" spc="0" normalizeH="0" baseline="0" noProof="0" dirty="0" smtClean="0">
                <a:ln>
                  <a:noFill/>
                </a:ln>
                <a:solidFill>
                  <a:schemeClr val="dk1"/>
                </a:solidFill>
                <a:effectLst>
                  <a:outerShdw blurRad="31750" dist="25400" dir="5400000" algn="tl" rotWithShape="0">
                    <a:srgbClr val="000000">
                      <a:alpha val="25000"/>
                    </a:srgbClr>
                  </a:outerShdw>
                </a:effectLst>
                <a:uLnTx/>
                <a:uFillTx/>
                <a:latin typeface="+mn-lt"/>
                <a:ea typeface="+mn-ea"/>
                <a:cs typeface="+mn-cs"/>
              </a:rPr>
              <a:t> </a:t>
            </a:r>
            <a:r>
              <a:rPr kumimoji="0" lang="en-US" sz="2000" b="1" i="0" u="none" strike="noStrike" kern="1200" cap="none" spc="0" normalizeH="0" baseline="0" noProof="0" dirty="0" err="1" smtClean="0">
                <a:ln>
                  <a:noFill/>
                </a:ln>
                <a:solidFill>
                  <a:schemeClr val="dk1"/>
                </a:solidFill>
                <a:effectLst>
                  <a:outerShdw blurRad="31750" dist="25400" dir="5400000" algn="tl" rotWithShape="0">
                    <a:srgbClr val="000000">
                      <a:alpha val="25000"/>
                    </a:srgbClr>
                  </a:outerShdw>
                </a:effectLst>
                <a:uLnTx/>
                <a:uFillTx/>
                <a:latin typeface="+mn-lt"/>
                <a:ea typeface="+mn-ea"/>
                <a:cs typeface="+mn-cs"/>
              </a:rPr>
              <a:t>tanah</a:t>
            </a:r>
            <a:endParaRPr kumimoji="0" lang="en-US" sz="2000" b="1" i="0" u="none" strike="noStrike" kern="1200" cap="none" spc="0" normalizeH="0" baseline="0" noProof="0" dirty="0">
              <a:ln>
                <a:noFill/>
              </a:ln>
              <a:solidFill>
                <a:schemeClr val="dk1"/>
              </a:solidFill>
              <a:effectLst>
                <a:outerShdw blurRad="31750" dist="25400" dir="5400000" algn="tl" rotWithShape="0">
                  <a:srgbClr val="000000">
                    <a:alpha val="25000"/>
                  </a:srgbClr>
                </a:outerShdw>
              </a:effectLst>
              <a:uLnTx/>
              <a:uFillTx/>
              <a:latin typeface="+mn-lt"/>
              <a:ea typeface="+mn-ea"/>
              <a:cs typeface="+mn-cs"/>
            </a:endParaRPr>
          </a:p>
        </p:txBody>
      </p:sp>
      <p:sp>
        <p:nvSpPr>
          <p:cNvPr id="12" name="Down Arrow 11"/>
          <p:cNvSpPr/>
          <p:nvPr/>
        </p:nvSpPr>
        <p:spPr>
          <a:xfrm>
            <a:off x="4267200" y="5791200"/>
            <a:ext cx="457200" cy="304800"/>
          </a:xfrm>
          <a:prstGeom prst="down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Tree>
  </p:cSld>
  <p:clrMapOvr>
    <a:masterClrMapping/>
  </p:clrMapOvr>
  <p:transition spd="slow">
    <p:cover dir="rd"/>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762000"/>
            <a:ext cx="8382000" cy="5867400"/>
          </a:xfrm>
        </p:spPr>
        <p:style>
          <a:lnRef idx="0">
            <a:schemeClr val="accent6"/>
          </a:lnRef>
          <a:fillRef idx="3">
            <a:schemeClr val="accent6"/>
          </a:fillRef>
          <a:effectRef idx="3">
            <a:schemeClr val="accent6"/>
          </a:effectRef>
          <a:fontRef idx="minor">
            <a:schemeClr val="lt1"/>
          </a:fontRef>
        </p:style>
        <p:txBody>
          <a:bodyPr>
            <a:normAutofit fontScale="62500" lnSpcReduction="20000"/>
          </a:bodyPr>
          <a:lstStyle/>
          <a:p>
            <a:pPr>
              <a:buNone/>
            </a:pPr>
            <a:r>
              <a:rPr lang="id-ID" sz="2300" dirty="0" smtClean="0"/>
              <a:t>Penambahan</a:t>
            </a:r>
          </a:p>
          <a:p>
            <a:pPr>
              <a:buNone/>
            </a:pPr>
            <a:r>
              <a:rPr lang="id-ID" sz="2300" dirty="0" smtClean="0"/>
              <a:t>		</a:t>
            </a:r>
            <a:r>
              <a:rPr lang="en-US" sz="2300" dirty="0" smtClean="0"/>
              <a:t>-</a:t>
            </a:r>
            <a:r>
              <a:rPr lang="id-ID" sz="2300" dirty="0" smtClean="0"/>
              <a:t>heat from solar radiati</a:t>
            </a:r>
            <a:r>
              <a:rPr lang="en-US" sz="2300" dirty="0" smtClean="0"/>
              <a:t>o</a:t>
            </a:r>
            <a:r>
              <a:rPr lang="id-ID" sz="2300" dirty="0" smtClean="0"/>
              <a:t>n</a:t>
            </a:r>
          </a:p>
          <a:p>
            <a:pPr>
              <a:buNone/>
            </a:pPr>
            <a:r>
              <a:rPr lang="id-ID" sz="2300" dirty="0" smtClean="0"/>
              <a:t>		</a:t>
            </a:r>
            <a:r>
              <a:rPr lang="en-US" sz="2300" dirty="0" smtClean="0"/>
              <a:t>-</a:t>
            </a:r>
            <a:r>
              <a:rPr lang="id-ID" sz="2300" dirty="0" smtClean="0"/>
              <a:t>water from rainfall and or water tabel</a:t>
            </a:r>
          </a:p>
          <a:p>
            <a:pPr>
              <a:buNone/>
            </a:pPr>
            <a:r>
              <a:rPr lang="id-ID" sz="2300" dirty="0" smtClean="0"/>
              <a:t>		</a:t>
            </a:r>
            <a:r>
              <a:rPr lang="en-US" sz="2300" dirty="0" smtClean="0"/>
              <a:t>-</a:t>
            </a:r>
            <a:r>
              <a:rPr lang="id-ID" sz="2300" dirty="0" smtClean="0"/>
              <a:t>organic matter from vegetation or f</a:t>
            </a:r>
            <a:r>
              <a:rPr lang="en-US" sz="2300" dirty="0" smtClean="0"/>
              <a:t>e</a:t>
            </a:r>
            <a:r>
              <a:rPr lang="id-ID" sz="2300" dirty="0" smtClean="0"/>
              <a:t>rtilization</a:t>
            </a:r>
          </a:p>
          <a:p>
            <a:pPr>
              <a:buNone/>
            </a:pPr>
            <a:r>
              <a:rPr lang="id-ID" sz="2300" dirty="0" smtClean="0"/>
              <a:t>		</a:t>
            </a:r>
            <a:r>
              <a:rPr lang="en-US" sz="2300" dirty="0" smtClean="0"/>
              <a:t>-</a:t>
            </a:r>
            <a:r>
              <a:rPr lang="id-ID" sz="2300" dirty="0" smtClean="0"/>
              <a:t>sediment from flooding</a:t>
            </a:r>
          </a:p>
          <a:p>
            <a:pPr>
              <a:buNone/>
            </a:pPr>
            <a:r>
              <a:rPr lang="id-ID" sz="2300" dirty="0" smtClean="0"/>
              <a:t>		</a:t>
            </a:r>
            <a:r>
              <a:rPr lang="en-US" sz="2300" dirty="0" smtClean="0"/>
              <a:t>-</a:t>
            </a:r>
            <a:r>
              <a:rPr lang="id-ID" sz="2300" dirty="0" smtClean="0"/>
              <a:t>soluble compound  from looding or fertilization</a:t>
            </a:r>
          </a:p>
          <a:p>
            <a:pPr>
              <a:buNone/>
            </a:pPr>
            <a:r>
              <a:rPr lang="id-ID" sz="2300" dirty="0" smtClean="0"/>
              <a:t>Penghilangan</a:t>
            </a:r>
          </a:p>
          <a:p>
            <a:pPr>
              <a:buNone/>
            </a:pPr>
            <a:r>
              <a:rPr lang="id-ID" sz="2300" dirty="0" smtClean="0"/>
              <a:t>		</a:t>
            </a:r>
            <a:r>
              <a:rPr lang="en-US" sz="2300" dirty="0" smtClean="0"/>
              <a:t>-</a:t>
            </a:r>
            <a:r>
              <a:rPr lang="id-ID" sz="2300" dirty="0" smtClean="0"/>
              <a:t>heat to atmosphere</a:t>
            </a:r>
          </a:p>
          <a:p>
            <a:pPr>
              <a:buNone/>
            </a:pPr>
            <a:r>
              <a:rPr lang="id-ID" sz="2300" dirty="0" smtClean="0"/>
              <a:t>		</a:t>
            </a:r>
            <a:r>
              <a:rPr lang="en-US" sz="2300" dirty="0" smtClean="0"/>
              <a:t>-</a:t>
            </a:r>
            <a:r>
              <a:rPr lang="id-ID" sz="2300" dirty="0" smtClean="0"/>
              <a:t>water by runoff, hypod</a:t>
            </a:r>
            <a:r>
              <a:rPr lang="en-US" sz="2300" dirty="0" smtClean="0"/>
              <a:t>e</a:t>
            </a:r>
            <a:r>
              <a:rPr lang="id-ID" sz="2300" dirty="0" smtClean="0"/>
              <a:t>rmic flow and/or deep percolatio</a:t>
            </a:r>
            <a:r>
              <a:rPr lang="en-US" sz="2300" dirty="0" smtClean="0"/>
              <a:t>n </a:t>
            </a:r>
            <a:r>
              <a:rPr lang="id-ID" sz="2300" dirty="0" smtClean="0"/>
              <a:t>ground </a:t>
            </a:r>
            <a:r>
              <a:rPr lang="en-US" sz="2300" dirty="0" smtClean="0"/>
              <a:t>w</a:t>
            </a:r>
            <a:r>
              <a:rPr lang="id-ID" sz="2300" dirty="0" smtClean="0"/>
              <a:t>ater</a:t>
            </a:r>
          </a:p>
          <a:p>
            <a:pPr>
              <a:buNone/>
            </a:pPr>
            <a:r>
              <a:rPr lang="id-ID" sz="2300" dirty="0" smtClean="0"/>
              <a:t>		</a:t>
            </a:r>
            <a:r>
              <a:rPr lang="en-US" sz="2300" dirty="0" smtClean="0"/>
              <a:t>-</a:t>
            </a:r>
            <a:r>
              <a:rPr lang="id-ID" sz="2300" dirty="0" smtClean="0"/>
              <a:t>organic and material by erosion</a:t>
            </a:r>
          </a:p>
          <a:p>
            <a:pPr>
              <a:buNone/>
            </a:pPr>
            <a:r>
              <a:rPr lang="id-ID" sz="2300" dirty="0" smtClean="0"/>
              <a:t>		</a:t>
            </a:r>
            <a:r>
              <a:rPr lang="en-US" sz="2300" dirty="0" smtClean="0"/>
              <a:t>-</a:t>
            </a:r>
            <a:r>
              <a:rPr lang="id-ID" sz="2300" dirty="0" smtClean="0"/>
              <a:t>solub</a:t>
            </a:r>
            <a:r>
              <a:rPr lang="en-US" sz="2300" dirty="0" smtClean="0"/>
              <a:t>l</a:t>
            </a:r>
            <a:r>
              <a:rPr lang="id-ID" sz="2300" dirty="0" smtClean="0"/>
              <a:t>e compound by ero</a:t>
            </a:r>
            <a:r>
              <a:rPr lang="en-US" sz="2300" dirty="0" smtClean="0"/>
              <a:t>s</a:t>
            </a:r>
            <a:r>
              <a:rPr lang="id-ID" sz="2300" dirty="0" smtClean="0"/>
              <a:t>ion and deep leaching</a:t>
            </a:r>
          </a:p>
          <a:p>
            <a:pPr>
              <a:buNone/>
            </a:pPr>
            <a:r>
              <a:rPr lang="id-ID" sz="2300" dirty="0" smtClean="0"/>
              <a:t>Alih rupa/alir ragam/alih bentuk</a:t>
            </a:r>
          </a:p>
          <a:p>
            <a:pPr>
              <a:buNone/>
            </a:pPr>
            <a:r>
              <a:rPr lang="id-ID" sz="2300" dirty="0" smtClean="0"/>
              <a:t>		</a:t>
            </a:r>
            <a:r>
              <a:rPr lang="en-US" sz="2300" dirty="0" smtClean="0"/>
              <a:t>-</a:t>
            </a:r>
            <a:r>
              <a:rPr lang="id-ID" sz="2300" dirty="0" smtClean="0"/>
              <a:t>decomposition of organic matter</a:t>
            </a:r>
          </a:p>
          <a:p>
            <a:pPr>
              <a:buNone/>
            </a:pPr>
            <a:r>
              <a:rPr lang="id-ID" sz="2300" dirty="0" smtClean="0"/>
              <a:t>		</a:t>
            </a:r>
            <a:r>
              <a:rPr lang="en-US" sz="2300" dirty="0" smtClean="0"/>
              <a:t>-</a:t>
            </a:r>
            <a:r>
              <a:rPr lang="id-ID" sz="2300" dirty="0" smtClean="0"/>
              <a:t>weathering of primary minerals</a:t>
            </a:r>
          </a:p>
          <a:p>
            <a:pPr>
              <a:buNone/>
            </a:pPr>
            <a:r>
              <a:rPr lang="id-ID" sz="2300" dirty="0" smtClean="0"/>
              <a:t>		</a:t>
            </a:r>
            <a:r>
              <a:rPr lang="en-US" sz="2300" dirty="0" smtClean="0"/>
              <a:t>-</a:t>
            </a:r>
            <a:r>
              <a:rPr lang="id-ID" sz="2300" dirty="0" smtClean="0"/>
              <a:t>neoformation of clay minerals</a:t>
            </a:r>
          </a:p>
          <a:p>
            <a:pPr>
              <a:buNone/>
            </a:pPr>
            <a:r>
              <a:rPr lang="id-ID" sz="2300" dirty="0" smtClean="0"/>
              <a:t>		</a:t>
            </a:r>
            <a:r>
              <a:rPr lang="en-US" sz="2300" dirty="0" smtClean="0"/>
              <a:t>-</a:t>
            </a:r>
            <a:r>
              <a:rPr lang="id-ID" sz="2300" dirty="0" smtClean="0"/>
              <a:t>formation of chemical compound, concentration, and</a:t>
            </a:r>
            <a:r>
              <a:rPr lang="en-US" sz="2300" dirty="0" smtClean="0"/>
              <a:t> </a:t>
            </a:r>
            <a:r>
              <a:rPr lang="id-ID" sz="2300" dirty="0" smtClean="0"/>
              <a:t>ceme</a:t>
            </a:r>
            <a:r>
              <a:rPr lang="en-US" sz="2300" dirty="0" smtClean="0"/>
              <a:t>n</a:t>
            </a:r>
            <a:r>
              <a:rPr lang="id-ID" sz="2300" dirty="0" smtClean="0"/>
              <a:t>tation</a:t>
            </a:r>
          </a:p>
          <a:p>
            <a:pPr>
              <a:buNone/>
            </a:pPr>
            <a:r>
              <a:rPr lang="id-ID" sz="2300" dirty="0" smtClean="0"/>
              <a:t>		</a:t>
            </a:r>
            <a:r>
              <a:rPr lang="en-US" sz="2300" dirty="0" smtClean="0"/>
              <a:t>-</a:t>
            </a:r>
            <a:r>
              <a:rPr lang="id-ID" sz="2300" dirty="0" smtClean="0"/>
              <a:t>formation of soil structure by biological construction or phisicohemcal </a:t>
            </a:r>
            <a:r>
              <a:rPr lang="en-US" sz="2300" dirty="0" smtClean="0"/>
              <a:t> </a:t>
            </a:r>
          </a:p>
          <a:p>
            <a:pPr>
              <a:buNone/>
            </a:pPr>
            <a:r>
              <a:rPr lang="en-US" sz="2300" dirty="0" smtClean="0"/>
              <a:t>                  </a:t>
            </a:r>
            <a:r>
              <a:rPr lang="id-ID" sz="2300" dirty="0" smtClean="0"/>
              <a:t>partision</a:t>
            </a:r>
            <a:endParaRPr lang="en-US" sz="2300" dirty="0" smtClean="0"/>
          </a:p>
          <a:p>
            <a:pPr>
              <a:buNone/>
            </a:pPr>
            <a:endParaRPr lang="en-US" sz="2300" dirty="0" smtClean="0"/>
          </a:p>
          <a:p>
            <a:pPr>
              <a:buNone/>
            </a:pPr>
            <a:r>
              <a:rPr lang="id-ID" sz="2300" dirty="0" smtClean="0"/>
              <a:t>Alih tempat</a:t>
            </a:r>
          </a:p>
          <a:p>
            <a:pPr>
              <a:buNone/>
            </a:pPr>
            <a:r>
              <a:rPr lang="id-ID" sz="2300" dirty="0" smtClean="0"/>
              <a:t>		</a:t>
            </a:r>
            <a:r>
              <a:rPr lang="en-US" sz="2300" dirty="0" smtClean="0"/>
              <a:t>-</a:t>
            </a:r>
            <a:r>
              <a:rPr lang="id-ID" sz="2300" dirty="0" smtClean="0"/>
              <a:t>down wards migration (illuviation) of clay, salts, carbonat</a:t>
            </a:r>
            <a:r>
              <a:rPr lang="en-US" sz="2300" dirty="0" smtClean="0"/>
              <a:t>e</a:t>
            </a:r>
            <a:r>
              <a:rPr lang="id-ID" sz="2300" dirty="0" smtClean="0"/>
              <a:t>s, organic, matter, and </a:t>
            </a:r>
          </a:p>
          <a:p>
            <a:pPr>
              <a:buNone/>
            </a:pPr>
            <a:r>
              <a:rPr lang="id-ID" sz="2300" dirty="0" smtClean="0"/>
              <a:t>               </a:t>
            </a:r>
            <a:r>
              <a:rPr lang="en-US" sz="2300" dirty="0" smtClean="0"/>
              <a:t>  </a:t>
            </a:r>
            <a:r>
              <a:rPr lang="id-ID" sz="2300" dirty="0" smtClean="0"/>
              <a:t>sesquio</a:t>
            </a:r>
            <a:r>
              <a:rPr lang="en-US" sz="2300" dirty="0" smtClean="0"/>
              <a:t>x</a:t>
            </a:r>
            <a:r>
              <a:rPr lang="id-ID" sz="2300" dirty="0" smtClean="0"/>
              <a:t>ide.</a:t>
            </a:r>
          </a:p>
          <a:p>
            <a:pPr>
              <a:buNone/>
            </a:pPr>
            <a:r>
              <a:rPr lang="id-ID" sz="2300" dirty="0" smtClean="0"/>
              <a:t>		</a:t>
            </a:r>
            <a:r>
              <a:rPr lang="en-US" sz="2300" dirty="0" smtClean="0"/>
              <a:t>-</a:t>
            </a:r>
            <a:r>
              <a:rPr lang="id-ID" sz="2300" dirty="0" smtClean="0"/>
              <a:t>upward migration of salts</a:t>
            </a:r>
          </a:p>
          <a:p>
            <a:pPr>
              <a:buNone/>
            </a:pPr>
            <a:r>
              <a:rPr lang="id-ID" sz="2300" dirty="0" smtClean="0"/>
              <a:t>		</a:t>
            </a:r>
            <a:r>
              <a:rPr lang="en-US" sz="2300" dirty="0" smtClean="0"/>
              <a:t>-</a:t>
            </a:r>
            <a:r>
              <a:rPr lang="id-ID" sz="2300" dirty="0" smtClean="0"/>
              <a:t>lateral migration of soluble compoun</a:t>
            </a:r>
            <a:r>
              <a:rPr lang="en-US" sz="2300" dirty="0" smtClean="0"/>
              <a:t> (</a:t>
            </a:r>
            <a:r>
              <a:rPr lang="en-US" sz="2300" dirty="0" err="1" smtClean="0"/>
              <a:t>batas</a:t>
            </a:r>
            <a:r>
              <a:rPr lang="en-US" sz="2300" dirty="0" smtClean="0"/>
              <a:t> </a:t>
            </a:r>
            <a:r>
              <a:rPr lang="en-US" sz="2300" dirty="0" err="1" smtClean="0"/>
              <a:t>kuliah</a:t>
            </a:r>
            <a:r>
              <a:rPr lang="en-US" sz="2300" dirty="0" smtClean="0"/>
              <a:t>)</a:t>
            </a:r>
            <a:endParaRPr lang="id-ID" sz="2300" dirty="0" smtClean="0"/>
          </a:p>
          <a:p>
            <a:pPr>
              <a:buNone/>
            </a:pPr>
            <a:endParaRPr lang="en-US" sz="2000" dirty="0"/>
          </a:p>
        </p:txBody>
      </p:sp>
      <p:sp>
        <p:nvSpPr>
          <p:cNvPr id="3" name="Title 2"/>
          <p:cNvSpPr>
            <a:spLocks noGrp="1"/>
          </p:cNvSpPr>
          <p:nvPr>
            <p:ph type="title"/>
          </p:nvPr>
        </p:nvSpPr>
        <p:spPr>
          <a:xfrm>
            <a:off x="457200" y="228600"/>
            <a:ext cx="8382000" cy="503238"/>
          </a:xfrm>
        </p:spPr>
        <p:style>
          <a:lnRef idx="2">
            <a:schemeClr val="accent4">
              <a:shade val="50000"/>
            </a:schemeClr>
          </a:lnRef>
          <a:fillRef idx="1">
            <a:schemeClr val="accent4"/>
          </a:fillRef>
          <a:effectRef idx="0">
            <a:schemeClr val="accent4"/>
          </a:effectRef>
          <a:fontRef idx="minor">
            <a:schemeClr val="lt1"/>
          </a:fontRef>
        </p:style>
        <p:txBody>
          <a:bodyPr>
            <a:normAutofit/>
          </a:bodyPr>
          <a:lstStyle/>
          <a:p>
            <a:r>
              <a:rPr lang="en-US" sz="2400" dirty="0" err="1" smtClean="0"/>
              <a:t>Proses</a:t>
            </a:r>
            <a:r>
              <a:rPr lang="en-US" sz="2400" dirty="0" smtClean="0"/>
              <a:t> </a:t>
            </a:r>
            <a:r>
              <a:rPr lang="en-US" sz="2400" dirty="0" err="1" smtClean="0"/>
              <a:t>pedogenesis</a:t>
            </a:r>
            <a:r>
              <a:rPr lang="en-US" sz="2400" dirty="0" smtClean="0"/>
              <a:t> model Simonson</a:t>
            </a:r>
            <a:endParaRPr lang="en-US" sz="2400"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457200" y="762000"/>
            <a:ext cx="8229600" cy="5791200"/>
          </a:xfrm>
        </p:spPr>
        <p:style>
          <a:lnRef idx="1">
            <a:schemeClr val="accent3"/>
          </a:lnRef>
          <a:fillRef idx="3">
            <a:schemeClr val="accent3"/>
          </a:fillRef>
          <a:effectRef idx="2">
            <a:schemeClr val="accent3"/>
          </a:effectRef>
          <a:fontRef idx="minor">
            <a:schemeClr val="lt1"/>
          </a:fontRef>
        </p:style>
        <p:txBody>
          <a:bodyPr>
            <a:normAutofit fontScale="85000" lnSpcReduction="20000"/>
          </a:bodyPr>
          <a:lstStyle/>
          <a:p>
            <a:pPr>
              <a:buNone/>
            </a:pPr>
            <a:r>
              <a:rPr lang="en-US" sz="2000" dirty="0" smtClean="0"/>
              <a:t>1</a:t>
            </a:r>
            <a:r>
              <a:rPr lang="id-ID" sz="2000" dirty="0" smtClean="0"/>
              <a:t>. memasuk-campurkan bahan organik ke dalam tanah </a:t>
            </a:r>
          </a:p>
          <a:p>
            <a:pPr>
              <a:buNone/>
            </a:pPr>
            <a:r>
              <a:rPr lang="id-ID" sz="2000" dirty="0" smtClean="0"/>
              <a:t>    mineral lewat permukaan tanah         pembentukan horison A</a:t>
            </a:r>
          </a:p>
          <a:p>
            <a:pPr>
              <a:buNone/>
            </a:pPr>
            <a:r>
              <a:rPr lang="id-ID" sz="2000" dirty="0" smtClean="0"/>
              <a:t>2. Eluviasi klei, Fe, Al       pemb. Hor E (Albik dan Spodik)</a:t>
            </a:r>
          </a:p>
          <a:p>
            <a:pPr>
              <a:buNone/>
            </a:pPr>
            <a:r>
              <a:rPr lang="id-ID" sz="2000" dirty="0" smtClean="0"/>
              <a:t>3. Eluviasi klei, Fe, Al, dan humus yang dialih tempatkan dari horison A dan E          horison B</a:t>
            </a:r>
          </a:p>
          <a:p>
            <a:pPr>
              <a:buNone/>
            </a:pPr>
            <a:r>
              <a:rPr lang="id-ID" sz="2000" dirty="0" smtClean="0"/>
              <a:t>4. Pelindian (leaching) garam terlarutkan dan min. silikat melonggok sebagai R2O3 (sequioksida) secara residual      pembentukan horison oksik</a:t>
            </a:r>
          </a:p>
          <a:p>
            <a:pPr>
              <a:buNone/>
            </a:pPr>
            <a:r>
              <a:rPr lang="id-ID" sz="2000" dirty="0" smtClean="0"/>
              <a:t>5. Alih tempat cacak (</a:t>
            </a:r>
            <a:r>
              <a:rPr lang="id-ID" sz="2000" i="1" dirty="0" smtClean="0"/>
              <a:t>vertical</a:t>
            </a:r>
            <a:r>
              <a:rPr lang="id-ID" sz="2000" dirty="0" smtClean="0"/>
              <a:t>) melonggokan garam dan membentuk horison salik, kalsik (garam Ca, dan atau Mg Karbonat), atau natrik (garam Na)</a:t>
            </a:r>
          </a:p>
          <a:p>
            <a:pPr>
              <a:buNone/>
            </a:pPr>
            <a:r>
              <a:rPr lang="id-ID" sz="2000" dirty="0" smtClean="0"/>
              <a:t>6. Gleysasi, pembentukan horison glei (Otogley=drainasi buruk, stagnogley=penggenangan, hidrogley=air tanah dangkal)</a:t>
            </a:r>
          </a:p>
          <a:p>
            <a:pPr>
              <a:buNone/>
            </a:pPr>
            <a:r>
              <a:rPr lang="id-ID" sz="2000" dirty="0" smtClean="0"/>
              <a:t>7. Pedoturbasi, membaurkan horison, penghambatan horison</a:t>
            </a:r>
          </a:p>
          <a:p>
            <a:pPr>
              <a:buNone/>
            </a:pPr>
            <a:r>
              <a:rPr lang="id-ID" sz="2000" dirty="0" smtClean="0"/>
              <a:t>    (a). selt churning – kembang kerut</a:t>
            </a:r>
          </a:p>
          <a:p>
            <a:pPr>
              <a:buNone/>
            </a:pPr>
            <a:r>
              <a:rPr lang="id-ID" sz="2000" dirty="0" smtClean="0"/>
              <a:t>    (b). kerja tumbuhan – tumbuhan tumbang (Jw : dungkar</a:t>
            </a:r>
            <a:r>
              <a:rPr lang="en-US" sz="2000" dirty="0" smtClean="0"/>
              <a:t>, </a:t>
            </a:r>
            <a:r>
              <a:rPr lang="en-US" sz="2000" dirty="0" err="1" smtClean="0"/>
              <a:t>rungkat</a:t>
            </a:r>
            <a:r>
              <a:rPr lang="id-ID" sz="2000" dirty="0" smtClean="0"/>
              <a:t>)</a:t>
            </a:r>
          </a:p>
          <a:p>
            <a:pPr>
              <a:buNone/>
            </a:pPr>
            <a:r>
              <a:rPr lang="id-ID" sz="2000" dirty="0" smtClean="0"/>
              <a:t>    (c). Kerja hewan – terowongan, sarang</a:t>
            </a:r>
          </a:p>
          <a:p>
            <a:pPr>
              <a:buNone/>
            </a:pPr>
            <a:r>
              <a:rPr lang="id-ID" sz="2000" dirty="0" smtClean="0"/>
              <a:t>8. Suhu beku (ada air tetapi tidak aktif) dan kekeringan (tak ada air)</a:t>
            </a:r>
          </a:p>
          <a:p>
            <a:pPr>
              <a:buNone/>
            </a:pPr>
            <a:endParaRPr lang="id-ID" sz="2000" dirty="0" smtClean="0"/>
          </a:p>
          <a:p>
            <a:pPr>
              <a:buNone/>
            </a:pPr>
            <a:r>
              <a:rPr lang="id-ID" sz="2000" dirty="0" smtClean="0"/>
              <a:t>[ butir 1-6 ] – penggerak horisonisasi</a:t>
            </a:r>
          </a:p>
          <a:p>
            <a:pPr>
              <a:buNone/>
            </a:pPr>
            <a:r>
              <a:rPr lang="id-ID" sz="2000" dirty="0" smtClean="0"/>
              <a:t>[ butit 7-8 ] – penggerak haploidisasi</a:t>
            </a:r>
          </a:p>
          <a:p>
            <a:pPr>
              <a:buNone/>
            </a:pPr>
            <a:r>
              <a:rPr lang="id-ID" sz="2000" dirty="0" smtClean="0"/>
              <a:t>    </a:t>
            </a:r>
          </a:p>
          <a:p>
            <a:pPr>
              <a:buNone/>
            </a:pPr>
            <a:endParaRPr lang="en-US" sz="2000" dirty="0" smtClean="0"/>
          </a:p>
        </p:txBody>
      </p:sp>
      <p:sp>
        <p:nvSpPr>
          <p:cNvPr id="5" name="Title 4"/>
          <p:cNvSpPr>
            <a:spLocks noGrp="1"/>
          </p:cNvSpPr>
          <p:nvPr>
            <p:ph type="title"/>
          </p:nvPr>
        </p:nvSpPr>
        <p:spPr>
          <a:xfrm>
            <a:off x="457200" y="228600"/>
            <a:ext cx="8229600" cy="457200"/>
          </a:xfrm>
        </p:spPr>
        <p:style>
          <a:lnRef idx="1">
            <a:schemeClr val="accent4"/>
          </a:lnRef>
          <a:fillRef idx="2">
            <a:schemeClr val="accent4"/>
          </a:fillRef>
          <a:effectRef idx="1">
            <a:schemeClr val="accent4"/>
          </a:effectRef>
          <a:fontRef idx="minor">
            <a:schemeClr val="dk1"/>
          </a:fontRef>
        </p:style>
        <p:txBody>
          <a:bodyPr>
            <a:normAutofit fontScale="90000"/>
          </a:bodyPr>
          <a:lstStyle/>
          <a:p>
            <a:pPr lvl="0" algn="ctr"/>
            <a:r>
              <a:rPr lang="en-US" sz="2400" b="0" dirty="0" smtClean="0">
                <a:solidFill>
                  <a:schemeClr val="tx1"/>
                </a:solidFill>
                <a:effectLst/>
              </a:rPr>
              <a:t/>
            </a:r>
            <a:br>
              <a:rPr lang="en-US" sz="2400" b="0" dirty="0" smtClean="0">
                <a:solidFill>
                  <a:schemeClr val="tx1"/>
                </a:solidFill>
                <a:effectLst/>
              </a:rPr>
            </a:br>
            <a:r>
              <a:rPr lang="en-US" sz="2400" b="0" dirty="0" smtClean="0">
                <a:solidFill>
                  <a:schemeClr val="tx1"/>
                </a:solidFill>
                <a:effectLst/>
              </a:rPr>
              <a:t>13 </a:t>
            </a:r>
            <a:r>
              <a:rPr lang="id-ID" sz="2400" b="0" dirty="0" smtClean="0">
                <a:solidFill>
                  <a:schemeClr val="tx1"/>
                </a:solidFill>
                <a:effectLst/>
              </a:rPr>
              <a:t>pasang sub pedogenesis</a:t>
            </a:r>
            <a:br>
              <a:rPr lang="id-ID" sz="2400" b="0" dirty="0" smtClean="0">
                <a:solidFill>
                  <a:schemeClr val="tx1"/>
                </a:solidFill>
                <a:effectLst/>
              </a:rPr>
            </a:br>
            <a:endParaRPr lang="en-US" sz="2400" dirty="0"/>
          </a:p>
        </p:txBody>
      </p:sp>
      <p:sp>
        <p:nvSpPr>
          <p:cNvPr id="7" name="Right Arrow 6"/>
          <p:cNvSpPr/>
          <p:nvPr/>
        </p:nvSpPr>
        <p:spPr>
          <a:xfrm>
            <a:off x="4419600" y="1097281"/>
            <a:ext cx="152400"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ight Arrow 7"/>
          <p:cNvSpPr/>
          <p:nvPr/>
        </p:nvSpPr>
        <p:spPr>
          <a:xfrm>
            <a:off x="2895600" y="1371600"/>
            <a:ext cx="304800" cy="76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9" name="Right Arrow 8"/>
          <p:cNvSpPr/>
          <p:nvPr/>
        </p:nvSpPr>
        <p:spPr>
          <a:xfrm>
            <a:off x="5562600" y="2286000"/>
            <a:ext cx="152400"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ight Arrow 9"/>
          <p:cNvSpPr/>
          <p:nvPr/>
        </p:nvSpPr>
        <p:spPr>
          <a:xfrm>
            <a:off x="1143000" y="1828800"/>
            <a:ext cx="381000" cy="76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spd="slow">
    <p:zoom/>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838200"/>
            <a:ext cx="8229600" cy="5715000"/>
          </a:xfrm>
        </p:spPr>
        <p:style>
          <a:lnRef idx="1">
            <a:schemeClr val="accent2"/>
          </a:lnRef>
          <a:fillRef idx="3">
            <a:schemeClr val="accent2"/>
          </a:fillRef>
          <a:effectRef idx="2">
            <a:schemeClr val="accent2"/>
          </a:effectRef>
          <a:fontRef idx="minor">
            <a:schemeClr val="lt1"/>
          </a:fontRef>
        </p:style>
        <p:txBody>
          <a:bodyPr>
            <a:normAutofit/>
          </a:bodyPr>
          <a:lstStyle/>
          <a:p>
            <a:pPr>
              <a:buNone/>
            </a:pPr>
            <a:r>
              <a:rPr lang="id-ID" sz="2000" dirty="0" smtClean="0"/>
              <a:t>Hor. O. lapisan tanah yang didominasi bahan organik, gelap, sebagai tumpukan sisa tanaman</a:t>
            </a:r>
          </a:p>
          <a:p>
            <a:pPr>
              <a:buNone/>
            </a:pPr>
            <a:r>
              <a:rPr lang="id-ID" sz="2000" dirty="0" smtClean="0"/>
              <a:t>Hor. A. </a:t>
            </a:r>
          </a:p>
          <a:p>
            <a:pPr>
              <a:buNone/>
            </a:pPr>
            <a:r>
              <a:rPr lang="id-ID" sz="2000" dirty="0" smtClean="0"/>
              <a:t>	- Horison mineral yang terbentuk di bawah hor. O</a:t>
            </a:r>
          </a:p>
          <a:p>
            <a:pPr>
              <a:buNone/>
            </a:pPr>
            <a:r>
              <a:rPr lang="id-ID" sz="2000" dirty="0" smtClean="0"/>
              <a:t>	- memperlihatkan hilangnya struktur batuan asli</a:t>
            </a:r>
          </a:p>
          <a:p>
            <a:pPr>
              <a:buNone/>
            </a:pPr>
            <a:r>
              <a:rPr lang="id-ID" sz="2000" dirty="0" smtClean="0"/>
              <a:t>	- akumulasi bhn. Org. terhumuskan dan bercampur mineral.</a:t>
            </a:r>
          </a:p>
          <a:p>
            <a:pPr>
              <a:buNone/>
            </a:pPr>
            <a:r>
              <a:rPr lang="id-ID" sz="2000" dirty="0" smtClean="0"/>
              <a:t>	- mempunyai sifat yang menunjukkan akibat pengolahan tnh.</a:t>
            </a:r>
            <a:endParaRPr lang="en-US" sz="2000" dirty="0" smtClean="0"/>
          </a:p>
          <a:p>
            <a:pPr>
              <a:buNone/>
            </a:pPr>
            <a:endParaRPr lang="id-ID" sz="2000" dirty="0" smtClean="0"/>
          </a:p>
          <a:p>
            <a:pPr>
              <a:buNone/>
            </a:pPr>
            <a:r>
              <a:rPr lang="id-ID" sz="2000" dirty="0" smtClean="0"/>
              <a:t>Hor. E.</a:t>
            </a:r>
          </a:p>
          <a:p>
            <a:pPr>
              <a:buNone/>
            </a:pPr>
            <a:r>
              <a:rPr lang="id-ID" sz="2000" dirty="0" smtClean="0"/>
              <a:t>	- horison mineral yang kehilangan klei, silikat, besi, Al, atau </a:t>
            </a:r>
          </a:p>
          <a:p>
            <a:pPr>
              <a:buNone/>
            </a:pPr>
            <a:r>
              <a:rPr lang="id-ID" sz="2000" dirty="0" smtClean="0"/>
              <a:t>      beberapa kombinasinya</a:t>
            </a:r>
          </a:p>
          <a:p>
            <a:pPr>
              <a:buNone/>
            </a:pPr>
            <a:r>
              <a:rPr lang="id-ID" sz="2000" dirty="0" smtClean="0"/>
              <a:t>	- meninggalkan partikel pasir dan lanau</a:t>
            </a:r>
          </a:p>
          <a:p>
            <a:pPr>
              <a:buNone/>
            </a:pPr>
            <a:r>
              <a:rPr lang="id-ID" sz="2000" dirty="0" smtClean="0"/>
              <a:t>	- struktur batuan asli hilang</a:t>
            </a:r>
          </a:p>
          <a:p>
            <a:pPr>
              <a:buNone/>
            </a:pPr>
            <a:r>
              <a:rPr lang="id-ID" sz="2000" dirty="0" smtClean="0"/>
              <a:t>	- Valeu tanah lebih tinggi atau chroma lebih rendah</a:t>
            </a:r>
          </a:p>
          <a:p>
            <a:pPr>
              <a:buNone/>
            </a:pPr>
            <a:endParaRPr lang="en-US" sz="2000" dirty="0"/>
          </a:p>
        </p:txBody>
      </p:sp>
      <p:sp>
        <p:nvSpPr>
          <p:cNvPr id="3" name="Title 2"/>
          <p:cNvSpPr>
            <a:spLocks noGrp="1"/>
          </p:cNvSpPr>
          <p:nvPr>
            <p:ph type="title"/>
          </p:nvPr>
        </p:nvSpPr>
        <p:spPr>
          <a:xfrm>
            <a:off x="457200" y="228600"/>
            <a:ext cx="8229600" cy="579438"/>
          </a:xfrm>
        </p:spPr>
        <p:style>
          <a:lnRef idx="2">
            <a:schemeClr val="accent4">
              <a:shade val="50000"/>
            </a:schemeClr>
          </a:lnRef>
          <a:fillRef idx="1">
            <a:schemeClr val="accent4"/>
          </a:fillRef>
          <a:effectRef idx="0">
            <a:schemeClr val="accent4"/>
          </a:effectRef>
          <a:fontRef idx="minor">
            <a:schemeClr val="lt1"/>
          </a:fontRef>
        </p:style>
        <p:txBody>
          <a:bodyPr>
            <a:normAutofit/>
          </a:bodyPr>
          <a:lstStyle/>
          <a:p>
            <a:r>
              <a:rPr lang="en-US" sz="2400" dirty="0" err="1" smtClean="0"/>
              <a:t>Horison-horison</a:t>
            </a:r>
            <a:r>
              <a:rPr lang="en-US" sz="2400" dirty="0" smtClean="0"/>
              <a:t> </a:t>
            </a:r>
            <a:r>
              <a:rPr lang="en-US" sz="2400" dirty="0" err="1" smtClean="0"/>
              <a:t>tanah</a:t>
            </a:r>
            <a:endParaRPr lang="en-US" sz="2400" dirty="0"/>
          </a:p>
        </p:txBody>
      </p:sp>
    </p:spTree>
  </p:cSld>
  <p:clrMapOvr>
    <a:masterClrMapping/>
  </p:clrMapOvr>
  <p:transition spd="slow">
    <p:cover dir="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43000"/>
            <a:ext cx="8229600" cy="5169091"/>
          </a:xfrm>
        </p:spPr>
        <p:style>
          <a:lnRef idx="3">
            <a:schemeClr val="lt1"/>
          </a:lnRef>
          <a:fillRef idx="1">
            <a:schemeClr val="accent2"/>
          </a:fillRef>
          <a:effectRef idx="1">
            <a:schemeClr val="accent2"/>
          </a:effectRef>
          <a:fontRef idx="minor">
            <a:schemeClr val="lt1"/>
          </a:fontRef>
        </p:style>
        <p:txBody>
          <a:bodyPr>
            <a:normAutofit/>
          </a:bodyPr>
          <a:lstStyle/>
          <a:p>
            <a:pPr>
              <a:buNone/>
            </a:pPr>
            <a:r>
              <a:rPr lang="id-ID" sz="2000" dirty="0" smtClean="0"/>
              <a:t>Hor. </a:t>
            </a:r>
            <a:r>
              <a:rPr lang="en-US" sz="2000" dirty="0" smtClean="0"/>
              <a:t>B</a:t>
            </a:r>
          </a:p>
          <a:p>
            <a:pPr>
              <a:buNone/>
            </a:pPr>
            <a:endParaRPr lang="en-US" sz="2000" dirty="0" smtClean="0"/>
          </a:p>
          <a:p>
            <a:pPr>
              <a:buNone/>
            </a:pPr>
            <a:r>
              <a:rPr lang="en-US" sz="2000" dirty="0" smtClean="0"/>
              <a:t>	</a:t>
            </a:r>
            <a:r>
              <a:rPr lang="id-ID" sz="2000" dirty="0" smtClean="0"/>
              <a:t>- horison mineral di bawah hor. A, E, atau O</a:t>
            </a:r>
          </a:p>
          <a:p>
            <a:pPr>
              <a:buNone/>
            </a:pPr>
            <a:r>
              <a:rPr lang="id-ID" sz="2000" dirty="0" smtClean="0"/>
              <a:t>	- struktur batuan asli hilang </a:t>
            </a:r>
          </a:p>
          <a:p>
            <a:pPr>
              <a:buNone/>
            </a:pPr>
            <a:r>
              <a:rPr lang="id-ID" sz="2000" dirty="0" smtClean="0"/>
              <a:t>	- penimbunan klei, silkat, Fe, Al, gipsum, karbonat, atau </a:t>
            </a:r>
          </a:p>
          <a:p>
            <a:pPr>
              <a:buNone/>
            </a:pPr>
            <a:r>
              <a:rPr lang="id-ID" sz="2000" dirty="0" smtClean="0"/>
              <a:t>      campurannya</a:t>
            </a:r>
          </a:p>
          <a:p>
            <a:pPr>
              <a:buNone/>
            </a:pPr>
            <a:r>
              <a:rPr lang="id-ID" sz="2000" dirty="0" smtClean="0"/>
              <a:t>	- adanya gejala pemindahan atau penambahan senyawa </a:t>
            </a:r>
          </a:p>
          <a:p>
            <a:pPr>
              <a:buNone/>
            </a:pPr>
            <a:r>
              <a:rPr lang="id-ID" sz="2000" dirty="0" smtClean="0"/>
              <a:t>      karbonat</a:t>
            </a:r>
          </a:p>
          <a:p>
            <a:pPr>
              <a:buNone/>
            </a:pPr>
            <a:r>
              <a:rPr lang="id-ID" sz="2000" dirty="0" smtClean="0"/>
              <a:t>	- konsentrasi oksida-oksida secara residual </a:t>
            </a:r>
          </a:p>
          <a:p>
            <a:pPr>
              <a:buNone/>
            </a:pPr>
            <a:r>
              <a:rPr lang="id-ID" sz="2000" dirty="0" smtClean="0"/>
              <a:t>	- penyeliputan sesquioksida</a:t>
            </a:r>
          </a:p>
          <a:p>
            <a:pPr>
              <a:buNone/>
            </a:pPr>
            <a:r>
              <a:rPr lang="id-ID" sz="2000" dirty="0" smtClean="0"/>
              <a:t>	- alterasi yang menghasilkan klei silikat atau membebaskan </a:t>
            </a:r>
          </a:p>
          <a:p>
            <a:pPr>
              <a:buNone/>
            </a:pPr>
            <a:r>
              <a:rPr lang="id-ID" sz="2000" dirty="0" smtClean="0"/>
              <a:t>      oksida-oksida atau keduanya, struktur granuler dan gumpal</a:t>
            </a:r>
          </a:p>
          <a:p>
            <a:pPr>
              <a:buNone/>
            </a:pPr>
            <a:r>
              <a:rPr lang="id-ID" sz="2000" dirty="0" smtClean="0"/>
              <a:t>	- sifat rapus atau gley yang menonjol </a:t>
            </a:r>
          </a:p>
          <a:p>
            <a:pPr>
              <a:buNone/>
            </a:pPr>
            <a:endParaRPr lang="id-ID" sz="2000" dirty="0" smtClean="0"/>
          </a:p>
          <a:p>
            <a:pPr>
              <a:buNone/>
            </a:pPr>
            <a:endParaRPr lang="en-US" sz="2000" dirty="0"/>
          </a:p>
        </p:txBody>
      </p:sp>
      <p:sp>
        <p:nvSpPr>
          <p:cNvPr id="3" name="Title 2"/>
          <p:cNvSpPr>
            <a:spLocks noGrp="1"/>
          </p:cNvSpPr>
          <p:nvPr>
            <p:ph type="title"/>
          </p:nvPr>
        </p:nvSpPr>
        <p:spPr>
          <a:xfrm>
            <a:off x="457200" y="228600"/>
            <a:ext cx="8229600" cy="914400"/>
          </a:xfrm>
        </p:spPr>
        <p:style>
          <a:lnRef idx="3">
            <a:schemeClr val="lt1"/>
          </a:lnRef>
          <a:fillRef idx="1">
            <a:schemeClr val="accent4"/>
          </a:fillRef>
          <a:effectRef idx="1">
            <a:schemeClr val="accent4"/>
          </a:effectRef>
          <a:fontRef idx="minor">
            <a:schemeClr val="lt1"/>
          </a:fontRef>
        </p:style>
        <p:txBody>
          <a:bodyPr>
            <a:normAutofit/>
          </a:bodyPr>
          <a:lstStyle/>
          <a:p>
            <a:r>
              <a:rPr lang="en-US" sz="2400" dirty="0" err="1" smtClean="0"/>
              <a:t>Horison-horison</a:t>
            </a:r>
            <a:r>
              <a:rPr lang="en-US" sz="2400" dirty="0" smtClean="0"/>
              <a:t> </a:t>
            </a:r>
            <a:r>
              <a:rPr lang="en-US" sz="2400" dirty="0" err="1" smtClean="0"/>
              <a:t>tanah</a:t>
            </a:r>
            <a:r>
              <a:rPr lang="en-US" sz="2400" dirty="0" smtClean="0"/>
              <a:t> (</a:t>
            </a:r>
            <a:r>
              <a:rPr lang="en-US" sz="2400" dirty="0" err="1" smtClean="0"/>
              <a:t>lanjutan</a:t>
            </a:r>
            <a:r>
              <a:rPr lang="en-US" sz="2400" dirty="0" smtClean="0"/>
              <a:t>)</a:t>
            </a:r>
            <a:endParaRPr lang="en-US" sz="2400" dirty="0"/>
          </a:p>
        </p:txBody>
      </p:sp>
    </p:spTree>
  </p:cSld>
  <p:clrMapOvr>
    <a:masterClrMapping/>
  </p:clrMapOvr>
  <p:transition spd="slow">
    <p:split dir="in"/>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43000"/>
            <a:ext cx="8229600" cy="5169091"/>
          </a:xfrm>
        </p:spPr>
        <p:style>
          <a:lnRef idx="3">
            <a:schemeClr val="lt1"/>
          </a:lnRef>
          <a:fillRef idx="1">
            <a:schemeClr val="accent2"/>
          </a:fillRef>
          <a:effectRef idx="1">
            <a:schemeClr val="accent2"/>
          </a:effectRef>
          <a:fontRef idx="minor">
            <a:schemeClr val="lt1"/>
          </a:fontRef>
        </p:style>
        <p:txBody>
          <a:bodyPr>
            <a:normAutofit/>
          </a:bodyPr>
          <a:lstStyle/>
          <a:p>
            <a:pPr>
              <a:buNone/>
            </a:pPr>
            <a:r>
              <a:rPr lang="id-ID" sz="2000" dirty="0" smtClean="0"/>
              <a:t>Hor. </a:t>
            </a:r>
            <a:r>
              <a:rPr lang="en-US" sz="2000" dirty="0" smtClean="0"/>
              <a:t>C</a:t>
            </a:r>
          </a:p>
          <a:p>
            <a:pPr>
              <a:buNone/>
            </a:pPr>
            <a:r>
              <a:rPr lang="en-US" sz="2000" dirty="0" smtClean="0"/>
              <a:t>	</a:t>
            </a:r>
            <a:r>
              <a:rPr lang="id-ID" sz="2000" dirty="0" smtClean="0"/>
              <a:t>- lapisan mineral di bawah hor. A, E, atau O</a:t>
            </a:r>
          </a:p>
          <a:p>
            <a:pPr>
              <a:buNone/>
            </a:pPr>
            <a:r>
              <a:rPr lang="id-ID" sz="2000" dirty="0" smtClean="0"/>
              <a:t>	- bukan batuan yang keras</a:t>
            </a:r>
          </a:p>
          <a:p>
            <a:pPr>
              <a:buNone/>
            </a:pPr>
            <a:r>
              <a:rPr lang="id-ID" sz="2000" dirty="0" smtClean="0"/>
              <a:t>	- sudah terpengaruh pedogenesis</a:t>
            </a:r>
          </a:p>
          <a:p>
            <a:pPr>
              <a:buNone/>
            </a:pPr>
            <a:r>
              <a:rPr lang="id-ID" sz="2000" dirty="0" smtClean="0"/>
              <a:t>	- tidak memiliki sifat-sifat pada hor O, A, E, dan B</a:t>
            </a:r>
          </a:p>
          <a:p>
            <a:pPr>
              <a:buNone/>
            </a:pPr>
            <a:r>
              <a:rPr lang="id-ID" sz="2000" dirty="0" smtClean="0"/>
              <a:t>	- sediment atau saprolit</a:t>
            </a:r>
          </a:p>
          <a:p>
            <a:pPr>
              <a:buNone/>
            </a:pPr>
            <a:r>
              <a:rPr lang="id-ID" sz="2000" dirty="0" smtClean="0"/>
              <a:t>	- digali tidak sulit</a:t>
            </a:r>
          </a:p>
          <a:p>
            <a:pPr>
              <a:buNone/>
            </a:pPr>
            <a:endParaRPr lang="id-ID" sz="2000" dirty="0" smtClean="0"/>
          </a:p>
          <a:p>
            <a:pPr>
              <a:buNone/>
            </a:pPr>
            <a:r>
              <a:rPr lang="id-ID" sz="2000" dirty="0" smtClean="0"/>
              <a:t>Hor. R.</a:t>
            </a:r>
          </a:p>
          <a:p>
            <a:pPr>
              <a:buNone/>
            </a:pPr>
            <a:r>
              <a:rPr lang="id-ID" sz="2000" dirty="0" smtClean="0"/>
              <a:t>	- batuan dasar tersementasi kuat atau sampai mengeras</a:t>
            </a:r>
          </a:p>
          <a:p>
            <a:pPr>
              <a:buNone/>
            </a:pPr>
            <a:r>
              <a:rPr lang="id-ID" sz="2000" dirty="0" smtClean="0"/>
              <a:t>   - granit, diorit, basal, batu gamping, dll..</a:t>
            </a:r>
          </a:p>
          <a:p>
            <a:pPr>
              <a:buNone/>
            </a:pPr>
            <a:r>
              <a:rPr lang="id-ID" sz="2000" dirty="0" smtClean="0"/>
              <a:t>	- digali sangat sulit</a:t>
            </a:r>
          </a:p>
          <a:p>
            <a:pPr>
              <a:buNone/>
            </a:pPr>
            <a:r>
              <a:rPr lang="id-ID" sz="2000" dirty="0" smtClean="0"/>
              <a:t>	- kompak</a:t>
            </a:r>
          </a:p>
          <a:p>
            <a:pPr>
              <a:buNone/>
            </a:pPr>
            <a:endParaRPr lang="en-US" sz="2000" dirty="0"/>
          </a:p>
        </p:txBody>
      </p:sp>
      <p:sp>
        <p:nvSpPr>
          <p:cNvPr id="3" name="Title 2"/>
          <p:cNvSpPr>
            <a:spLocks noGrp="1"/>
          </p:cNvSpPr>
          <p:nvPr>
            <p:ph type="title"/>
          </p:nvPr>
        </p:nvSpPr>
        <p:spPr>
          <a:xfrm>
            <a:off x="457200" y="228600"/>
            <a:ext cx="8229600" cy="914400"/>
          </a:xfrm>
        </p:spPr>
        <p:style>
          <a:lnRef idx="3">
            <a:schemeClr val="lt1"/>
          </a:lnRef>
          <a:fillRef idx="1">
            <a:schemeClr val="accent4"/>
          </a:fillRef>
          <a:effectRef idx="1">
            <a:schemeClr val="accent4"/>
          </a:effectRef>
          <a:fontRef idx="minor">
            <a:schemeClr val="lt1"/>
          </a:fontRef>
        </p:style>
        <p:txBody>
          <a:bodyPr>
            <a:normAutofit/>
          </a:bodyPr>
          <a:lstStyle/>
          <a:p>
            <a:r>
              <a:rPr lang="en-US" sz="2400" dirty="0" err="1" smtClean="0"/>
              <a:t>Horison-horison</a:t>
            </a:r>
            <a:r>
              <a:rPr lang="en-US" sz="2400" dirty="0" smtClean="0"/>
              <a:t> </a:t>
            </a:r>
            <a:r>
              <a:rPr lang="en-US" sz="2400" dirty="0" err="1" smtClean="0"/>
              <a:t>tanah</a:t>
            </a:r>
            <a:r>
              <a:rPr lang="en-US" sz="2400" dirty="0" smtClean="0"/>
              <a:t> (</a:t>
            </a:r>
            <a:r>
              <a:rPr lang="en-US" sz="2400" dirty="0" err="1" smtClean="0"/>
              <a:t>lanjutan</a:t>
            </a:r>
            <a:r>
              <a:rPr lang="en-US" sz="2400" dirty="0" smtClean="0"/>
              <a:t>)</a:t>
            </a:r>
            <a:endParaRPr lang="en-US" sz="2400" dirty="0"/>
          </a:p>
        </p:txBody>
      </p:sp>
    </p:spTree>
  </p:cSld>
  <p:clrMapOvr>
    <a:masterClrMapping/>
  </p:clrMapOvr>
  <p:transition spd="slow">
    <p:split orient="vert"/>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838200"/>
          <a:ext cx="8077200" cy="5212080"/>
        </p:xfrm>
        <a:graphic>
          <a:graphicData uri="http://schemas.openxmlformats.org/drawingml/2006/table">
            <a:tbl>
              <a:tblPr firstRow="1" bandRow="1">
                <a:tableStyleId>{5C22544A-7EE6-4342-B048-85BDC9FD1C3A}</a:tableStyleId>
              </a:tblPr>
              <a:tblGrid>
                <a:gridCol w="4343400"/>
                <a:gridCol w="3733800"/>
              </a:tblGrid>
              <a:tr h="5029200">
                <a:tc>
                  <a:txBody>
                    <a:bodyPr/>
                    <a:lstStyle/>
                    <a:p>
                      <a:r>
                        <a:rPr lang="id-ID" sz="2000" noProof="0" dirty="0" smtClean="0"/>
                        <a:t>a -dekomposisi bhn. </a:t>
                      </a:r>
                      <a:r>
                        <a:rPr lang="en-US" sz="2000" noProof="0" dirty="0" smtClean="0"/>
                        <a:t>o</a:t>
                      </a:r>
                      <a:r>
                        <a:rPr lang="id-ID" sz="2000" noProof="0" dirty="0" smtClean="0"/>
                        <a:t>rg. lanjut</a:t>
                      </a:r>
                    </a:p>
                    <a:p>
                      <a:r>
                        <a:rPr lang="id-ID" sz="2000" noProof="0" dirty="0" smtClean="0"/>
                        <a:t>b – tertimbun</a:t>
                      </a:r>
                    </a:p>
                    <a:p>
                      <a:r>
                        <a:rPr lang="id-ID" sz="2000" noProof="0" dirty="0" smtClean="0"/>
                        <a:t>c – terdapat koncresi</a:t>
                      </a:r>
                    </a:p>
                    <a:p>
                      <a:pPr>
                        <a:buNone/>
                      </a:pPr>
                      <a:r>
                        <a:rPr lang="id-ID" sz="2000" noProof="0" dirty="0" smtClean="0"/>
                        <a:t>d – padas bajak</a:t>
                      </a:r>
                    </a:p>
                    <a:p>
                      <a:pPr>
                        <a:buNone/>
                      </a:pPr>
                      <a:r>
                        <a:rPr lang="id-ID" sz="2000" noProof="0" dirty="0" smtClean="0"/>
                        <a:t>e – dekomposisi tengahan (intermediet)</a:t>
                      </a:r>
                    </a:p>
                    <a:p>
                      <a:pPr>
                        <a:buNone/>
                      </a:pPr>
                      <a:r>
                        <a:rPr lang="id-ID" sz="2000" noProof="0" dirty="0" smtClean="0"/>
                        <a:t>f – air tanah/tanah beku</a:t>
                      </a:r>
                    </a:p>
                    <a:p>
                      <a:pPr>
                        <a:buNone/>
                      </a:pPr>
                      <a:r>
                        <a:rPr lang="id-ID" sz="2000" noProof="0" dirty="0" smtClean="0"/>
                        <a:t>ff – suhu &lt;0</a:t>
                      </a:r>
                      <a:r>
                        <a:rPr lang="id-ID" sz="2000" baseline="30000" noProof="0" dirty="0" smtClean="0"/>
                        <a:t>o </a:t>
                      </a:r>
                      <a:r>
                        <a:rPr lang="id-ID" sz="2000" noProof="0" dirty="0" smtClean="0"/>
                        <a:t>C</a:t>
                      </a:r>
                    </a:p>
                    <a:p>
                      <a:pPr>
                        <a:buNone/>
                      </a:pPr>
                      <a:r>
                        <a:rPr lang="id-ID" sz="2000" noProof="0" dirty="0" smtClean="0"/>
                        <a:t>g – terreduksi</a:t>
                      </a:r>
                    </a:p>
                    <a:p>
                      <a:pPr>
                        <a:buNone/>
                      </a:pPr>
                      <a:r>
                        <a:rPr lang="id-ID" sz="2000" noProof="0" dirty="0" smtClean="0"/>
                        <a:t>h – bhn. Org. illuvial</a:t>
                      </a:r>
                    </a:p>
                    <a:p>
                      <a:pPr>
                        <a:buNone/>
                      </a:pPr>
                      <a:r>
                        <a:rPr lang="id-ID" sz="2000" noProof="0" dirty="0" smtClean="0"/>
                        <a:t>i – bhn. Org. terdekomposisi sedikit</a:t>
                      </a:r>
                    </a:p>
                    <a:p>
                      <a:pPr>
                        <a:buNone/>
                      </a:pPr>
                      <a:r>
                        <a:rPr lang="id-ID" sz="2000" noProof="0" dirty="0" smtClean="0"/>
                        <a:t>j – jarosit</a:t>
                      </a:r>
                    </a:p>
                    <a:p>
                      <a:pPr>
                        <a:buNone/>
                      </a:pPr>
                      <a:r>
                        <a:rPr lang="id-ID" sz="2000" noProof="0" dirty="0" smtClean="0"/>
                        <a:t>jj – cryoturbasi</a:t>
                      </a:r>
                    </a:p>
                    <a:p>
                      <a:pPr>
                        <a:buNone/>
                      </a:pPr>
                      <a:r>
                        <a:rPr lang="id-ID" sz="2000" noProof="0" dirty="0" smtClean="0"/>
                        <a:t>k –akumulasi karbonat</a:t>
                      </a:r>
                    </a:p>
                    <a:p>
                      <a:pPr marL="0" marR="0" indent="0" algn="l" defTabSz="914400" rtl="0" eaLnBrk="1" fontAlgn="auto" latinLnBrk="0" hangingPunct="1">
                        <a:lnSpc>
                          <a:spcPct val="100000"/>
                        </a:lnSpc>
                        <a:spcBef>
                          <a:spcPts val="0"/>
                        </a:spcBef>
                        <a:spcAft>
                          <a:spcPts val="0"/>
                        </a:spcAft>
                        <a:buClrTx/>
                        <a:buSzTx/>
                        <a:buFontTx/>
                        <a:buNone/>
                        <a:tabLst/>
                        <a:defRPr/>
                      </a:pPr>
                      <a:r>
                        <a:rPr lang="id-ID" sz="2000" noProof="0" dirty="0" smtClean="0"/>
                        <a:t>m – sementasi</a:t>
                      </a:r>
                    </a:p>
                  </a:txBody>
                  <a:tcPr/>
                </a:tc>
                <a:tc>
                  <a:txBody>
                    <a:bodyPr/>
                    <a:lstStyle/>
                    <a:p>
                      <a:pPr>
                        <a:buNone/>
                      </a:pPr>
                      <a:r>
                        <a:rPr lang="id-ID" sz="1800" noProof="0" dirty="0" smtClean="0"/>
                        <a:t>n- akumulasi Na	</a:t>
                      </a:r>
                    </a:p>
                    <a:p>
                      <a:pPr>
                        <a:buNone/>
                      </a:pPr>
                      <a:r>
                        <a:rPr lang="id-ID" sz="1800" noProof="0" dirty="0" smtClean="0"/>
                        <a:t>o – akumulasi R</a:t>
                      </a:r>
                      <a:r>
                        <a:rPr lang="id-ID" sz="1800" baseline="-25000" noProof="0" dirty="0" smtClean="0"/>
                        <a:t>2</a:t>
                      </a:r>
                      <a:r>
                        <a:rPr lang="id-ID" sz="1800" noProof="0" dirty="0" smtClean="0"/>
                        <a:t>O</a:t>
                      </a:r>
                      <a:r>
                        <a:rPr lang="id-ID" sz="1800" baseline="-25000" noProof="0" dirty="0" smtClean="0"/>
                        <a:t>3</a:t>
                      </a:r>
                    </a:p>
                    <a:p>
                      <a:pPr>
                        <a:buNone/>
                      </a:pPr>
                      <a:r>
                        <a:rPr lang="id-ID" sz="1800" noProof="0" dirty="0" smtClean="0"/>
                        <a:t>p – pengolahan tanah</a:t>
                      </a:r>
                    </a:p>
                    <a:p>
                      <a:pPr>
                        <a:buNone/>
                      </a:pPr>
                      <a:r>
                        <a:rPr lang="id-ID" sz="1800" noProof="0" dirty="0" smtClean="0"/>
                        <a:t>q – akumulasi silika</a:t>
                      </a:r>
                    </a:p>
                    <a:p>
                      <a:pPr>
                        <a:buNone/>
                      </a:pPr>
                      <a:r>
                        <a:rPr lang="id-ID" sz="1800" noProof="0" dirty="0" smtClean="0"/>
                        <a:t>r – rapuh  </a:t>
                      </a:r>
                    </a:p>
                    <a:p>
                      <a:r>
                        <a:rPr lang="en-US" sz="1800" dirty="0" smtClean="0"/>
                        <a:t>s</a:t>
                      </a:r>
                      <a:r>
                        <a:rPr lang="en-US" sz="1800" baseline="0" dirty="0" smtClean="0"/>
                        <a:t> </a:t>
                      </a:r>
                      <a:r>
                        <a:rPr lang="id-ID" sz="1800" baseline="0" noProof="0" dirty="0" smtClean="0"/>
                        <a:t>– akumulasi sequioksida dan </a:t>
                      </a:r>
                    </a:p>
                    <a:p>
                      <a:r>
                        <a:rPr lang="id-ID" sz="1800" baseline="0" noProof="0" dirty="0" smtClean="0"/>
                        <a:t>     bhn.organik secara iluvial</a:t>
                      </a:r>
                    </a:p>
                    <a:p>
                      <a:r>
                        <a:rPr lang="id-ID" sz="1800" baseline="0" noProof="0" dirty="0" smtClean="0"/>
                        <a:t>ss – ada bidang kilir, cermin </a:t>
                      </a:r>
                      <a:endParaRPr lang="en-US" sz="1800" baseline="0" noProof="0" dirty="0" smtClean="0"/>
                    </a:p>
                    <a:p>
                      <a:r>
                        <a:rPr lang="en-US" sz="1800" baseline="0" noProof="0" dirty="0" smtClean="0"/>
                        <a:t>       </a:t>
                      </a:r>
                      <a:r>
                        <a:rPr lang="id-ID" sz="1800" baseline="0" noProof="0" dirty="0" smtClean="0"/>
                        <a:t>sesar</a:t>
                      </a:r>
                    </a:p>
                    <a:p>
                      <a:r>
                        <a:rPr lang="id-ID" sz="1800" baseline="0" noProof="0" dirty="0" smtClean="0"/>
                        <a:t>t – akumulasi klei silikat</a:t>
                      </a:r>
                    </a:p>
                    <a:p>
                      <a:r>
                        <a:rPr lang="id-ID" sz="1800" baseline="0" noProof="0" dirty="0" smtClean="0"/>
                        <a:t>v – terdapat plintit</a:t>
                      </a:r>
                    </a:p>
                    <a:p>
                      <a:r>
                        <a:rPr lang="id-ID" sz="1800" baseline="0" noProof="0" dirty="0" smtClean="0"/>
                        <a:t>w – perkembangan struktur </a:t>
                      </a:r>
                      <a:endParaRPr lang="en-US" sz="1800" baseline="0" noProof="0" dirty="0" smtClean="0"/>
                    </a:p>
                    <a:p>
                      <a:r>
                        <a:rPr lang="en-US" sz="1800" baseline="0" noProof="0" dirty="0" smtClean="0"/>
                        <a:t>      </a:t>
                      </a:r>
                      <a:r>
                        <a:rPr lang="id-ID" sz="1800" baseline="0" noProof="0" dirty="0" smtClean="0"/>
                        <a:t>tanah</a:t>
                      </a:r>
                    </a:p>
                    <a:p>
                      <a:r>
                        <a:rPr lang="id-ID" sz="1800" baseline="0" noProof="0" dirty="0" smtClean="0"/>
                        <a:t>x – sifat fragipan</a:t>
                      </a:r>
                    </a:p>
                    <a:p>
                      <a:r>
                        <a:rPr lang="id-ID" sz="1800" baseline="0" noProof="0" dirty="0" smtClean="0"/>
                        <a:t>y – akumulasi gipsum </a:t>
                      </a:r>
                    </a:p>
                    <a:p>
                      <a:r>
                        <a:rPr lang="id-ID" sz="1800" baseline="0" noProof="0" dirty="0" smtClean="0"/>
                        <a:t>z- akumulasi garam terlarutkan</a:t>
                      </a:r>
                    </a:p>
                    <a:p>
                      <a:endParaRPr lang="id-ID" sz="1600" baseline="0" noProof="0" dirty="0" smtClean="0"/>
                    </a:p>
                    <a:p>
                      <a:endParaRPr lang="en-US" sz="1600" baseline="0" dirty="0" smtClean="0"/>
                    </a:p>
                    <a:p>
                      <a:endParaRPr lang="en-US" sz="1600" dirty="0"/>
                    </a:p>
                  </a:txBody>
                  <a:tcPr/>
                </a:tc>
              </a:tr>
            </a:tbl>
          </a:graphicData>
        </a:graphic>
      </p:graphicFrame>
      <p:sp>
        <p:nvSpPr>
          <p:cNvPr id="3" name="Title 2"/>
          <p:cNvSpPr>
            <a:spLocks noGrp="1"/>
          </p:cNvSpPr>
          <p:nvPr>
            <p:ph type="title"/>
          </p:nvPr>
        </p:nvSpPr>
        <p:spPr>
          <a:xfrm>
            <a:off x="457200" y="304800"/>
            <a:ext cx="8077200" cy="427038"/>
          </a:xfrm>
        </p:spPr>
        <p:style>
          <a:lnRef idx="1">
            <a:schemeClr val="accent4"/>
          </a:lnRef>
          <a:fillRef idx="3">
            <a:schemeClr val="accent4"/>
          </a:fillRef>
          <a:effectRef idx="2">
            <a:schemeClr val="accent4"/>
          </a:effectRef>
          <a:fontRef idx="minor">
            <a:schemeClr val="lt1"/>
          </a:fontRef>
        </p:style>
        <p:txBody>
          <a:bodyPr>
            <a:normAutofit fontScale="90000"/>
          </a:bodyPr>
          <a:lstStyle/>
          <a:p>
            <a:pPr algn="ctr"/>
            <a:r>
              <a:rPr lang="en-US" sz="2400" dirty="0" err="1" smtClean="0"/>
              <a:t>Simbol-simbol</a:t>
            </a:r>
            <a:r>
              <a:rPr lang="en-US" sz="2400" dirty="0" smtClean="0"/>
              <a:t> </a:t>
            </a:r>
            <a:r>
              <a:rPr lang="en-US" sz="2400" dirty="0" err="1" smtClean="0"/>
              <a:t>tambahan</a:t>
            </a:r>
            <a:endParaRPr lang="en-US" sz="2400" dirty="0"/>
          </a:p>
        </p:txBody>
      </p:sp>
    </p:spTree>
  </p:cSld>
  <p:clrMapOvr>
    <a:masterClrMapping/>
  </p:clrMapOvr>
  <p:transition spd="slow">
    <p:zoom dir="in"/>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609600"/>
            <a:ext cx="9144000" cy="6248400"/>
          </a:xfrm>
        </p:spPr>
        <p:style>
          <a:lnRef idx="1">
            <a:schemeClr val="accent1"/>
          </a:lnRef>
          <a:fillRef idx="2">
            <a:schemeClr val="accent1"/>
          </a:fillRef>
          <a:effectRef idx="1">
            <a:schemeClr val="accent1"/>
          </a:effectRef>
          <a:fontRef idx="minor">
            <a:schemeClr val="dk1"/>
          </a:fontRef>
        </p:style>
        <p:txBody>
          <a:bodyPr>
            <a:normAutofit/>
          </a:bodyPr>
          <a:lstStyle/>
          <a:p>
            <a:pPr>
              <a:buNone/>
            </a:pPr>
            <a:r>
              <a:rPr lang="id-ID" sz="2000" dirty="0" smtClean="0"/>
              <a:t>	</a:t>
            </a:r>
            <a:endParaRPr lang="en-US" sz="2000" dirty="0" smtClean="0"/>
          </a:p>
          <a:p>
            <a:pPr>
              <a:buNone/>
            </a:pPr>
            <a:r>
              <a:rPr lang="en-US" sz="2000" dirty="0" smtClean="0"/>
              <a:t>    </a:t>
            </a:r>
            <a:r>
              <a:rPr lang="id-ID" sz="2000" dirty="0" smtClean="0"/>
              <a:t>Morfologi tanah mudah diamati pada irisan tegak tubuh tanah atau profil tanah</a:t>
            </a:r>
          </a:p>
          <a:p>
            <a:pPr>
              <a:buNone/>
            </a:pPr>
            <a:r>
              <a:rPr lang="id-ID" sz="2000" dirty="0" smtClean="0"/>
              <a:t>	Dari morfologi tanah terdapat informasi tentang watak dan potensi tanah</a:t>
            </a:r>
            <a:endParaRPr lang="id-ID" sz="2000" dirty="0"/>
          </a:p>
        </p:txBody>
      </p:sp>
      <p:sp>
        <p:nvSpPr>
          <p:cNvPr id="3" name="Title 2"/>
          <p:cNvSpPr>
            <a:spLocks noGrp="1"/>
          </p:cNvSpPr>
          <p:nvPr>
            <p:ph type="title"/>
          </p:nvPr>
        </p:nvSpPr>
        <p:spPr>
          <a:xfrm>
            <a:off x="0" y="0"/>
            <a:ext cx="9144000" cy="655638"/>
          </a:xfrm>
        </p:spPr>
        <p:style>
          <a:lnRef idx="1">
            <a:schemeClr val="accent1"/>
          </a:lnRef>
          <a:fillRef idx="3">
            <a:schemeClr val="accent1"/>
          </a:fillRef>
          <a:effectRef idx="2">
            <a:schemeClr val="accent1"/>
          </a:effectRef>
          <a:fontRef idx="minor">
            <a:schemeClr val="lt1"/>
          </a:fontRef>
        </p:style>
        <p:txBody>
          <a:bodyPr>
            <a:normAutofit/>
          </a:bodyPr>
          <a:lstStyle/>
          <a:p>
            <a:pPr algn="ctr"/>
            <a:r>
              <a:rPr lang="en-US" sz="2400" dirty="0" err="1" smtClean="0"/>
              <a:t>Morfologi</a:t>
            </a:r>
            <a:r>
              <a:rPr lang="en-US" sz="2400" dirty="0" smtClean="0"/>
              <a:t> </a:t>
            </a:r>
            <a:r>
              <a:rPr lang="en-US" sz="2400" dirty="0" err="1" smtClean="0"/>
              <a:t>tanah</a:t>
            </a:r>
            <a:endParaRPr lang="en-US" sz="2400" dirty="0"/>
          </a:p>
        </p:txBody>
      </p:sp>
      <p:sp>
        <p:nvSpPr>
          <p:cNvPr id="4" name="Rectangle 3"/>
          <p:cNvSpPr/>
          <p:nvPr/>
        </p:nvSpPr>
        <p:spPr>
          <a:xfrm>
            <a:off x="1066800" y="2514600"/>
            <a:ext cx="2286000" cy="4038600"/>
          </a:xfrm>
          <a:prstGeom prst="rect">
            <a:avLst/>
          </a:prstGeom>
          <a:gradFill flip="none" rotWithShape="1">
            <a:gsLst>
              <a:gs pos="0">
                <a:schemeClr val="accent3">
                  <a:shade val="15000"/>
                  <a:satMod val="180000"/>
                </a:schemeClr>
              </a:gs>
              <a:gs pos="50000">
                <a:schemeClr val="accent3">
                  <a:shade val="45000"/>
                  <a:satMod val="170000"/>
                </a:schemeClr>
              </a:gs>
              <a:gs pos="70000">
                <a:schemeClr val="accent3">
                  <a:tint val="99000"/>
                  <a:shade val="65000"/>
                  <a:satMod val="155000"/>
                </a:schemeClr>
              </a:gs>
              <a:gs pos="100000">
                <a:schemeClr val="accent3">
                  <a:tint val="95500"/>
                  <a:shade val="100000"/>
                  <a:satMod val="155000"/>
                </a:schemeClr>
              </a:gs>
            </a:gsLst>
            <a:lin ang="5400000" scaled="1"/>
            <a:tileRect/>
          </a:gradFill>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15" name="Freeform 14"/>
          <p:cNvSpPr/>
          <p:nvPr/>
        </p:nvSpPr>
        <p:spPr>
          <a:xfrm>
            <a:off x="1066800" y="5867400"/>
            <a:ext cx="2402308" cy="116247"/>
          </a:xfrm>
          <a:custGeom>
            <a:avLst/>
            <a:gdLst>
              <a:gd name="connsiteX0" fmla="*/ 0 w 2402308"/>
              <a:gd name="connsiteY0" fmla="*/ 34361 h 116247"/>
              <a:gd name="connsiteX1" fmla="*/ 122830 w 2402308"/>
              <a:gd name="connsiteY1" fmla="*/ 48009 h 116247"/>
              <a:gd name="connsiteX2" fmla="*/ 232012 w 2402308"/>
              <a:gd name="connsiteY2" fmla="*/ 34361 h 116247"/>
              <a:gd name="connsiteX3" fmla="*/ 272955 w 2402308"/>
              <a:gd name="connsiteY3" fmla="*/ 75304 h 116247"/>
              <a:gd name="connsiteX4" fmla="*/ 464024 w 2402308"/>
              <a:gd name="connsiteY4" fmla="*/ 75304 h 116247"/>
              <a:gd name="connsiteX5" fmla="*/ 477672 w 2402308"/>
              <a:gd name="connsiteY5" fmla="*/ 34361 h 116247"/>
              <a:gd name="connsiteX6" fmla="*/ 600502 w 2402308"/>
              <a:gd name="connsiteY6" fmla="*/ 48009 h 116247"/>
              <a:gd name="connsiteX7" fmla="*/ 777923 w 2402308"/>
              <a:gd name="connsiteY7" fmla="*/ 61656 h 116247"/>
              <a:gd name="connsiteX8" fmla="*/ 900752 w 2402308"/>
              <a:gd name="connsiteY8" fmla="*/ 34361 h 116247"/>
              <a:gd name="connsiteX9" fmla="*/ 1023582 w 2402308"/>
              <a:gd name="connsiteY9" fmla="*/ 48009 h 116247"/>
              <a:gd name="connsiteX10" fmla="*/ 1187355 w 2402308"/>
              <a:gd name="connsiteY10" fmla="*/ 61656 h 116247"/>
              <a:gd name="connsiteX11" fmla="*/ 1473958 w 2402308"/>
              <a:gd name="connsiteY11" fmla="*/ 88952 h 116247"/>
              <a:gd name="connsiteX12" fmla="*/ 1583140 w 2402308"/>
              <a:gd name="connsiteY12" fmla="*/ 116247 h 116247"/>
              <a:gd name="connsiteX13" fmla="*/ 1651379 w 2402308"/>
              <a:gd name="connsiteY13" fmla="*/ 34361 h 116247"/>
              <a:gd name="connsiteX14" fmla="*/ 1733266 w 2402308"/>
              <a:gd name="connsiteY14" fmla="*/ 88952 h 116247"/>
              <a:gd name="connsiteX15" fmla="*/ 1856096 w 2402308"/>
              <a:gd name="connsiteY15" fmla="*/ 102600 h 116247"/>
              <a:gd name="connsiteX16" fmla="*/ 2238233 w 2402308"/>
              <a:gd name="connsiteY16" fmla="*/ 75304 h 116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02308" h="116247">
                <a:moveTo>
                  <a:pt x="0" y="34361"/>
                </a:moveTo>
                <a:cubicBezTo>
                  <a:pt x="40943" y="38910"/>
                  <a:pt x="81739" y="50944"/>
                  <a:pt x="122830" y="48009"/>
                </a:cubicBezTo>
                <a:cubicBezTo>
                  <a:pt x="270662" y="37449"/>
                  <a:pt x="128933" y="0"/>
                  <a:pt x="232012" y="34361"/>
                </a:cubicBezTo>
                <a:cubicBezTo>
                  <a:pt x="245660" y="48009"/>
                  <a:pt x="256896" y="64598"/>
                  <a:pt x="272955" y="75304"/>
                </a:cubicBezTo>
                <a:cubicBezTo>
                  <a:pt x="322579" y="108386"/>
                  <a:pt x="435754" y="77874"/>
                  <a:pt x="464024" y="75304"/>
                </a:cubicBezTo>
                <a:cubicBezTo>
                  <a:pt x="468573" y="61656"/>
                  <a:pt x="463565" y="37182"/>
                  <a:pt x="477672" y="34361"/>
                </a:cubicBezTo>
                <a:cubicBezTo>
                  <a:pt x="518067" y="26282"/>
                  <a:pt x="559476" y="44279"/>
                  <a:pt x="600502" y="48009"/>
                </a:cubicBezTo>
                <a:cubicBezTo>
                  <a:pt x="659573" y="53379"/>
                  <a:pt x="718783" y="57107"/>
                  <a:pt x="777923" y="61656"/>
                </a:cubicBezTo>
                <a:cubicBezTo>
                  <a:pt x="818866" y="52558"/>
                  <a:pt x="858875" y="36687"/>
                  <a:pt x="900752" y="34361"/>
                </a:cubicBezTo>
                <a:cubicBezTo>
                  <a:pt x="941884" y="32076"/>
                  <a:pt x="982572" y="44103"/>
                  <a:pt x="1023582" y="48009"/>
                </a:cubicBezTo>
                <a:cubicBezTo>
                  <a:pt x="1078115" y="53203"/>
                  <a:pt x="1132764" y="57107"/>
                  <a:pt x="1187355" y="61656"/>
                </a:cubicBezTo>
                <a:cubicBezTo>
                  <a:pt x="1311916" y="103176"/>
                  <a:pt x="1180794" y="63459"/>
                  <a:pt x="1473958" y="88952"/>
                </a:cubicBezTo>
                <a:cubicBezTo>
                  <a:pt x="1518518" y="92827"/>
                  <a:pt x="1543624" y="103075"/>
                  <a:pt x="1583140" y="116247"/>
                </a:cubicBezTo>
                <a:cubicBezTo>
                  <a:pt x="1589059" y="104410"/>
                  <a:pt x="1616657" y="26645"/>
                  <a:pt x="1651379" y="34361"/>
                </a:cubicBezTo>
                <a:cubicBezTo>
                  <a:pt x="1683403" y="41478"/>
                  <a:pt x="1705970" y="70755"/>
                  <a:pt x="1733266" y="88952"/>
                </a:cubicBezTo>
                <a:cubicBezTo>
                  <a:pt x="1767543" y="111803"/>
                  <a:pt x="1815153" y="98051"/>
                  <a:pt x="1856096" y="102600"/>
                </a:cubicBezTo>
                <a:cubicBezTo>
                  <a:pt x="2274606" y="74699"/>
                  <a:pt x="2402308" y="75304"/>
                  <a:pt x="2238233" y="75304"/>
                </a:cubicBezTo>
              </a:path>
            </a:pathLst>
          </a:custGeom>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17" name="Freeform 16"/>
          <p:cNvSpPr/>
          <p:nvPr/>
        </p:nvSpPr>
        <p:spPr>
          <a:xfrm>
            <a:off x="1078173" y="3122972"/>
            <a:ext cx="2292824" cy="127326"/>
          </a:xfrm>
          <a:custGeom>
            <a:avLst/>
            <a:gdLst>
              <a:gd name="connsiteX0" fmla="*/ 0 w 2292824"/>
              <a:gd name="connsiteY0" fmla="*/ 16013 h 127326"/>
              <a:gd name="connsiteX1" fmla="*/ 40943 w 2292824"/>
              <a:gd name="connsiteY1" fmla="*/ 29661 h 127326"/>
              <a:gd name="connsiteX2" fmla="*/ 150126 w 2292824"/>
              <a:gd name="connsiteY2" fmla="*/ 56956 h 127326"/>
              <a:gd name="connsiteX3" fmla="*/ 504967 w 2292824"/>
              <a:gd name="connsiteY3" fmla="*/ 29661 h 127326"/>
              <a:gd name="connsiteX4" fmla="*/ 545911 w 2292824"/>
              <a:gd name="connsiteY4" fmla="*/ 2365 h 127326"/>
              <a:gd name="connsiteX5" fmla="*/ 586854 w 2292824"/>
              <a:gd name="connsiteY5" fmla="*/ 16013 h 127326"/>
              <a:gd name="connsiteX6" fmla="*/ 641445 w 2292824"/>
              <a:gd name="connsiteY6" fmla="*/ 29661 h 127326"/>
              <a:gd name="connsiteX7" fmla="*/ 682388 w 2292824"/>
              <a:gd name="connsiteY7" fmla="*/ 43309 h 127326"/>
              <a:gd name="connsiteX8" fmla="*/ 750627 w 2292824"/>
              <a:gd name="connsiteY8" fmla="*/ 56956 h 127326"/>
              <a:gd name="connsiteX9" fmla="*/ 873457 w 2292824"/>
              <a:gd name="connsiteY9" fmla="*/ 29661 h 127326"/>
              <a:gd name="connsiteX10" fmla="*/ 914400 w 2292824"/>
              <a:gd name="connsiteY10" fmla="*/ 56956 h 127326"/>
              <a:gd name="connsiteX11" fmla="*/ 968991 w 2292824"/>
              <a:gd name="connsiteY11" fmla="*/ 70604 h 127326"/>
              <a:gd name="connsiteX12" fmla="*/ 1160060 w 2292824"/>
              <a:gd name="connsiteY12" fmla="*/ 84252 h 127326"/>
              <a:gd name="connsiteX13" fmla="*/ 1201003 w 2292824"/>
              <a:gd name="connsiteY13" fmla="*/ 97900 h 127326"/>
              <a:gd name="connsiteX14" fmla="*/ 1405720 w 2292824"/>
              <a:gd name="connsiteY14" fmla="*/ 70604 h 127326"/>
              <a:gd name="connsiteX15" fmla="*/ 1774209 w 2292824"/>
              <a:gd name="connsiteY15" fmla="*/ 84252 h 127326"/>
              <a:gd name="connsiteX16" fmla="*/ 1815152 w 2292824"/>
              <a:gd name="connsiteY16" fmla="*/ 125195 h 127326"/>
              <a:gd name="connsiteX17" fmla="*/ 1897039 w 2292824"/>
              <a:gd name="connsiteY17" fmla="*/ 70604 h 127326"/>
              <a:gd name="connsiteX18" fmla="*/ 2088108 w 2292824"/>
              <a:gd name="connsiteY18" fmla="*/ 84252 h 127326"/>
              <a:gd name="connsiteX19" fmla="*/ 2129051 w 2292824"/>
              <a:gd name="connsiteY19" fmla="*/ 97900 h 127326"/>
              <a:gd name="connsiteX20" fmla="*/ 2265528 w 2292824"/>
              <a:gd name="connsiteY20" fmla="*/ 70604 h 127326"/>
              <a:gd name="connsiteX21" fmla="*/ 2292824 w 2292824"/>
              <a:gd name="connsiteY21" fmla="*/ 70604 h 127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292824" h="127326">
                <a:moveTo>
                  <a:pt x="0" y="16013"/>
                </a:moveTo>
                <a:cubicBezTo>
                  <a:pt x="13648" y="20562"/>
                  <a:pt x="27064" y="25876"/>
                  <a:pt x="40943" y="29661"/>
                </a:cubicBezTo>
                <a:cubicBezTo>
                  <a:pt x="77136" y="39532"/>
                  <a:pt x="150126" y="56956"/>
                  <a:pt x="150126" y="56956"/>
                </a:cubicBezTo>
                <a:cubicBezTo>
                  <a:pt x="268406" y="47858"/>
                  <a:pt x="387450" y="45870"/>
                  <a:pt x="504967" y="29661"/>
                </a:cubicBezTo>
                <a:cubicBezTo>
                  <a:pt x="521216" y="27420"/>
                  <a:pt x="529731" y="5062"/>
                  <a:pt x="545911" y="2365"/>
                </a:cubicBezTo>
                <a:cubicBezTo>
                  <a:pt x="560101" y="0"/>
                  <a:pt x="573022" y="12061"/>
                  <a:pt x="586854" y="16013"/>
                </a:cubicBezTo>
                <a:cubicBezTo>
                  <a:pt x="604889" y="21166"/>
                  <a:pt x="623410" y="24508"/>
                  <a:pt x="641445" y="29661"/>
                </a:cubicBezTo>
                <a:cubicBezTo>
                  <a:pt x="655277" y="33613"/>
                  <a:pt x="668432" y="39820"/>
                  <a:pt x="682388" y="43309"/>
                </a:cubicBezTo>
                <a:cubicBezTo>
                  <a:pt x="704892" y="48935"/>
                  <a:pt x="727881" y="52407"/>
                  <a:pt x="750627" y="56956"/>
                </a:cubicBezTo>
                <a:cubicBezTo>
                  <a:pt x="791570" y="47858"/>
                  <a:pt x="831515" y="29661"/>
                  <a:pt x="873457" y="29661"/>
                </a:cubicBezTo>
                <a:cubicBezTo>
                  <a:pt x="889859" y="29661"/>
                  <a:pt x="899324" y="50495"/>
                  <a:pt x="914400" y="56956"/>
                </a:cubicBezTo>
                <a:cubicBezTo>
                  <a:pt x="931640" y="64345"/>
                  <a:pt x="950349" y="68533"/>
                  <a:pt x="968991" y="70604"/>
                </a:cubicBezTo>
                <a:cubicBezTo>
                  <a:pt x="1032452" y="77655"/>
                  <a:pt x="1096370" y="79703"/>
                  <a:pt x="1160060" y="84252"/>
                </a:cubicBezTo>
                <a:cubicBezTo>
                  <a:pt x="1173708" y="88801"/>
                  <a:pt x="1186617" y="97900"/>
                  <a:pt x="1201003" y="97900"/>
                </a:cubicBezTo>
                <a:cubicBezTo>
                  <a:pt x="1334584" y="97900"/>
                  <a:pt x="1324501" y="97677"/>
                  <a:pt x="1405720" y="70604"/>
                </a:cubicBezTo>
                <a:cubicBezTo>
                  <a:pt x="1528550" y="75153"/>
                  <a:pt x="1652373" y="68007"/>
                  <a:pt x="1774209" y="84252"/>
                </a:cubicBezTo>
                <a:cubicBezTo>
                  <a:pt x="1793340" y="86803"/>
                  <a:pt x="1795969" y="127326"/>
                  <a:pt x="1815152" y="125195"/>
                </a:cubicBezTo>
                <a:cubicBezTo>
                  <a:pt x="1847757" y="121572"/>
                  <a:pt x="1897039" y="70604"/>
                  <a:pt x="1897039" y="70604"/>
                </a:cubicBezTo>
                <a:cubicBezTo>
                  <a:pt x="1960729" y="75153"/>
                  <a:pt x="2024693" y="76791"/>
                  <a:pt x="2088108" y="84252"/>
                </a:cubicBezTo>
                <a:cubicBezTo>
                  <a:pt x="2102395" y="85933"/>
                  <a:pt x="2114707" y="99003"/>
                  <a:pt x="2129051" y="97900"/>
                </a:cubicBezTo>
                <a:cubicBezTo>
                  <a:pt x="2175308" y="94342"/>
                  <a:pt x="2219766" y="78231"/>
                  <a:pt x="2265528" y="70604"/>
                </a:cubicBezTo>
                <a:cubicBezTo>
                  <a:pt x="2274503" y="69108"/>
                  <a:pt x="2283725" y="70604"/>
                  <a:pt x="2292824" y="70604"/>
                </a:cubicBezTo>
              </a:path>
            </a:pathLst>
          </a:custGeom>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18" name="Freeform 17"/>
          <p:cNvSpPr/>
          <p:nvPr/>
        </p:nvSpPr>
        <p:spPr>
          <a:xfrm>
            <a:off x="1064525" y="2579427"/>
            <a:ext cx="2279176" cy="103595"/>
          </a:xfrm>
          <a:custGeom>
            <a:avLst/>
            <a:gdLst>
              <a:gd name="connsiteX0" fmla="*/ 0 w 2279176"/>
              <a:gd name="connsiteY0" fmla="*/ 13648 h 103595"/>
              <a:gd name="connsiteX1" fmla="*/ 395785 w 2279176"/>
              <a:gd name="connsiteY1" fmla="*/ 27295 h 103595"/>
              <a:gd name="connsiteX2" fmla="*/ 1296538 w 2279176"/>
              <a:gd name="connsiteY2" fmla="*/ 0 h 103595"/>
              <a:gd name="connsiteX3" fmla="*/ 1405720 w 2279176"/>
              <a:gd name="connsiteY3" fmla="*/ 13648 h 103595"/>
              <a:gd name="connsiteX4" fmla="*/ 1460311 w 2279176"/>
              <a:gd name="connsiteY4" fmla="*/ 27295 h 103595"/>
              <a:gd name="connsiteX5" fmla="*/ 1733266 w 2279176"/>
              <a:gd name="connsiteY5" fmla="*/ 40943 h 103595"/>
              <a:gd name="connsiteX6" fmla="*/ 1869744 w 2279176"/>
              <a:gd name="connsiteY6" fmla="*/ 13648 h 103595"/>
              <a:gd name="connsiteX7" fmla="*/ 2197290 w 2279176"/>
              <a:gd name="connsiteY7" fmla="*/ 27295 h 103595"/>
              <a:gd name="connsiteX8" fmla="*/ 2279176 w 2279176"/>
              <a:gd name="connsiteY8" fmla="*/ 27295 h 103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79176" h="103595">
                <a:moveTo>
                  <a:pt x="0" y="13648"/>
                </a:moveTo>
                <a:cubicBezTo>
                  <a:pt x="131928" y="18197"/>
                  <a:pt x="263778" y="27295"/>
                  <a:pt x="395785" y="27295"/>
                </a:cubicBezTo>
                <a:cubicBezTo>
                  <a:pt x="1228353" y="27295"/>
                  <a:pt x="985753" y="103595"/>
                  <a:pt x="1296538" y="0"/>
                </a:cubicBezTo>
                <a:cubicBezTo>
                  <a:pt x="1332932" y="4549"/>
                  <a:pt x="1369542" y="7618"/>
                  <a:pt x="1405720" y="13648"/>
                </a:cubicBezTo>
                <a:cubicBezTo>
                  <a:pt x="1424222" y="16732"/>
                  <a:pt x="1441619" y="25737"/>
                  <a:pt x="1460311" y="27295"/>
                </a:cubicBezTo>
                <a:cubicBezTo>
                  <a:pt x="1551095" y="34860"/>
                  <a:pt x="1642281" y="36394"/>
                  <a:pt x="1733266" y="40943"/>
                </a:cubicBezTo>
                <a:cubicBezTo>
                  <a:pt x="1778759" y="31845"/>
                  <a:pt x="1823370" y="15012"/>
                  <a:pt x="1869744" y="13648"/>
                </a:cubicBezTo>
                <a:cubicBezTo>
                  <a:pt x="1978973" y="10435"/>
                  <a:pt x="2088074" y="23655"/>
                  <a:pt x="2197290" y="27295"/>
                </a:cubicBezTo>
                <a:cubicBezTo>
                  <a:pt x="2224570" y="28204"/>
                  <a:pt x="2251881" y="27295"/>
                  <a:pt x="2279176" y="27295"/>
                </a:cubicBezTo>
              </a:path>
            </a:pathLst>
          </a:custGeom>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19" name="Freeform 18"/>
          <p:cNvSpPr/>
          <p:nvPr/>
        </p:nvSpPr>
        <p:spPr>
          <a:xfrm>
            <a:off x="1078173" y="2690138"/>
            <a:ext cx="2292463" cy="135209"/>
          </a:xfrm>
          <a:custGeom>
            <a:avLst/>
            <a:gdLst>
              <a:gd name="connsiteX0" fmla="*/ 0 w 2292463"/>
              <a:gd name="connsiteY0" fmla="*/ 39414 h 135209"/>
              <a:gd name="connsiteX1" fmla="*/ 218364 w 2292463"/>
              <a:gd name="connsiteY1" fmla="*/ 53062 h 135209"/>
              <a:gd name="connsiteX2" fmla="*/ 286603 w 2292463"/>
              <a:gd name="connsiteY2" fmla="*/ 66710 h 135209"/>
              <a:gd name="connsiteX3" fmla="*/ 518615 w 2292463"/>
              <a:gd name="connsiteY3" fmla="*/ 39414 h 135209"/>
              <a:gd name="connsiteX4" fmla="*/ 655093 w 2292463"/>
              <a:gd name="connsiteY4" fmla="*/ 25766 h 135209"/>
              <a:gd name="connsiteX5" fmla="*/ 736979 w 2292463"/>
              <a:gd name="connsiteY5" fmla="*/ 53062 h 135209"/>
              <a:gd name="connsiteX6" fmla="*/ 887105 w 2292463"/>
              <a:gd name="connsiteY6" fmla="*/ 80358 h 135209"/>
              <a:gd name="connsiteX7" fmla="*/ 1119117 w 2292463"/>
              <a:gd name="connsiteY7" fmla="*/ 53062 h 135209"/>
              <a:gd name="connsiteX8" fmla="*/ 1214651 w 2292463"/>
              <a:gd name="connsiteY8" fmla="*/ 25766 h 135209"/>
              <a:gd name="connsiteX9" fmla="*/ 1296537 w 2292463"/>
              <a:gd name="connsiteY9" fmla="*/ 53062 h 135209"/>
              <a:gd name="connsiteX10" fmla="*/ 1446663 w 2292463"/>
              <a:gd name="connsiteY10" fmla="*/ 80358 h 135209"/>
              <a:gd name="connsiteX11" fmla="*/ 1869743 w 2292463"/>
              <a:gd name="connsiteY11" fmla="*/ 107653 h 135209"/>
              <a:gd name="connsiteX12" fmla="*/ 2265528 w 2292463"/>
              <a:gd name="connsiteY12" fmla="*/ 121301 h 135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292463" h="135209">
                <a:moveTo>
                  <a:pt x="0" y="39414"/>
                </a:moveTo>
                <a:cubicBezTo>
                  <a:pt x="72788" y="43963"/>
                  <a:pt x="145762" y="46147"/>
                  <a:pt x="218364" y="53062"/>
                </a:cubicBezTo>
                <a:cubicBezTo>
                  <a:pt x="241456" y="55261"/>
                  <a:pt x="263430" y="67763"/>
                  <a:pt x="286603" y="66710"/>
                </a:cubicBezTo>
                <a:cubicBezTo>
                  <a:pt x="364393" y="63174"/>
                  <a:pt x="441221" y="48014"/>
                  <a:pt x="518615" y="39414"/>
                </a:cubicBezTo>
                <a:cubicBezTo>
                  <a:pt x="564055" y="34365"/>
                  <a:pt x="609600" y="30315"/>
                  <a:pt x="655093" y="25766"/>
                </a:cubicBezTo>
                <a:cubicBezTo>
                  <a:pt x="732393" y="0"/>
                  <a:pt x="661651" y="10017"/>
                  <a:pt x="736979" y="53062"/>
                </a:cubicBezTo>
                <a:cubicBezTo>
                  <a:pt x="758429" y="65319"/>
                  <a:pt x="883359" y="79823"/>
                  <a:pt x="887105" y="80358"/>
                </a:cubicBezTo>
                <a:cubicBezTo>
                  <a:pt x="964442" y="71259"/>
                  <a:pt x="1042306" y="65864"/>
                  <a:pt x="1119117" y="53062"/>
                </a:cubicBezTo>
                <a:cubicBezTo>
                  <a:pt x="1151785" y="47617"/>
                  <a:pt x="1181532" y="25766"/>
                  <a:pt x="1214651" y="25766"/>
                </a:cubicBezTo>
                <a:cubicBezTo>
                  <a:pt x="1243423" y="25766"/>
                  <a:pt x="1269242" y="43963"/>
                  <a:pt x="1296537" y="53062"/>
                </a:cubicBezTo>
                <a:cubicBezTo>
                  <a:pt x="1372274" y="78308"/>
                  <a:pt x="1323211" y="64926"/>
                  <a:pt x="1446663" y="80358"/>
                </a:cubicBezTo>
                <a:cubicBezTo>
                  <a:pt x="1611223" y="135209"/>
                  <a:pt x="1449330" y="85526"/>
                  <a:pt x="1869743" y="107653"/>
                </a:cubicBezTo>
                <a:cubicBezTo>
                  <a:pt x="2292463" y="129902"/>
                  <a:pt x="1581945" y="121301"/>
                  <a:pt x="2265528" y="121301"/>
                </a:cubicBezTo>
              </a:path>
            </a:pathLst>
          </a:custGeom>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20" name="Freeform 19"/>
          <p:cNvSpPr/>
          <p:nvPr/>
        </p:nvSpPr>
        <p:spPr>
          <a:xfrm>
            <a:off x="1064525" y="3581400"/>
            <a:ext cx="2292824" cy="80277"/>
          </a:xfrm>
          <a:custGeom>
            <a:avLst/>
            <a:gdLst>
              <a:gd name="connsiteX0" fmla="*/ 0 w 2292824"/>
              <a:gd name="connsiteY0" fmla="*/ 52982 h 80277"/>
              <a:gd name="connsiteX1" fmla="*/ 232012 w 2292824"/>
              <a:gd name="connsiteY1" fmla="*/ 39334 h 80277"/>
              <a:gd name="connsiteX2" fmla="*/ 272956 w 2292824"/>
              <a:gd name="connsiteY2" fmla="*/ 25686 h 80277"/>
              <a:gd name="connsiteX3" fmla="*/ 313899 w 2292824"/>
              <a:gd name="connsiteY3" fmla="*/ 39334 h 80277"/>
              <a:gd name="connsiteX4" fmla="*/ 368490 w 2292824"/>
              <a:gd name="connsiteY4" fmla="*/ 52982 h 80277"/>
              <a:gd name="connsiteX5" fmla="*/ 477672 w 2292824"/>
              <a:gd name="connsiteY5" fmla="*/ 25686 h 80277"/>
              <a:gd name="connsiteX6" fmla="*/ 518615 w 2292824"/>
              <a:gd name="connsiteY6" fmla="*/ 39334 h 80277"/>
              <a:gd name="connsiteX7" fmla="*/ 573206 w 2292824"/>
              <a:gd name="connsiteY7" fmla="*/ 52982 h 80277"/>
              <a:gd name="connsiteX8" fmla="*/ 777923 w 2292824"/>
              <a:gd name="connsiteY8" fmla="*/ 66630 h 80277"/>
              <a:gd name="connsiteX9" fmla="*/ 955344 w 2292824"/>
              <a:gd name="connsiteY9" fmla="*/ 25686 h 80277"/>
              <a:gd name="connsiteX10" fmla="*/ 1050878 w 2292824"/>
              <a:gd name="connsiteY10" fmla="*/ 39334 h 80277"/>
              <a:gd name="connsiteX11" fmla="*/ 1160060 w 2292824"/>
              <a:gd name="connsiteY11" fmla="*/ 52982 h 80277"/>
              <a:gd name="connsiteX12" fmla="*/ 1487606 w 2292824"/>
              <a:gd name="connsiteY12" fmla="*/ 25686 h 80277"/>
              <a:gd name="connsiteX13" fmla="*/ 1528550 w 2292824"/>
              <a:gd name="connsiteY13" fmla="*/ 39334 h 80277"/>
              <a:gd name="connsiteX14" fmla="*/ 1624084 w 2292824"/>
              <a:gd name="connsiteY14" fmla="*/ 52982 h 80277"/>
              <a:gd name="connsiteX15" fmla="*/ 1978926 w 2292824"/>
              <a:gd name="connsiteY15" fmla="*/ 39334 h 80277"/>
              <a:gd name="connsiteX16" fmla="*/ 2019869 w 2292824"/>
              <a:gd name="connsiteY16" fmla="*/ 52982 h 80277"/>
              <a:gd name="connsiteX17" fmla="*/ 2156347 w 2292824"/>
              <a:gd name="connsiteY17" fmla="*/ 25686 h 80277"/>
              <a:gd name="connsiteX18" fmla="*/ 2238233 w 2292824"/>
              <a:gd name="connsiteY18" fmla="*/ 52982 h 80277"/>
              <a:gd name="connsiteX19" fmla="*/ 2292824 w 2292824"/>
              <a:gd name="connsiteY19" fmla="*/ 80277 h 80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292824" h="80277">
                <a:moveTo>
                  <a:pt x="0" y="52982"/>
                </a:moveTo>
                <a:cubicBezTo>
                  <a:pt x="77337" y="48433"/>
                  <a:pt x="154925" y="47043"/>
                  <a:pt x="232012" y="39334"/>
                </a:cubicBezTo>
                <a:cubicBezTo>
                  <a:pt x="246327" y="37902"/>
                  <a:pt x="258570" y="25686"/>
                  <a:pt x="272956" y="25686"/>
                </a:cubicBezTo>
                <a:cubicBezTo>
                  <a:pt x="287342" y="25686"/>
                  <a:pt x="300067" y="35382"/>
                  <a:pt x="313899" y="39334"/>
                </a:cubicBezTo>
                <a:cubicBezTo>
                  <a:pt x="331934" y="44487"/>
                  <a:pt x="350293" y="48433"/>
                  <a:pt x="368490" y="52982"/>
                </a:cubicBezTo>
                <a:cubicBezTo>
                  <a:pt x="404884" y="43883"/>
                  <a:pt x="440312" y="29082"/>
                  <a:pt x="477672" y="25686"/>
                </a:cubicBezTo>
                <a:cubicBezTo>
                  <a:pt x="491999" y="24384"/>
                  <a:pt x="504783" y="35382"/>
                  <a:pt x="518615" y="39334"/>
                </a:cubicBezTo>
                <a:cubicBezTo>
                  <a:pt x="536650" y="44487"/>
                  <a:pt x="554552" y="51018"/>
                  <a:pt x="573206" y="52982"/>
                </a:cubicBezTo>
                <a:cubicBezTo>
                  <a:pt x="641221" y="60142"/>
                  <a:pt x="709684" y="62081"/>
                  <a:pt x="777923" y="66630"/>
                </a:cubicBezTo>
                <a:cubicBezTo>
                  <a:pt x="838865" y="46315"/>
                  <a:pt x="882202" y="29989"/>
                  <a:pt x="955344" y="25686"/>
                </a:cubicBezTo>
                <a:cubicBezTo>
                  <a:pt x="987456" y="23797"/>
                  <a:pt x="1018992" y="35082"/>
                  <a:pt x="1050878" y="39334"/>
                </a:cubicBezTo>
                <a:lnTo>
                  <a:pt x="1160060" y="52982"/>
                </a:lnTo>
                <a:cubicBezTo>
                  <a:pt x="1269242" y="43883"/>
                  <a:pt x="1378121" y="29741"/>
                  <a:pt x="1487606" y="25686"/>
                </a:cubicBezTo>
                <a:cubicBezTo>
                  <a:pt x="1501982" y="25154"/>
                  <a:pt x="1514443" y="36513"/>
                  <a:pt x="1528550" y="39334"/>
                </a:cubicBezTo>
                <a:cubicBezTo>
                  <a:pt x="1560093" y="45643"/>
                  <a:pt x="1592239" y="48433"/>
                  <a:pt x="1624084" y="52982"/>
                </a:cubicBezTo>
                <a:cubicBezTo>
                  <a:pt x="1865743" y="31013"/>
                  <a:pt x="1841262" y="0"/>
                  <a:pt x="1978926" y="39334"/>
                </a:cubicBezTo>
                <a:cubicBezTo>
                  <a:pt x="1992758" y="43286"/>
                  <a:pt x="2006221" y="48433"/>
                  <a:pt x="2019869" y="52982"/>
                </a:cubicBezTo>
                <a:cubicBezTo>
                  <a:pt x="2065362" y="43883"/>
                  <a:pt x="2109953" y="25686"/>
                  <a:pt x="2156347" y="25686"/>
                </a:cubicBezTo>
                <a:cubicBezTo>
                  <a:pt x="2185119" y="25686"/>
                  <a:pt x="2212499" y="40115"/>
                  <a:pt x="2238233" y="52982"/>
                </a:cubicBezTo>
                <a:lnTo>
                  <a:pt x="2292824" y="80277"/>
                </a:lnTo>
              </a:path>
            </a:pathLst>
          </a:custGeom>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21" name="Freeform 20"/>
          <p:cNvSpPr/>
          <p:nvPr/>
        </p:nvSpPr>
        <p:spPr>
          <a:xfrm>
            <a:off x="1078173" y="4038600"/>
            <a:ext cx="2306472" cy="156399"/>
          </a:xfrm>
          <a:custGeom>
            <a:avLst/>
            <a:gdLst>
              <a:gd name="connsiteX0" fmla="*/ 0 w 2306472"/>
              <a:gd name="connsiteY0" fmla="*/ 57647 h 156399"/>
              <a:gd name="connsiteX1" fmla="*/ 163773 w 2306472"/>
              <a:gd name="connsiteY1" fmla="*/ 30352 h 156399"/>
              <a:gd name="connsiteX2" fmla="*/ 204717 w 2306472"/>
              <a:gd name="connsiteY2" fmla="*/ 3056 h 156399"/>
              <a:gd name="connsiteX3" fmla="*/ 286603 w 2306472"/>
              <a:gd name="connsiteY3" fmla="*/ 16704 h 156399"/>
              <a:gd name="connsiteX4" fmla="*/ 327546 w 2306472"/>
              <a:gd name="connsiteY4" fmla="*/ 44000 h 156399"/>
              <a:gd name="connsiteX5" fmla="*/ 723331 w 2306472"/>
              <a:gd name="connsiteY5" fmla="*/ 30352 h 156399"/>
              <a:gd name="connsiteX6" fmla="*/ 791570 w 2306472"/>
              <a:gd name="connsiteY6" fmla="*/ 44000 h 156399"/>
              <a:gd name="connsiteX7" fmla="*/ 873457 w 2306472"/>
              <a:gd name="connsiteY7" fmla="*/ 57647 h 156399"/>
              <a:gd name="connsiteX8" fmla="*/ 955343 w 2306472"/>
              <a:gd name="connsiteY8" fmla="*/ 84943 h 156399"/>
              <a:gd name="connsiteX9" fmla="*/ 1009934 w 2306472"/>
              <a:gd name="connsiteY9" fmla="*/ 57647 h 156399"/>
              <a:gd name="connsiteX10" fmla="*/ 1050878 w 2306472"/>
              <a:gd name="connsiteY10" fmla="*/ 44000 h 156399"/>
              <a:gd name="connsiteX11" fmla="*/ 1105469 w 2306472"/>
              <a:gd name="connsiteY11" fmla="*/ 16704 h 156399"/>
              <a:gd name="connsiteX12" fmla="*/ 1214651 w 2306472"/>
              <a:gd name="connsiteY12" fmla="*/ 57647 h 156399"/>
              <a:gd name="connsiteX13" fmla="*/ 1269242 w 2306472"/>
              <a:gd name="connsiteY13" fmla="*/ 84943 h 156399"/>
              <a:gd name="connsiteX14" fmla="*/ 1310185 w 2306472"/>
              <a:gd name="connsiteY14" fmla="*/ 125886 h 156399"/>
              <a:gd name="connsiteX15" fmla="*/ 1351128 w 2306472"/>
              <a:gd name="connsiteY15" fmla="*/ 153182 h 156399"/>
              <a:gd name="connsiteX16" fmla="*/ 1719618 w 2306472"/>
              <a:gd name="connsiteY16" fmla="*/ 125886 h 156399"/>
              <a:gd name="connsiteX17" fmla="*/ 1760561 w 2306472"/>
              <a:gd name="connsiteY17" fmla="*/ 98591 h 156399"/>
              <a:gd name="connsiteX18" fmla="*/ 1992573 w 2306472"/>
              <a:gd name="connsiteY18" fmla="*/ 112238 h 156399"/>
              <a:gd name="connsiteX19" fmla="*/ 2047164 w 2306472"/>
              <a:gd name="connsiteY19" fmla="*/ 84943 h 156399"/>
              <a:gd name="connsiteX20" fmla="*/ 2088108 w 2306472"/>
              <a:gd name="connsiteY20" fmla="*/ 71295 h 156399"/>
              <a:gd name="connsiteX21" fmla="*/ 2129051 w 2306472"/>
              <a:gd name="connsiteY21" fmla="*/ 98591 h 156399"/>
              <a:gd name="connsiteX22" fmla="*/ 2142699 w 2306472"/>
              <a:gd name="connsiteY22" fmla="*/ 139534 h 156399"/>
              <a:gd name="connsiteX23" fmla="*/ 2306472 w 2306472"/>
              <a:gd name="connsiteY23" fmla="*/ 153182 h 15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306472" h="156399">
                <a:moveTo>
                  <a:pt x="0" y="57647"/>
                </a:moveTo>
                <a:cubicBezTo>
                  <a:pt x="54591" y="48549"/>
                  <a:pt x="110298" y="44612"/>
                  <a:pt x="163773" y="30352"/>
                </a:cubicBezTo>
                <a:cubicBezTo>
                  <a:pt x="179622" y="26126"/>
                  <a:pt x="188414" y="4867"/>
                  <a:pt x="204717" y="3056"/>
                </a:cubicBezTo>
                <a:cubicBezTo>
                  <a:pt x="232220" y="0"/>
                  <a:pt x="259308" y="12155"/>
                  <a:pt x="286603" y="16704"/>
                </a:cubicBezTo>
                <a:cubicBezTo>
                  <a:pt x="300251" y="25803"/>
                  <a:pt x="311985" y="38813"/>
                  <a:pt x="327546" y="44000"/>
                </a:cubicBezTo>
                <a:cubicBezTo>
                  <a:pt x="439473" y="81309"/>
                  <a:pt x="661051" y="35768"/>
                  <a:pt x="723331" y="30352"/>
                </a:cubicBezTo>
                <a:lnTo>
                  <a:pt x="791570" y="44000"/>
                </a:lnTo>
                <a:cubicBezTo>
                  <a:pt x="818796" y="48950"/>
                  <a:pt x="846611" y="50936"/>
                  <a:pt x="873457" y="57647"/>
                </a:cubicBezTo>
                <a:cubicBezTo>
                  <a:pt x="901370" y="64625"/>
                  <a:pt x="955343" y="84943"/>
                  <a:pt x="955343" y="84943"/>
                </a:cubicBezTo>
                <a:cubicBezTo>
                  <a:pt x="973540" y="75844"/>
                  <a:pt x="991234" y="65661"/>
                  <a:pt x="1009934" y="57647"/>
                </a:cubicBezTo>
                <a:cubicBezTo>
                  <a:pt x="1023157" y="51980"/>
                  <a:pt x="1037655" y="49667"/>
                  <a:pt x="1050878" y="44000"/>
                </a:cubicBezTo>
                <a:cubicBezTo>
                  <a:pt x="1069578" y="35986"/>
                  <a:pt x="1087272" y="25803"/>
                  <a:pt x="1105469" y="16704"/>
                </a:cubicBezTo>
                <a:cubicBezTo>
                  <a:pt x="1211636" y="37938"/>
                  <a:pt x="1138961" y="14396"/>
                  <a:pt x="1214651" y="57647"/>
                </a:cubicBezTo>
                <a:cubicBezTo>
                  <a:pt x="1232315" y="67741"/>
                  <a:pt x="1252687" y="73118"/>
                  <a:pt x="1269242" y="84943"/>
                </a:cubicBezTo>
                <a:cubicBezTo>
                  <a:pt x="1284948" y="96161"/>
                  <a:pt x="1295358" y="113530"/>
                  <a:pt x="1310185" y="125886"/>
                </a:cubicBezTo>
                <a:cubicBezTo>
                  <a:pt x="1322786" y="136387"/>
                  <a:pt x="1337480" y="144083"/>
                  <a:pt x="1351128" y="153182"/>
                </a:cubicBezTo>
                <a:cubicBezTo>
                  <a:pt x="1473958" y="144083"/>
                  <a:pt x="1597532" y="142164"/>
                  <a:pt x="1719618" y="125886"/>
                </a:cubicBezTo>
                <a:cubicBezTo>
                  <a:pt x="1735877" y="123718"/>
                  <a:pt x="1744179" y="99410"/>
                  <a:pt x="1760561" y="98591"/>
                </a:cubicBezTo>
                <a:lnTo>
                  <a:pt x="1992573" y="112238"/>
                </a:lnTo>
                <a:cubicBezTo>
                  <a:pt x="2074462" y="139534"/>
                  <a:pt x="2001672" y="130435"/>
                  <a:pt x="2047164" y="84943"/>
                </a:cubicBezTo>
                <a:cubicBezTo>
                  <a:pt x="2057337" y="74770"/>
                  <a:pt x="2074460" y="75844"/>
                  <a:pt x="2088108" y="71295"/>
                </a:cubicBezTo>
                <a:cubicBezTo>
                  <a:pt x="2101756" y="80394"/>
                  <a:pt x="2118804" y="85783"/>
                  <a:pt x="2129051" y="98591"/>
                </a:cubicBezTo>
                <a:cubicBezTo>
                  <a:pt x="2138038" y="109825"/>
                  <a:pt x="2129832" y="133100"/>
                  <a:pt x="2142699" y="139534"/>
                </a:cubicBezTo>
                <a:cubicBezTo>
                  <a:pt x="2176429" y="156399"/>
                  <a:pt x="2265690" y="153182"/>
                  <a:pt x="2306472" y="153182"/>
                </a:cubicBezTo>
              </a:path>
            </a:pathLst>
          </a:custGeom>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22" name="Freeform 21"/>
          <p:cNvSpPr/>
          <p:nvPr/>
        </p:nvSpPr>
        <p:spPr>
          <a:xfrm>
            <a:off x="1064525" y="4419600"/>
            <a:ext cx="2333768" cy="216687"/>
          </a:xfrm>
          <a:custGeom>
            <a:avLst/>
            <a:gdLst>
              <a:gd name="connsiteX0" fmla="*/ 0 w 2333768"/>
              <a:gd name="connsiteY0" fmla="*/ 148448 h 216687"/>
              <a:gd name="connsiteX1" fmla="*/ 245660 w 2333768"/>
              <a:gd name="connsiteY1" fmla="*/ 107505 h 216687"/>
              <a:gd name="connsiteX2" fmla="*/ 341194 w 2333768"/>
              <a:gd name="connsiteY2" fmla="*/ 107505 h 216687"/>
              <a:gd name="connsiteX3" fmla="*/ 382138 w 2333768"/>
              <a:gd name="connsiteY3" fmla="*/ 134800 h 216687"/>
              <a:gd name="connsiteX4" fmla="*/ 464024 w 2333768"/>
              <a:gd name="connsiteY4" fmla="*/ 107505 h 216687"/>
              <a:gd name="connsiteX5" fmla="*/ 545911 w 2333768"/>
              <a:gd name="connsiteY5" fmla="*/ 52913 h 216687"/>
              <a:gd name="connsiteX6" fmla="*/ 696036 w 2333768"/>
              <a:gd name="connsiteY6" fmla="*/ 52913 h 216687"/>
              <a:gd name="connsiteX7" fmla="*/ 709684 w 2333768"/>
              <a:gd name="connsiteY7" fmla="*/ 11970 h 216687"/>
              <a:gd name="connsiteX8" fmla="*/ 791571 w 2333768"/>
              <a:gd name="connsiteY8" fmla="*/ 52913 h 216687"/>
              <a:gd name="connsiteX9" fmla="*/ 873457 w 2333768"/>
              <a:gd name="connsiteY9" fmla="*/ 93857 h 216687"/>
              <a:gd name="connsiteX10" fmla="*/ 1064526 w 2333768"/>
              <a:gd name="connsiteY10" fmla="*/ 80209 h 216687"/>
              <a:gd name="connsiteX11" fmla="*/ 1310185 w 2333768"/>
              <a:gd name="connsiteY11" fmla="*/ 121152 h 216687"/>
              <a:gd name="connsiteX12" fmla="*/ 1555845 w 2333768"/>
              <a:gd name="connsiteY12" fmla="*/ 121152 h 216687"/>
              <a:gd name="connsiteX13" fmla="*/ 1637732 w 2333768"/>
              <a:gd name="connsiteY13" fmla="*/ 80209 h 216687"/>
              <a:gd name="connsiteX14" fmla="*/ 1828800 w 2333768"/>
              <a:gd name="connsiteY14" fmla="*/ 162096 h 216687"/>
              <a:gd name="connsiteX15" fmla="*/ 1951630 w 2333768"/>
              <a:gd name="connsiteY15" fmla="*/ 175743 h 216687"/>
              <a:gd name="connsiteX16" fmla="*/ 2006221 w 2333768"/>
              <a:gd name="connsiteY16" fmla="*/ 203039 h 216687"/>
              <a:gd name="connsiteX17" fmla="*/ 2060812 w 2333768"/>
              <a:gd name="connsiteY17" fmla="*/ 134800 h 216687"/>
              <a:gd name="connsiteX18" fmla="*/ 2197290 w 2333768"/>
              <a:gd name="connsiteY18" fmla="*/ 189391 h 216687"/>
              <a:gd name="connsiteX19" fmla="*/ 2238233 w 2333768"/>
              <a:gd name="connsiteY19" fmla="*/ 203039 h 216687"/>
              <a:gd name="connsiteX20" fmla="*/ 2279176 w 2333768"/>
              <a:gd name="connsiteY20" fmla="*/ 216687 h 216687"/>
              <a:gd name="connsiteX21" fmla="*/ 2333768 w 2333768"/>
              <a:gd name="connsiteY21" fmla="*/ 216687 h 216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333768" h="216687">
                <a:moveTo>
                  <a:pt x="0" y="148448"/>
                </a:moveTo>
                <a:cubicBezTo>
                  <a:pt x="127467" y="63471"/>
                  <a:pt x="49195" y="91133"/>
                  <a:pt x="245660" y="107505"/>
                </a:cubicBezTo>
                <a:cubicBezTo>
                  <a:pt x="345411" y="174005"/>
                  <a:pt x="219986" y="107505"/>
                  <a:pt x="341194" y="107505"/>
                </a:cubicBezTo>
                <a:cubicBezTo>
                  <a:pt x="357597" y="107505"/>
                  <a:pt x="368490" y="125702"/>
                  <a:pt x="382138" y="134800"/>
                </a:cubicBezTo>
                <a:cubicBezTo>
                  <a:pt x="409433" y="125702"/>
                  <a:pt x="438290" y="120372"/>
                  <a:pt x="464024" y="107505"/>
                </a:cubicBezTo>
                <a:cubicBezTo>
                  <a:pt x="493366" y="92834"/>
                  <a:pt x="545911" y="52913"/>
                  <a:pt x="545911" y="52913"/>
                </a:cubicBezTo>
                <a:cubicBezTo>
                  <a:pt x="595204" y="62772"/>
                  <a:pt x="646239" y="81369"/>
                  <a:pt x="696036" y="52913"/>
                </a:cubicBezTo>
                <a:cubicBezTo>
                  <a:pt x="708526" y="45776"/>
                  <a:pt x="705135" y="25618"/>
                  <a:pt x="709684" y="11970"/>
                </a:cubicBezTo>
                <a:cubicBezTo>
                  <a:pt x="812595" y="46274"/>
                  <a:pt x="685744" y="0"/>
                  <a:pt x="791571" y="52913"/>
                </a:cubicBezTo>
                <a:cubicBezTo>
                  <a:pt x="904566" y="109410"/>
                  <a:pt x="756134" y="15640"/>
                  <a:pt x="873457" y="93857"/>
                </a:cubicBezTo>
                <a:cubicBezTo>
                  <a:pt x="990139" y="54963"/>
                  <a:pt x="926794" y="62992"/>
                  <a:pt x="1064526" y="80209"/>
                </a:cubicBezTo>
                <a:cubicBezTo>
                  <a:pt x="1198381" y="124828"/>
                  <a:pt x="1117739" y="105116"/>
                  <a:pt x="1310185" y="121152"/>
                </a:cubicBezTo>
                <a:cubicBezTo>
                  <a:pt x="1444576" y="165950"/>
                  <a:pt x="1363691" y="153178"/>
                  <a:pt x="1555845" y="121152"/>
                </a:cubicBezTo>
                <a:cubicBezTo>
                  <a:pt x="1571944" y="110419"/>
                  <a:pt x="1613516" y="77518"/>
                  <a:pt x="1637732" y="80209"/>
                </a:cubicBezTo>
                <a:cubicBezTo>
                  <a:pt x="1719235" y="89265"/>
                  <a:pt x="1749017" y="138631"/>
                  <a:pt x="1828800" y="162096"/>
                </a:cubicBezTo>
                <a:cubicBezTo>
                  <a:pt x="1868321" y="173720"/>
                  <a:pt x="1910687" y="171194"/>
                  <a:pt x="1951630" y="175743"/>
                </a:cubicBezTo>
                <a:cubicBezTo>
                  <a:pt x="1969827" y="184842"/>
                  <a:pt x="1985876" y="203039"/>
                  <a:pt x="2006221" y="203039"/>
                </a:cubicBezTo>
                <a:cubicBezTo>
                  <a:pt x="2047377" y="203039"/>
                  <a:pt x="2052290" y="160366"/>
                  <a:pt x="2060812" y="134800"/>
                </a:cubicBezTo>
                <a:cubicBezTo>
                  <a:pt x="2141140" y="174965"/>
                  <a:pt x="2096099" y="155661"/>
                  <a:pt x="2197290" y="189391"/>
                </a:cubicBezTo>
                <a:lnTo>
                  <a:pt x="2238233" y="203039"/>
                </a:lnTo>
                <a:cubicBezTo>
                  <a:pt x="2251881" y="207588"/>
                  <a:pt x="2264790" y="216687"/>
                  <a:pt x="2279176" y="216687"/>
                </a:cubicBezTo>
                <a:lnTo>
                  <a:pt x="2333768" y="216687"/>
                </a:lnTo>
              </a:path>
            </a:pathLst>
          </a:custGeom>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23" name="Freeform 22"/>
          <p:cNvSpPr/>
          <p:nvPr/>
        </p:nvSpPr>
        <p:spPr>
          <a:xfrm>
            <a:off x="1050878" y="5334000"/>
            <a:ext cx="2325472" cy="212591"/>
          </a:xfrm>
          <a:custGeom>
            <a:avLst/>
            <a:gdLst>
              <a:gd name="connsiteX0" fmla="*/ 0 w 2325472"/>
              <a:gd name="connsiteY0" fmla="*/ 61364 h 212591"/>
              <a:gd name="connsiteX1" fmla="*/ 272955 w 2325472"/>
              <a:gd name="connsiteY1" fmla="*/ 75012 h 212591"/>
              <a:gd name="connsiteX2" fmla="*/ 327546 w 2325472"/>
              <a:gd name="connsiteY2" fmla="*/ 88660 h 212591"/>
              <a:gd name="connsiteX3" fmla="*/ 504967 w 2325472"/>
              <a:gd name="connsiteY3" fmla="*/ 61364 h 212591"/>
              <a:gd name="connsiteX4" fmla="*/ 545910 w 2325472"/>
              <a:gd name="connsiteY4" fmla="*/ 47717 h 212591"/>
              <a:gd name="connsiteX5" fmla="*/ 586853 w 2325472"/>
              <a:gd name="connsiteY5" fmla="*/ 6773 h 212591"/>
              <a:gd name="connsiteX6" fmla="*/ 709683 w 2325472"/>
              <a:gd name="connsiteY6" fmla="*/ 20421 h 212591"/>
              <a:gd name="connsiteX7" fmla="*/ 791570 w 2325472"/>
              <a:gd name="connsiteY7" fmla="*/ 47717 h 212591"/>
              <a:gd name="connsiteX8" fmla="*/ 859809 w 2325472"/>
              <a:gd name="connsiteY8" fmla="*/ 88660 h 212591"/>
              <a:gd name="connsiteX9" fmla="*/ 928047 w 2325472"/>
              <a:gd name="connsiteY9" fmla="*/ 102308 h 212591"/>
              <a:gd name="connsiteX10" fmla="*/ 1255594 w 2325472"/>
              <a:gd name="connsiteY10" fmla="*/ 129603 h 212591"/>
              <a:gd name="connsiteX11" fmla="*/ 1296537 w 2325472"/>
              <a:gd name="connsiteY11" fmla="*/ 156899 h 212591"/>
              <a:gd name="connsiteX12" fmla="*/ 1528549 w 2325472"/>
              <a:gd name="connsiteY12" fmla="*/ 156899 h 212591"/>
              <a:gd name="connsiteX13" fmla="*/ 1569492 w 2325472"/>
              <a:gd name="connsiteY13" fmla="*/ 129603 h 212591"/>
              <a:gd name="connsiteX14" fmla="*/ 1637731 w 2325472"/>
              <a:gd name="connsiteY14" fmla="*/ 115955 h 212591"/>
              <a:gd name="connsiteX15" fmla="*/ 1665026 w 2325472"/>
              <a:gd name="connsiteY15" fmla="*/ 75012 h 212591"/>
              <a:gd name="connsiteX16" fmla="*/ 1705970 w 2325472"/>
              <a:gd name="connsiteY16" fmla="*/ 47717 h 212591"/>
              <a:gd name="connsiteX17" fmla="*/ 1869743 w 2325472"/>
              <a:gd name="connsiteY17" fmla="*/ 88660 h 212591"/>
              <a:gd name="connsiteX18" fmla="*/ 1951629 w 2325472"/>
              <a:gd name="connsiteY18" fmla="*/ 115955 h 212591"/>
              <a:gd name="connsiteX19" fmla="*/ 2142698 w 2325472"/>
              <a:gd name="connsiteY19" fmla="*/ 129603 h 212591"/>
              <a:gd name="connsiteX20" fmla="*/ 2224585 w 2325472"/>
              <a:gd name="connsiteY20" fmla="*/ 170546 h 212591"/>
              <a:gd name="connsiteX21" fmla="*/ 2265528 w 2325472"/>
              <a:gd name="connsiteY21" fmla="*/ 184194 h 212591"/>
              <a:gd name="connsiteX22" fmla="*/ 2320119 w 2325472"/>
              <a:gd name="connsiteY22" fmla="*/ 197842 h 212591"/>
              <a:gd name="connsiteX23" fmla="*/ 2306471 w 2325472"/>
              <a:gd name="connsiteY23" fmla="*/ 211490 h 212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325472" h="212591">
                <a:moveTo>
                  <a:pt x="0" y="61364"/>
                </a:moveTo>
                <a:cubicBezTo>
                  <a:pt x="90985" y="65913"/>
                  <a:pt x="182171" y="67447"/>
                  <a:pt x="272955" y="75012"/>
                </a:cubicBezTo>
                <a:cubicBezTo>
                  <a:pt x="291647" y="76570"/>
                  <a:pt x="308821" y="89761"/>
                  <a:pt x="327546" y="88660"/>
                </a:cubicBezTo>
                <a:cubicBezTo>
                  <a:pt x="387279" y="85146"/>
                  <a:pt x="445827" y="70463"/>
                  <a:pt x="504967" y="61364"/>
                </a:cubicBezTo>
                <a:cubicBezTo>
                  <a:pt x="518615" y="56815"/>
                  <a:pt x="533940" y="55697"/>
                  <a:pt x="545910" y="47717"/>
                </a:cubicBezTo>
                <a:cubicBezTo>
                  <a:pt x="561969" y="37011"/>
                  <a:pt x="567815" y="9946"/>
                  <a:pt x="586853" y="6773"/>
                </a:cubicBezTo>
                <a:cubicBezTo>
                  <a:pt x="627488" y="0"/>
                  <a:pt x="668740" y="15872"/>
                  <a:pt x="709683" y="20421"/>
                </a:cubicBezTo>
                <a:cubicBezTo>
                  <a:pt x="736979" y="29520"/>
                  <a:pt x="766898" y="32914"/>
                  <a:pt x="791570" y="47717"/>
                </a:cubicBezTo>
                <a:cubicBezTo>
                  <a:pt x="814316" y="61365"/>
                  <a:pt x="835180" y="78808"/>
                  <a:pt x="859809" y="88660"/>
                </a:cubicBezTo>
                <a:cubicBezTo>
                  <a:pt x="881346" y="97275"/>
                  <a:pt x="905084" y="99028"/>
                  <a:pt x="928047" y="102308"/>
                </a:cubicBezTo>
                <a:cubicBezTo>
                  <a:pt x="1039335" y="118206"/>
                  <a:pt x="1141779" y="122015"/>
                  <a:pt x="1255594" y="129603"/>
                </a:cubicBezTo>
                <a:cubicBezTo>
                  <a:pt x="1269242" y="138702"/>
                  <a:pt x="1282296" y="148761"/>
                  <a:pt x="1296537" y="156899"/>
                </a:cubicBezTo>
                <a:cubicBezTo>
                  <a:pt x="1393998" y="212591"/>
                  <a:pt x="1362339" y="182469"/>
                  <a:pt x="1528549" y="156899"/>
                </a:cubicBezTo>
                <a:cubicBezTo>
                  <a:pt x="1542197" y="147800"/>
                  <a:pt x="1554134" y="135362"/>
                  <a:pt x="1569492" y="129603"/>
                </a:cubicBezTo>
                <a:cubicBezTo>
                  <a:pt x="1591212" y="121458"/>
                  <a:pt x="1617591" y="127464"/>
                  <a:pt x="1637731" y="115955"/>
                </a:cubicBezTo>
                <a:cubicBezTo>
                  <a:pt x="1651972" y="107817"/>
                  <a:pt x="1653428" y="86610"/>
                  <a:pt x="1665026" y="75012"/>
                </a:cubicBezTo>
                <a:cubicBezTo>
                  <a:pt x="1676625" y="63414"/>
                  <a:pt x="1692322" y="56815"/>
                  <a:pt x="1705970" y="47717"/>
                </a:cubicBezTo>
                <a:cubicBezTo>
                  <a:pt x="1816236" y="66094"/>
                  <a:pt x="1761605" y="52613"/>
                  <a:pt x="1869743" y="88660"/>
                </a:cubicBezTo>
                <a:cubicBezTo>
                  <a:pt x="1869747" y="88661"/>
                  <a:pt x="1951624" y="115955"/>
                  <a:pt x="1951629" y="115955"/>
                </a:cubicBezTo>
                <a:lnTo>
                  <a:pt x="2142698" y="129603"/>
                </a:lnTo>
                <a:cubicBezTo>
                  <a:pt x="2245609" y="163907"/>
                  <a:pt x="2118758" y="117633"/>
                  <a:pt x="2224585" y="170546"/>
                </a:cubicBezTo>
                <a:cubicBezTo>
                  <a:pt x="2237452" y="176980"/>
                  <a:pt x="2251696" y="180242"/>
                  <a:pt x="2265528" y="184194"/>
                </a:cubicBezTo>
                <a:cubicBezTo>
                  <a:pt x="2283563" y="189347"/>
                  <a:pt x="2304512" y="187437"/>
                  <a:pt x="2320119" y="197842"/>
                </a:cubicBezTo>
                <a:cubicBezTo>
                  <a:pt x="2325472" y="201411"/>
                  <a:pt x="2311020" y="206941"/>
                  <a:pt x="2306471" y="211490"/>
                </a:cubicBezTo>
              </a:path>
            </a:pathLst>
          </a:custGeom>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24" name="TextBox 23"/>
          <p:cNvSpPr txBox="1"/>
          <p:nvPr/>
        </p:nvSpPr>
        <p:spPr>
          <a:xfrm>
            <a:off x="2743200" y="2514600"/>
            <a:ext cx="429926" cy="338554"/>
          </a:xfrm>
          <a:prstGeom prst="rect">
            <a:avLst/>
          </a:prstGeom>
          <a:noFill/>
        </p:spPr>
        <p:txBody>
          <a:bodyPr wrap="none" rtlCol="0">
            <a:spAutoFit/>
          </a:bodyPr>
          <a:lstStyle/>
          <a:p>
            <a:r>
              <a:rPr lang="en-US" sz="1600" dirty="0" smtClean="0"/>
              <a:t>O</a:t>
            </a:r>
            <a:r>
              <a:rPr lang="en-US" sz="1600" baseline="-25000" dirty="0" smtClean="0"/>
              <a:t>2</a:t>
            </a:r>
            <a:endParaRPr lang="en-US" sz="1600" baseline="-25000" dirty="0"/>
          </a:p>
        </p:txBody>
      </p:sp>
      <p:sp>
        <p:nvSpPr>
          <p:cNvPr id="25" name="TextBox 24"/>
          <p:cNvSpPr txBox="1"/>
          <p:nvPr/>
        </p:nvSpPr>
        <p:spPr>
          <a:xfrm>
            <a:off x="1905000" y="2404646"/>
            <a:ext cx="429926" cy="338554"/>
          </a:xfrm>
          <a:prstGeom prst="rect">
            <a:avLst/>
          </a:prstGeom>
          <a:noFill/>
        </p:spPr>
        <p:txBody>
          <a:bodyPr wrap="none" rtlCol="0">
            <a:spAutoFit/>
          </a:bodyPr>
          <a:lstStyle/>
          <a:p>
            <a:r>
              <a:rPr lang="en-US" sz="1600" dirty="0" smtClean="0"/>
              <a:t>O</a:t>
            </a:r>
            <a:r>
              <a:rPr lang="en-US" sz="1600" baseline="-25000" dirty="0" smtClean="0"/>
              <a:t>1</a:t>
            </a:r>
            <a:endParaRPr lang="en-US" sz="1600" baseline="-25000" dirty="0"/>
          </a:p>
        </p:txBody>
      </p:sp>
      <p:sp>
        <p:nvSpPr>
          <p:cNvPr id="26" name="TextBox 25"/>
          <p:cNvSpPr txBox="1"/>
          <p:nvPr/>
        </p:nvSpPr>
        <p:spPr>
          <a:xfrm>
            <a:off x="2133600" y="3276600"/>
            <a:ext cx="295274" cy="338554"/>
          </a:xfrm>
          <a:prstGeom prst="rect">
            <a:avLst/>
          </a:prstGeom>
          <a:noFill/>
        </p:spPr>
        <p:txBody>
          <a:bodyPr wrap="none" rtlCol="0">
            <a:spAutoFit/>
          </a:bodyPr>
          <a:lstStyle/>
          <a:p>
            <a:r>
              <a:rPr lang="en-US" sz="1600" dirty="0" smtClean="0"/>
              <a:t>E</a:t>
            </a:r>
            <a:endParaRPr lang="en-US" sz="1600" dirty="0"/>
          </a:p>
        </p:txBody>
      </p:sp>
      <p:sp>
        <p:nvSpPr>
          <p:cNvPr id="27" name="TextBox 26"/>
          <p:cNvSpPr txBox="1"/>
          <p:nvPr/>
        </p:nvSpPr>
        <p:spPr>
          <a:xfrm>
            <a:off x="2057400" y="2819400"/>
            <a:ext cx="325730" cy="338554"/>
          </a:xfrm>
          <a:prstGeom prst="rect">
            <a:avLst/>
          </a:prstGeom>
          <a:noFill/>
        </p:spPr>
        <p:txBody>
          <a:bodyPr wrap="none" rtlCol="0">
            <a:spAutoFit/>
          </a:bodyPr>
          <a:lstStyle/>
          <a:p>
            <a:r>
              <a:rPr lang="en-US" sz="1600" dirty="0" smtClean="0"/>
              <a:t>A</a:t>
            </a:r>
            <a:endParaRPr lang="en-US" sz="1600" dirty="0"/>
          </a:p>
        </p:txBody>
      </p:sp>
      <p:sp>
        <p:nvSpPr>
          <p:cNvPr id="28" name="TextBox 27"/>
          <p:cNvSpPr txBox="1"/>
          <p:nvPr/>
        </p:nvSpPr>
        <p:spPr>
          <a:xfrm>
            <a:off x="2057400" y="4267200"/>
            <a:ext cx="521297" cy="338554"/>
          </a:xfrm>
          <a:prstGeom prst="rect">
            <a:avLst/>
          </a:prstGeom>
          <a:noFill/>
        </p:spPr>
        <p:txBody>
          <a:bodyPr wrap="none" rtlCol="0">
            <a:spAutoFit/>
          </a:bodyPr>
          <a:lstStyle/>
          <a:p>
            <a:r>
              <a:rPr lang="en-US" sz="1600" dirty="0" smtClean="0"/>
              <a:t>B/E</a:t>
            </a:r>
            <a:endParaRPr lang="en-US" sz="1600" dirty="0"/>
          </a:p>
        </p:txBody>
      </p:sp>
      <p:sp>
        <p:nvSpPr>
          <p:cNvPr id="29" name="TextBox 28"/>
          <p:cNvSpPr txBox="1"/>
          <p:nvPr/>
        </p:nvSpPr>
        <p:spPr>
          <a:xfrm>
            <a:off x="1981200" y="3733800"/>
            <a:ext cx="521297" cy="338554"/>
          </a:xfrm>
          <a:prstGeom prst="rect">
            <a:avLst/>
          </a:prstGeom>
          <a:noFill/>
        </p:spPr>
        <p:txBody>
          <a:bodyPr wrap="square" rtlCol="0">
            <a:spAutoFit/>
          </a:bodyPr>
          <a:lstStyle/>
          <a:p>
            <a:r>
              <a:rPr lang="en-US" sz="1600" dirty="0" smtClean="0"/>
              <a:t>E/B</a:t>
            </a:r>
            <a:endParaRPr lang="en-US" sz="1600" dirty="0"/>
          </a:p>
        </p:txBody>
      </p:sp>
      <p:sp>
        <p:nvSpPr>
          <p:cNvPr id="30" name="TextBox 29"/>
          <p:cNvSpPr txBox="1"/>
          <p:nvPr/>
        </p:nvSpPr>
        <p:spPr>
          <a:xfrm>
            <a:off x="2209800" y="4724400"/>
            <a:ext cx="303288" cy="338554"/>
          </a:xfrm>
          <a:prstGeom prst="rect">
            <a:avLst/>
          </a:prstGeom>
          <a:noFill/>
        </p:spPr>
        <p:txBody>
          <a:bodyPr wrap="none" rtlCol="0">
            <a:spAutoFit/>
          </a:bodyPr>
          <a:lstStyle/>
          <a:p>
            <a:r>
              <a:rPr lang="en-US" sz="1600" dirty="0" smtClean="0"/>
              <a:t>B</a:t>
            </a:r>
            <a:endParaRPr lang="en-US" sz="1600" dirty="0"/>
          </a:p>
        </p:txBody>
      </p:sp>
      <p:sp>
        <p:nvSpPr>
          <p:cNvPr id="33" name="TextBox 32"/>
          <p:cNvSpPr txBox="1"/>
          <p:nvPr/>
        </p:nvSpPr>
        <p:spPr>
          <a:xfrm>
            <a:off x="2133600" y="6172200"/>
            <a:ext cx="314510" cy="338554"/>
          </a:xfrm>
          <a:prstGeom prst="rect">
            <a:avLst/>
          </a:prstGeom>
          <a:noFill/>
        </p:spPr>
        <p:txBody>
          <a:bodyPr wrap="none" rtlCol="0">
            <a:spAutoFit/>
          </a:bodyPr>
          <a:lstStyle/>
          <a:p>
            <a:r>
              <a:rPr lang="en-US" sz="1600" dirty="0" smtClean="0"/>
              <a:t>R</a:t>
            </a:r>
            <a:endParaRPr lang="en-US" sz="1600" dirty="0"/>
          </a:p>
        </p:txBody>
      </p:sp>
      <p:sp>
        <p:nvSpPr>
          <p:cNvPr id="35" name="TextBox 34"/>
          <p:cNvSpPr txBox="1"/>
          <p:nvPr/>
        </p:nvSpPr>
        <p:spPr>
          <a:xfrm>
            <a:off x="2133600" y="5562600"/>
            <a:ext cx="327334" cy="338554"/>
          </a:xfrm>
          <a:prstGeom prst="rect">
            <a:avLst/>
          </a:prstGeom>
          <a:noFill/>
        </p:spPr>
        <p:txBody>
          <a:bodyPr wrap="none" rtlCol="0">
            <a:spAutoFit/>
          </a:bodyPr>
          <a:lstStyle/>
          <a:p>
            <a:r>
              <a:rPr lang="en-US" sz="1600" dirty="0" smtClean="0"/>
              <a:t>C</a:t>
            </a:r>
            <a:endParaRPr lang="en-US" sz="1600" dirty="0"/>
          </a:p>
        </p:txBody>
      </p:sp>
      <p:sp>
        <p:nvSpPr>
          <p:cNvPr id="36" name="Right Brace 35"/>
          <p:cNvSpPr/>
          <p:nvPr/>
        </p:nvSpPr>
        <p:spPr>
          <a:xfrm>
            <a:off x="3505200" y="2514600"/>
            <a:ext cx="914400" cy="304800"/>
          </a:xfrm>
          <a:prstGeom prst="rightBrace">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n-US"/>
          </a:p>
        </p:txBody>
      </p:sp>
      <p:sp>
        <p:nvSpPr>
          <p:cNvPr id="37" name="Right Brace 36"/>
          <p:cNvSpPr/>
          <p:nvPr/>
        </p:nvSpPr>
        <p:spPr>
          <a:xfrm>
            <a:off x="3886200" y="2819400"/>
            <a:ext cx="609600" cy="381000"/>
          </a:xfrm>
          <a:prstGeom prst="rightBrace">
            <a:avLst>
              <a:gd name="adj1" fmla="val 8333"/>
              <a:gd name="adj2" fmla="val 50000"/>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n-US"/>
          </a:p>
        </p:txBody>
      </p:sp>
      <p:sp>
        <p:nvSpPr>
          <p:cNvPr id="38" name="Right Brace 37"/>
          <p:cNvSpPr/>
          <p:nvPr/>
        </p:nvSpPr>
        <p:spPr>
          <a:xfrm>
            <a:off x="3429000" y="3200400"/>
            <a:ext cx="381000" cy="457200"/>
          </a:xfrm>
          <a:prstGeom prst="rightBrace">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n-US"/>
          </a:p>
        </p:txBody>
      </p:sp>
      <p:sp>
        <p:nvSpPr>
          <p:cNvPr id="39" name="Freeform 38"/>
          <p:cNvSpPr/>
          <p:nvPr/>
        </p:nvSpPr>
        <p:spPr>
          <a:xfrm>
            <a:off x="1091821" y="4953000"/>
            <a:ext cx="2265528" cy="122830"/>
          </a:xfrm>
          <a:custGeom>
            <a:avLst/>
            <a:gdLst>
              <a:gd name="connsiteX0" fmla="*/ 0 w 2265528"/>
              <a:gd name="connsiteY0" fmla="*/ 0 h 122830"/>
              <a:gd name="connsiteX1" fmla="*/ 122830 w 2265528"/>
              <a:gd name="connsiteY1" fmla="*/ 54591 h 122830"/>
              <a:gd name="connsiteX2" fmla="*/ 163773 w 2265528"/>
              <a:gd name="connsiteY2" fmla="*/ 68239 h 122830"/>
              <a:gd name="connsiteX3" fmla="*/ 204716 w 2265528"/>
              <a:gd name="connsiteY3" fmla="*/ 81887 h 122830"/>
              <a:gd name="connsiteX4" fmla="*/ 736979 w 2265528"/>
              <a:gd name="connsiteY4" fmla="*/ 68239 h 122830"/>
              <a:gd name="connsiteX5" fmla="*/ 818866 w 2265528"/>
              <a:gd name="connsiteY5" fmla="*/ 95534 h 122830"/>
              <a:gd name="connsiteX6" fmla="*/ 914400 w 2265528"/>
              <a:gd name="connsiteY6" fmla="*/ 122830 h 122830"/>
              <a:gd name="connsiteX7" fmla="*/ 2047164 w 2265528"/>
              <a:gd name="connsiteY7" fmla="*/ 68239 h 122830"/>
              <a:gd name="connsiteX8" fmla="*/ 2210937 w 2265528"/>
              <a:gd name="connsiteY8" fmla="*/ 95534 h 122830"/>
              <a:gd name="connsiteX9" fmla="*/ 2265528 w 2265528"/>
              <a:gd name="connsiteY9" fmla="*/ 109182 h 1228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65528" h="122830">
                <a:moveTo>
                  <a:pt x="0" y="0"/>
                </a:moveTo>
                <a:cubicBezTo>
                  <a:pt x="64884" y="43257"/>
                  <a:pt x="25381" y="22108"/>
                  <a:pt x="122830" y="54591"/>
                </a:cubicBezTo>
                <a:lnTo>
                  <a:pt x="163773" y="68239"/>
                </a:lnTo>
                <a:lnTo>
                  <a:pt x="204716" y="81887"/>
                </a:lnTo>
                <a:cubicBezTo>
                  <a:pt x="432728" y="24883"/>
                  <a:pt x="344320" y="36402"/>
                  <a:pt x="736979" y="68239"/>
                </a:cubicBezTo>
                <a:cubicBezTo>
                  <a:pt x="765657" y="70564"/>
                  <a:pt x="790953" y="88556"/>
                  <a:pt x="818866" y="95534"/>
                </a:cubicBezTo>
                <a:cubicBezTo>
                  <a:pt x="887413" y="112671"/>
                  <a:pt x="855663" y="103250"/>
                  <a:pt x="914400" y="122830"/>
                </a:cubicBezTo>
                <a:cubicBezTo>
                  <a:pt x="1250093" y="103647"/>
                  <a:pt x="1726305" y="73968"/>
                  <a:pt x="2047164" y="68239"/>
                </a:cubicBezTo>
                <a:cubicBezTo>
                  <a:pt x="2094068" y="67401"/>
                  <a:pt x="2162131" y="81590"/>
                  <a:pt x="2210937" y="95534"/>
                </a:cubicBezTo>
                <a:cubicBezTo>
                  <a:pt x="2263741" y="110621"/>
                  <a:pt x="2235108" y="109182"/>
                  <a:pt x="2265528" y="109182"/>
                </a:cubicBezTo>
              </a:path>
            </a:pathLst>
          </a:custGeom>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40" name="TextBox 39"/>
          <p:cNvSpPr txBox="1"/>
          <p:nvPr/>
        </p:nvSpPr>
        <p:spPr>
          <a:xfrm>
            <a:off x="2057400" y="5105400"/>
            <a:ext cx="553357" cy="338554"/>
          </a:xfrm>
          <a:prstGeom prst="rect">
            <a:avLst/>
          </a:prstGeom>
          <a:noFill/>
        </p:spPr>
        <p:txBody>
          <a:bodyPr wrap="none" rtlCol="0">
            <a:spAutoFit/>
          </a:bodyPr>
          <a:lstStyle/>
          <a:p>
            <a:r>
              <a:rPr lang="en-US" sz="1600" dirty="0" smtClean="0"/>
              <a:t>B/C</a:t>
            </a:r>
            <a:endParaRPr lang="en-US" sz="1600" dirty="0"/>
          </a:p>
        </p:txBody>
      </p:sp>
      <p:sp>
        <p:nvSpPr>
          <p:cNvPr id="41" name="Right Brace 40"/>
          <p:cNvSpPr/>
          <p:nvPr/>
        </p:nvSpPr>
        <p:spPr>
          <a:xfrm>
            <a:off x="3352800" y="3657600"/>
            <a:ext cx="609600" cy="1828800"/>
          </a:xfrm>
          <a:prstGeom prst="rightBrace">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n-US"/>
          </a:p>
        </p:txBody>
      </p:sp>
      <p:sp>
        <p:nvSpPr>
          <p:cNvPr id="42" name="Right Brace 41"/>
          <p:cNvSpPr/>
          <p:nvPr/>
        </p:nvSpPr>
        <p:spPr>
          <a:xfrm>
            <a:off x="3429000" y="5562600"/>
            <a:ext cx="152400" cy="304800"/>
          </a:xfrm>
          <a:prstGeom prst="righ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43" name="TextBox 42"/>
          <p:cNvSpPr txBox="1"/>
          <p:nvPr/>
        </p:nvSpPr>
        <p:spPr>
          <a:xfrm>
            <a:off x="4381036" y="2438400"/>
            <a:ext cx="343364" cy="338554"/>
          </a:xfrm>
          <a:prstGeom prst="rect">
            <a:avLst/>
          </a:prstGeom>
          <a:noFill/>
        </p:spPr>
        <p:txBody>
          <a:bodyPr wrap="none" rtlCol="0">
            <a:spAutoFit/>
          </a:bodyPr>
          <a:lstStyle/>
          <a:p>
            <a:r>
              <a:rPr lang="en-US" sz="1600" dirty="0" smtClean="0"/>
              <a:t>O</a:t>
            </a:r>
            <a:endParaRPr lang="en-US" sz="1600" baseline="-25000" dirty="0"/>
          </a:p>
        </p:txBody>
      </p:sp>
      <p:sp>
        <p:nvSpPr>
          <p:cNvPr id="44" name="TextBox 43"/>
          <p:cNvSpPr txBox="1"/>
          <p:nvPr/>
        </p:nvSpPr>
        <p:spPr>
          <a:xfrm>
            <a:off x="4419600" y="2819400"/>
            <a:ext cx="325730" cy="338554"/>
          </a:xfrm>
          <a:prstGeom prst="rect">
            <a:avLst/>
          </a:prstGeom>
          <a:noFill/>
        </p:spPr>
        <p:txBody>
          <a:bodyPr wrap="none" rtlCol="0">
            <a:spAutoFit/>
          </a:bodyPr>
          <a:lstStyle/>
          <a:p>
            <a:r>
              <a:rPr lang="en-US" sz="1600" dirty="0" smtClean="0"/>
              <a:t>A</a:t>
            </a:r>
            <a:endParaRPr lang="en-US" sz="1600" dirty="0"/>
          </a:p>
        </p:txBody>
      </p:sp>
      <p:sp>
        <p:nvSpPr>
          <p:cNvPr id="45" name="TextBox 44"/>
          <p:cNvSpPr txBox="1"/>
          <p:nvPr/>
        </p:nvSpPr>
        <p:spPr>
          <a:xfrm>
            <a:off x="4419600" y="3352800"/>
            <a:ext cx="295274" cy="338554"/>
          </a:xfrm>
          <a:prstGeom prst="rect">
            <a:avLst/>
          </a:prstGeom>
          <a:noFill/>
        </p:spPr>
        <p:txBody>
          <a:bodyPr wrap="none" rtlCol="0">
            <a:spAutoFit/>
          </a:bodyPr>
          <a:lstStyle/>
          <a:p>
            <a:r>
              <a:rPr lang="en-US" sz="1600" dirty="0" smtClean="0"/>
              <a:t>E</a:t>
            </a:r>
            <a:endParaRPr lang="en-US" sz="1600" dirty="0"/>
          </a:p>
        </p:txBody>
      </p:sp>
      <p:sp>
        <p:nvSpPr>
          <p:cNvPr id="46" name="TextBox 45"/>
          <p:cNvSpPr txBox="1"/>
          <p:nvPr/>
        </p:nvSpPr>
        <p:spPr>
          <a:xfrm>
            <a:off x="4421112" y="4419600"/>
            <a:ext cx="303288" cy="338554"/>
          </a:xfrm>
          <a:prstGeom prst="rect">
            <a:avLst/>
          </a:prstGeom>
          <a:noFill/>
        </p:spPr>
        <p:txBody>
          <a:bodyPr wrap="none" rtlCol="0">
            <a:spAutoFit/>
          </a:bodyPr>
          <a:lstStyle/>
          <a:p>
            <a:r>
              <a:rPr lang="en-US" sz="1600" dirty="0" smtClean="0"/>
              <a:t>B</a:t>
            </a:r>
            <a:endParaRPr lang="en-US" sz="1600" dirty="0"/>
          </a:p>
        </p:txBody>
      </p:sp>
      <p:sp>
        <p:nvSpPr>
          <p:cNvPr id="47" name="TextBox 46"/>
          <p:cNvSpPr txBox="1"/>
          <p:nvPr/>
        </p:nvSpPr>
        <p:spPr>
          <a:xfrm>
            <a:off x="4419600" y="5562600"/>
            <a:ext cx="327334" cy="338554"/>
          </a:xfrm>
          <a:prstGeom prst="rect">
            <a:avLst/>
          </a:prstGeom>
          <a:noFill/>
        </p:spPr>
        <p:txBody>
          <a:bodyPr wrap="none" rtlCol="0">
            <a:spAutoFit/>
          </a:bodyPr>
          <a:lstStyle/>
          <a:p>
            <a:r>
              <a:rPr lang="en-US" sz="1600" dirty="0" smtClean="0"/>
              <a:t>C</a:t>
            </a:r>
            <a:endParaRPr lang="en-US" sz="1600" dirty="0"/>
          </a:p>
        </p:txBody>
      </p:sp>
      <p:sp>
        <p:nvSpPr>
          <p:cNvPr id="48" name="Right Brace 47"/>
          <p:cNvSpPr/>
          <p:nvPr/>
        </p:nvSpPr>
        <p:spPr>
          <a:xfrm>
            <a:off x="4953000" y="2514600"/>
            <a:ext cx="381000" cy="685800"/>
          </a:xfrm>
          <a:prstGeom prst="rightBrace">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n-US"/>
          </a:p>
        </p:txBody>
      </p:sp>
      <p:sp>
        <p:nvSpPr>
          <p:cNvPr id="49" name="Right Brace 48"/>
          <p:cNvSpPr/>
          <p:nvPr/>
        </p:nvSpPr>
        <p:spPr>
          <a:xfrm>
            <a:off x="5029200" y="3200400"/>
            <a:ext cx="381000" cy="2286000"/>
          </a:xfrm>
          <a:prstGeom prst="rightBrace">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n-US"/>
          </a:p>
        </p:txBody>
      </p:sp>
      <p:cxnSp>
        <p:nvCxnSpPr>
          <p:cNvPr id="51" name="Straight Connector 50"/>
          <p:cNvCxnSpPr>
            <a:stCxn id="23" idx="22"/>
            <a:endCxn id="49" idx="2"/>
          </p:cNvCxnSpPr>
          <p:nvPr/>
        </p:nvCxnSpPr>
        <p:spPr>
          <a:xfrm flipV="1">
            <a:off x="3370996" y="5486400"/>
            <a:ext cx="1658204" cy="45442"/>
          </a:xfrm>
          <a:prstGeom prst="line">
            <a:avLst/>
          </a:prstGeom>
        </p:spPr>
        <p:style>
          <a:lnRef idx="2">
            <a:schemeClr val="dk1"/>
          </a:lnRef>
          <a:fillRef idx="0">
            <a:schemeClr val="dk1"/>
          </a:fillRef>
          <a:effectRef idx="1">
            <a:schemeClr val="dk1"/>
          </a:effectRef>
          <a:fontRef idx="minor">
            <a:schemeClr val="tx1"/>
          </a:fontRef>
        </p:style>
      </p:cxnSp>
      <p:sp>
        <p:nvSpPr>
          <p:cNvPr id="52" name="Right Brace 51"/>
          <p:cNvSpPr/>
          <p:nvPr/>
        </p:nvSpPr>
        <p:spPr>
          <a:xfrm>
            <a:off x="6096000" y="2514600"/>
            <a:ext cx="1219200" cy="3733800"/>
          </a:xfrm>
          <a:prstGeom prst="rightBrace">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n-US"/>
          </a:p>
        </p:txBody>
      </p:sp>
      <p:cxnSp>
        <p:nvCxnSpPr>
          <p:cNvPr id="54" name="Straight Connector 53"/>
          <p:cNvCxnSpPr>
            <a:stCxn id="52" idx="2"/>
          </p:cNvCxnSpPr>
          <p:nvPr/>
        </p:nvCxnSpPr>
        <p:spPr>
          <a:xfrm rot="16200000" flipV="1">
            <a:off x="4724400" y="4876800"/>
            <a:ext cx="1588" cy="2743200"/>
          </a:xfrm>
          <a:prstGeom prst="line">
            <a:avLst/>
          </a:prstGeom>
        </p:spPr>
        <p:style>
          <a:lnRef idx="2">
            <a:schemeClr val="dk1"/>
          </a:lnRef>
          <a:fillRef idx="0">
            <a:schemeClr val="dk1"/>
          </a:fillRef>
          <a:effectRef idx="1">
            <a:schemeClr val="dk1"/>
          </a:effectRef>
          <a:fontRef idx="minor">
            <a:schemeClr val="tx1"/>
          </a:fontRef>
        </p:style>
      </p:cxnSp>
      <p:sp>
        <p:nvSpPr>
          <p:cNvPr id="55" name="Left Brace 54"/>
          <p:cNvSpPr/>
          <p:nvPr/>
        </p:nvSpPr>
        <p:spPr>
          <a:xfrm>
            <a:off x="533400" y="2743200"/>
            <a:ext cx="533400" cy="2971800"/>
          </a:xfrm>
          <a:prstGeom prst="lef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56" name="TextBox 55"/>
          <p:cNvSpPr txBox="1"/>
          <p:nvPr/>
        </p:nvSpPr>
        <p:spPr>
          <a:xfrm rot="16200000">
            <a:off x="4663213" y="4343400"/>
            <a:ext cx="2258952" cy="307777"/>
          </a:xfrm>
          <a:prstGeom prst="rect">
            <a:avLst/>
          </a:prstGeom>
          <a:noFill/>
        </p:spPr>
        <p:txBody>
          <a:bodyPr wrap="none" rtlCol="0">
            <a:spAutoFit/>
          </a:bodyPr>
          <a:lstStyle/>
          <a:p>
            <a:r>
              <a:rPr lang="id-ID" sz="1400" dirty="0" smtClean="0"/>
              <a:t>Hor. bawah-permukaan</a:t>
            </a:r>
            <a:endParaRPr lang="id-ID" sz="1400" dirty="0"/>
          </a:p>
        </p:txBody>
      </p:sp>
      <p:sp>
        <p:nvSpPr>
          <p:cNvPr id="57" name="TextBox 56"/>
          <p:cNvSpPr txBox="1"/>
          <p:nvPr/>
        </p:nvSpPr>
        <p:spPr>
          <a:xfrm>
            <a:off x="7574510" y="4267200"/>
            <a:ext cx="731290" cy="307777"/>
          </a:xfrm>
          <a:prstGeom prst="rect">
            <a:avLst/>
          </a:prstGeom>
          <a:noFill/>
        </p:spPr>
        <p:txBody>
          <a:bodyPr wrap="none" rtlCol="0">
            <a:spAutoFit/>
          </a:bodyPr>
          <a:lstStyle/>
          <a:p>
            <a:r>
              <a:rPr lang="id-ID" sz="1400" dirty="0" smtClean="0"/>
              <a:t>pedon</a:t>
            </a:r>
            <a:endParaRPr lang="id-ID" sz="1400" dirty="0"/>
          </a:p>
        </p:txBody>
      </p:sp>
      <p:sp>
        <p:nvSpPr>
          <p:cNvPr id="58" name="TextBox 57"/>
          <p:cNvSpPr txBox="1"/>
          <p:nvPr/>
        </p:nvSpPr>
        <p:spPr>
          <a:xfrm rot="16200000">
            <a:off x="23255" y="4091544"/>
            <a:ext cx="718466" cy="307777"/>
          </a:xfrm>
          <a:prstGeom prst="rect">
            <a:avLst/>
          </a:prstGeom>
          <a:noFill/>
        </p:spPr>
        <p:txBody>
          <a:bodyPr wrap="none" rtlCol="0">
            <a:spAutoFit/>
          </a:bodyPr>
          <a:lstStyle/>
          <a:p>
            <a:r>
              <a:rPr lang="id-ID" sz="1400" dirty="0" smtClean="0"/>
              <a:t>solum</a:t>
            </a:r>
            <a:endParaRPr lang="id-ID" sz="1400" dirty="0"/>
          </a:p>
        </p:txBody>
      </p:sp>
      <p:sp>
        <p:nvSpPr>
          <p:cNvPr id="59" name="TextBox 58"/>
          <p:cNvSpPr txBox="1"/>
          <p:nvPr/>
        </p:nvSpPr>
        <p:spPr>
          <a:xfrm>
            <a:off x="1295400" y="4648200"/>
            <a:ext cx="837089" cy="307777"/>
          </a:xfrm>
          <a:prstGeom prst="rect">
            <a:avLst/>
          </a:prstGeom>
          <a:noFill/>
        </p:spPr>
        <p:txBody>
          <a:bodyPr wrap="none" rtlCol="0">
            <a:spAutoFit/>
          </a:bodyPr>
          <a:lstStyle/>
          <a:p>
            <a:r>
              <a:rPr lang="id-ID" sz="1400" dirty="0" smtClean="0"/>
              <a:t>illuviasi</a:t>
            </a:r>
            <a:endParaRPr lang="id-ID" sz="1400" dirty="0"/>
          </a:p>
        </p:txBody>
      </p:sp>
      <p:sp>
        <p:nvSpPr>
          <p:cNvPr id="60" name="TextBox 59"/>
          <p:cNvSpPr txBox="1"/>
          <p:nvPr/>
        </p:nvSpPr>
        <p:spPr>
          <a:xfrm>
            <a:off x="1295400" y="3276600"/>
            <a:ext cx="833883" cy="307777"/>
          </a:xfrm>
          <a:prstGeom prst="rect">
            <a:avLst/>
          </a:prstGeom>
          <a:noFill/>
        </p:spPr>
        <p:txBody>
          <a:bodyPr wrap="none" rtlCol="0">
            <a:spAutoFit/>
          </a:bodyPr>
          <a:lstStyle/>
          <a:p>
            <a:r>
              <a:rPr lang="id-ID" sz="1400" dirty="0" smtClean="0"/>
              <a:t>eluviasi</a:t>
            </a:r>
            <a:endParaRPr lang="id-ID" sz="1400" dirty="0"/>
          </a:p>
        </p:txBody>
      </p:sp>
      <p:sp>
        <p:nvSpPr>
          <p:cNvPr id="61" name="TextBox 60"/>
          <p:cNvSpPr txBox="1"/>
          <p:nvPr/>
        </p:nvSpPr>
        <p:spPr>
          <a:xfrm>
            <a:off x="5486400" y="2667000"/>
            <a:ext cx="994183" cy="307777"/>
          </a:xfrm>
          <a:prstGeom prst="rect">
            <a:avLst/>
          </a:prstGeom>
          <a:noFill/>
        </p:spPr>
        <p:txBody>
          <a:bodyPr wrap="none" rtlCol="0">
            <a:spAutoFit/>
          </a:bodyPr>
          <a:lstStyle/>
          <a:p>
            <a:r>
              <a:rPr lang="id-ID" sz="1400" dirty="0" smtClean="0"/>
              <a:t>epipedon</a:t>
            </a:r>
            <a:endParaRPr lang="id-ID" sz="1400" dirty="0"/>
          </a:p>
        </p:txBody>
      </p:sp>
    </p:spTree>
  </p:cSld>
  <p:clrMapOvr>
    <a:masterClrMapping/>
  </p:clrMapOvr>
  <p:transition spd="slow">
    <p:checker dir="vert"/>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46" name="Picture 6"/>
          <p:cNvPicPr>
            <a:picLocks noGrp="1" noChangeAspect="1" noChangeArrowheads="1"/>
          </p:cNvPicPr>
          <p:nvPr>
            <p:ph sz="half" idx="2"/>
          </p:nvPr>
        </p:nvPicPr>
        <p:blipFill>
          <a:blip r:embed="rId2"/>
          <a:srcRect l="6764" r="21082"/>
          <a:stretch>
            <a:fillRect/>
          </a:stretch>
        </p:blipFill>
        <p:spPr>
          <a:xfrm>
            <a:off x="4343400" y="228600"/>
            <a:ext cx="4648200" cy="6477000"/>
          </a:xfrm>
          <a:noFill/>
        </p:spPr>
      </p:pic>
      <p:sp>
        <p:nvSpPr>
          <p:cNvPr id="112643" name="Rectangle 3"/>
          <p:cNvSpPr>
            <a:spLocks noGrp="1" noChangeArrowheads="1"/>
          </p:cNvSpPr>
          <p:nvPr>
            <p:ph type="body" sz="half" idx="1"/>
          </p:nvPr>
        </p:nvSpPr>
        <p:spPr>
          <a:xfrm>
            <a:off x="533400" y="152400"/>
            <a:ext cx="4191000" cy="3962399"/>
          </a:xfrm>
        </p:spPr>
        <p:txBody>
          <a:bodyPr>
            <a:normAutofit lnSpcReduction="10000"/>
          </a:bodyPr>
          <a:lstStyle/>
          <a:p>
            <a:pPr lvl="1" eaLnBrk="1" hangingPunct="1">
              <a:buFont typeface="Wingdings" pitchFamily="2" charset="2"/>
              <a:buNone/>
              <a:defRPr/>
            </a:pPr>
            <a:r>
              <a:rPr lang="en-US" altLang="zh-CN" sz="2000" b="1" dirty="0" smtClean="0">
                <a:latin typeface="Times New Roman" pitchFamily="18" charset="0"/>
                <a:ea typeface="宋体" charset="-122"/>
              </a:rPr>
              <a:t>    </a:t>
            </a:r>
            <a:r>
              <a:rPr lang="en-US" altLang="zh-CN" sz="3200" b="1" dirty="0" smtClean="0">
                <a:effectLst>
                  <a:outerShdw blurRad="38100" dist="38100" dir="2700000" algn="tl">
                    <a:srgbClr val="C0C0C0"/>
                  </a:outerShdw>
                </a:effectLst>
                <a:latin typeface="Times New Roman" pitchFamily="18" charset="0"/>
                <a:ea typeface="宋体" charset="-122"/>
              </a:rPr>
              <a:t>The soil profile</a:t>
            </a:r>
          </a:p>
          <a:p>
            <a:pPr lvl="2" eaLnBrk="1" hangingPunct="1">
              <a:defRPr/>
            </a:pPr>
            <a:r>
              <a:rPr lang="en-US" altLang="zh-CN" sz="2400" b="1" dirty="0" smtClean="0">
                <a:solidFill>
                  <a:schemeClr val="tx2"/>
                </a:solidFill>
                <a:latin typeface="Times New Roman" pitchFamily="18" charset="0"/>
                <a:ea typeface="宋体" charset="-122"/>
              </a:rPr>
              <a:t>O horizon</a:t>
            </a:r>
            <a:r>
              <a:rPr lang="en-US" altLang="zh-CN" sz="2400" b="1" dirty="0" smtClean="0">
                <a:latin typeface="Times New Roman" pitchFamily="18" charset="0"/>
                <a:ea typeface="宋体" charset="-122"/>
              </a:rPr>
              <a:t> – </a:t>
            </a:r>
            <a:r>
              <a:rPr lang="en-US" altLang="zh-CN" b="1" dirty="0" smtClean="0">
                <a:solidFill>
                  <a:srgbClr val="663300"/>
                </a:solidFill>
                <a:latin typeface="Times New Roman" pitchFamily="18" charset="0"/>
                <a:ea typeface="宋体" charset="-122"/>
              </a:rPr>
              <a:t>organic matter</a:t>
            </a:r>
          </a:p>
          <a:p>
            <a:pPr lvl="2" eaLnBrk="1" hangingPunct="1">
              <a:defRPr/>
            </a:pPr>
            <a:r>
              <a:rPr lang="en-US" altLang="zh-CN" sz="2400" b="1" dirty="0" smtClean="0">
                <a:solidFill>
                  <a:schemeClr val="tx2"/>
                </a:solidFill>
                <a:latin typeface="Times New Roman" pitchFamily="18" charset="0"/>
                <a:ea typeface="宋体" charset="-122"/>
              </a:rPr>
              <a:t>A horizon</a:t>
            </a:r>
            <a:r>
              <a:rPr lang="en-US" altLang="zh-CN" sz="2400" b="1" dirty="0" smtClean="0">
                <a:latin typeface="Times New Roman" pitchFamily="18" charset="0"/>
                <a:ea typeface="宋体" charset="-122"/>
              </a:rPr>
              <a:t> – </a:t>
            </a:r>
            <a:r>
              <a:rPr lang="en-US" altLang="zh-CN" sz="2400" b="1" dirty="0" smtClean="0">
                <a:solidFill>
                  <a:srgbClr val="003399"/>
                </a:solidFill>
                <a:latin typeface="Times New Roman" pitchFamily="18" charset="0"/>
                <a:ea typeface="宋体" charset="-122"/>
              </a:rPr>
              <a:t>Zone of leaching</a:t>
            </a:r>
            <a:r>
              <a:rPr lang="en-US" altLang="zh-CN" sz="2400" b="1" dirty="0" smtClean="0">
                <a:latin typeface="Times New Roman" pitchFamily="18" charset="0"/>
                <a:ea typeface="宋体" charset="-122"/>
              </a:rPr>
              <a:t>:</a:t>
            </a:r>
          </a:p>
          <a:p>
            <a:pPr lvl="3" eaLnBrk="1" hangingPunct="1">
              <a:defRPr/>
            </a:pPr>
            <a:r>
              <a:rPr lang="en-US" altLang="zh-CN" b="1" dirty="0" smtClean="0">
                <a:latin typeface="Times New Roman" pitchFamily="18" charset="0"/>
                <a:ea typeface="宋体" charset="-122"/>
              </a:rPr>
              <a:t> </a:t>
            </a:r>
            <a:r>
              <a:rPr lang="en-US" altLang="zh-CN" b="1" dirty="0" smtClean="0">
                <a:solidFill>
                  <a:srgbClr val="663300"/>
                </a:solidFill>
                <a:latin typeface="Times New Roman" pitchFamily="18" charset="0"/>
                <a:ea typeface="宋体" charset="-122"/>
              </a:rPr>
              <a:t>organic and mineral matter</a:t>
            </a:r>
          </a:p>
          <a:p>
            <a:pPr lvl="3" eaLnBrk="1" hangingPunct="1">
              <a:defRPr/>
            </a:pPr>
            <a:r>
              <a:rPr lang="en-US" altLang="zh-CN" b="1" dirty="0" smtClean="0">
                <a:solidFill>
                  <a:srgbClr val="663300"/>
                </a:solidFill>
                <a:latin typeface="Times New Roman" pitchFamily="18" charset="0"/>
                <a:ea typeface="宋体" charset="-122"/>
              </a:rPr>
              <a:t>High biological activity</a:t>
            </a:r>
          </a:p>
          <a:p>
            <a:pPr lvl="3" eaLnBrk="1" hangingPunct="1">
              <a:defRPr/>
            </a:pPr>
            <a:r>
              <a:rPr lang="en-US" altLang="zh-CN" b="1" dirty="0" smtClean="0">
                <a:solidFill>
                  <a:srgbClr val="663300"/>
                </a:solidFill>
                <a:latin typeface="Times New Roman" pitchFamily="18" charset="0"/>
                <a:ea typeface="宋体" charset="-122"/>
              </a:rPr>
              <a:t>Together the O and A horizons make up the</a:t>
            </a:r>
            <a:r>
              <a:rPr lang="en-US" altLang="zh-CN" b="1" dirty="0" smtClean="0">
                <a:latin typeface="Times New Roman" pitchFamily="18" charset="0"/>
                <a:ea typeface="宋体" charset="-122"/>
              </a:rPr>
              <a:t> </a:t>
            </a:r>
            <a:r>
              <a:rPr lang="en-US" altLang="zh-CN" b="1" dirty="0" smtClean="0">
                <a:solidFill>
                  <a:srgbClr val="003399"/>
                </a:solidFill>
                <a:latin typeface="Times New Roman" pitchFamily="18" charset="0"/>
                <a:ea typeface="宋体" charset="-122"/>
              </a:rPr>
              <a:t>topsoil</a:t>
            </a:r>
          </a:p>
        </p:txBody>
      </p:sp>
      <p:sp>
        <p:nvSpPr>
          <p:cNvPr id="112644" name="Rectangle 4"/>
          <p:cNvSpPr>
            <a:spLocks noChangeArrowheads="1"/>
          </p:cNvSpPr>
          <p:nvPr/>
        </p:nvSpPr>
        <p:spPr bwMode="auto">
          <a:xfrm>
            <a:off x="228600" y="4267200"/>
            <a:ext cx="4953000" cy="2362200"/>
          </a:xfrm>
          <a:prstGeom prst="rect">
            <a:avLst/>
          </a:prstGeom>
          <a:noFill/>
          <a:ln w="9525">
            <a:noFill/>
            <a:miter lim="800000"/>
            <a:headEnd/>
            <a:tailEnd/>
          </a:ln>
          <a:effectLst/>
        </p:spPr>
        <p:txBody>
          <a:bodyPr/>
          <a:lstStyle/>
          <a:p>
            <a:pPr marL="1143000" lvl="2" indent="-228600" eaLnBrk="1" hangingPunct="1">
              <a:spcBef>
                <a:spcPct val="20000"/>
              </a:spcBef>
              <a:buClr>
                <a:schemeClr val="accent1"/>
              </a:buClr>
              <a:buSzPct val="65000"/>
              <a:buFont typeface="Wingdings" pitchFamily="2" charset="2"/>
              <a:buChar char="p"/>
              <a:defRPr/>
            </a:pPr>
            <a:r>
              <a:rPr lang="en-US" altLang="zh-CN" sz="2400" b="1" dirty="0">
                <a:solidFill>
                  <a:schemeClr val="tx2"/>
                </a:solidFill>
                <a:latin typeface="Times New Roman" pitchFamily="18" charset="0"/>
                <a:ea typeface="宋体" charset="-122"/>
              </a:rPr>
              <a:t>B horizon</a:t>
            </a:r>
            <a:r>
              <a:rPr lang="en-US" altLang="zh-CN" sz="2400" b="1" dirty="0">
                <a:latin typeface="Times New Roman" pitchFamily="18" charset="0"/>
                <a:ea typeface="宋体" charset="-122"/>
              </a:rPr>
              <a:t> </a:t>
            </a:r>
            <a:r>
              <a:rPr lang="en-US" altLang="zh-CN" sz="2000" b="1" dirty="0">
                <a:latin typeface="Times New Roman" pitchFamily="18" charset="0"/>
                <a:ea typeface="宋体" charset="-122"/>
              </a:rPr>
              <a:t>– </a:t>
            </a:r>
            <a:r>
              <a:rPr lang="en-US" altLang="zh-CN" sz="2000" b="1" dirty="0">
                <a:solidFill>
                  <a:srgbClr val="663300"/>
                </a:solidFill>
                <a:latin typeface="Times New Roman" pitchFamily="18" charset="0"/>
                <a:ea typeface="宋体" charset="-122"/>
              </a:rPr>
              <a:t>zone of accumulation</a:t>
            </a:r>
          </a:p>
          <a:p>
            <a:pPr marL="1143000" lvl="2" indent="-228600" eaLnBrk="1" hangingPunct="1">
              <a:spcBef>
                <a:spcPct val="20000"/>
              </a:spcBef>
              <a:buClr>
                <a:schemeClr val="accent1"/>
              </a:buClr>
              <a:buSzPct val="65000"/>
              <a:buFont typeface="Wingdings" pitchFamily="2" charset="2"/>
              <a:buChar char="p"/>
              <a:defRPr/>
            </a:pPr>
            <a:r>
              <a:rPr lang="en-US" altLang="zh-CN" sz="2400" b="1" dirty="0">
                <a:solidFill>
                  <a:schemeClr val="tx2"/>
                </a:solidFill>
                <a:latin typeface="Times New Roman" pitchFamily="18" charset="0"/>
                <a:ea typeface="宋体" charset="-122"/>
              </a:rPr>
              <a:t>C horizon </a:t>
            </a:r>
            <a:r>
              <a:rPr lang="en-US" altLang="zh-CN" sz="2400" b="1" dirty="0">
                <a:latin typeface="Times New Roman" pitchFamily="18" charset="0"/>
                <a:ea typeface="宋体" charset="-122"/>
              </a:rPr>
              <a:t>– </a:t>
            </a:r>
            <a:r>
              <a:rPr lang="en-US" altLang="zh-CN" sz="2400" b="1" dirty="0">
                <a:solidFill>
                  <a:srgbClr val="663300"/>
                </a:solidFill>
                <a:latin typeface="Times New Roman" pitchFamily="18" charset="0"/>
                <a:ea typeface="宋体" charset="-122"/>
              </a:rPr>
              <a:t>partially altered</a:t>
            </a:r>
            <a:r>
              <a:rPr lang="en-US" altLang="zh-CN" sz="2400" b="1" dirty="0">
                <a:latin typeface="Times New Roman" pitchFamily="18" charset="0"/>
                <a:ea typeface="宋体" charset="-122"/>
              </a:rPr>
              <a:t> parent material</a:t>
            </a:r>
          </a:p>
          <a:p>
            <a:pPr marL="1143000" lvl="2" indent="-228600" eaLnBrk="1" hangingPunct="1">
              <a:spcBef>
                <a:spcPct val="20000"/>
              </a:spcBef>
              <a:buClr>
                <a:schemeClr val="accent1"/>
              </a:buClr>
              <a:buSzPct val="65000"/>
              <a:buFont typeface="Wingdings" pitchFamily="2" charset="2"/>
              <a:buNone/>
              <a:defRPr/>
            </a:pPr>
            <a:r>
              <a:rPr lang="en-US" altLang="zh-CN" b="1" dirty="0">
                <a:latin typeface="Times New Roman" pitchFamily="18" charset="0"/>
                <a:ea typeface="宋体" charset="-122"/>
              </a:rPr>
              <a:t>The O, A, and B horizons together </a:t>
            </a:r>
          </a:p>
          <a:p>
            <a:pPr marL="1143000" lvl="2" indent="-228600" eaLnBrk="1" hangingPunct="1">
              <a:spcBef>
                <a:spcPct val="20000"/>
              </a:spcBef>
              <a:buClr>
                <a:schemeClr val="accent1"/>
              </a:buClr>
              <a:buSzPct val="65000"/>
              <a:buFont typeface="Wingdings" pitchFamily="2" charset="2"/>
              <a:buNone/>
              <a:defRPr/>
            </a:pPr>
            <a:r>
              <a:rPr lang="en-US" altLang="zh-CN" b="1" dirty="0">
                <a:latin typeface="Times New Roman" pitchFamily="18" charset="0"/>
                <a:ea typeface="宋体" charset="-122"/>
              </a:rPr>
              <a:t>are called the </a:t>
            </a:r>
            <a:r>
              <a:rPr lang="en-US" altLang="zh-CN" sz="2000" b="1" dirty="0" err="1">
                <a:solidFill>
                  <a:srgbClr val="663300"/>
                </a:solidFill>
                <a:effectLst>
                  <a:outerShdw blurRad="38100" dist="38100" dir="2700000" algn="tl">
                    <a:srgbClr val="C0C0C0"/>
                  </a:outerShdw>
                </a:effectLst>
                <a:latin typeface="Times New Roman" pitchFamily="18" charset="0"/>
                <a:ea typeface="宋体" charset="-122"/>
              </a:rPr>
              <a:t>solum</a:t>
            </a:r>
            <a:r>
              <a:rPr lang="en-US" altLang="zh-CN" b="1" dirty="0">
                <a:latin typeface="Times New Roman" pitchFamily="18" charset="0"/>
                <a:ea typeface="宋体" charset="-122"/>
              </a:rPr>
              <a:t>, or </a:t>
            </a:r>
            <a:r>
              <a:rPr lang="en-US" altLang="zh-CN" sz="2400" b="1" dirty="0">
                <a:latin typeface="Times New Roman" pitchFamily="18" charset="0"/>
                <a:ea typeface="宋体" charset="-122"/>
              </a:rPr>
              <a:t>“</a:t>
            </a:r>
            <a:r>
              <a:rPr lang="en-US" altLang="zh-CN" sz="2400" b="1" i="1" dirty="0">
                <a:effectLst>
                  <a:outerShdw blurRad="38100" dist="38100" dir="2700000" algn="tl">
                    <a:srgbClr val="C0C0C0"/>
                  </a:outerShdw>
                </a:effectLst>
                <a:latin typeface="Times New Roman" pitchFamily="18" charset="0"/>
                <a:ea typeface="宋体" charset="-122"/>
              </a:rPr>
              <a:t>true soil</a:t>
            </a:r>
            <a:r>
              <a:rPr lang="en-US" altLang="zh-CN" sz="2400" b="1" dirty="0">
                <a:latin typeface="Times New Roman" pitchFamily="18" charset="0"/>
                <a:ea typeface="宋体" charset="-122"/>
              </a:rPr>
              <a:t>”</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112646"/>
                                        </p:tgtEl>
                                        <p:attrNameLst>
                                          <p:attrName>style.visibility</p:attrName>
                                        </p:attrNameLst>
                                      </p:cBhvr>
                                      <p:to>
                                        <p:strVal val="visible"/>
                                      </p:to>
                                    </p:set>
                                    <p:animEffect transition="in" filter="dissolve">
                                      <p:cBhvr>
                                        <p:cTn id="7" dur="500"/>
                                        <p:tgtEl>
                                          <p:spTgt spid="1126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4"/>
          <p:cNvSpPr txBox="1">
            <a:spLocks noChangeArrowheads="1"/>
          </p:cNvSpPr>
          <p:nvPr/>
        </p:nvSpPr>
        <p:spPr bwMode="auto">
          <a:xfrm>
            <a:off x="6096000" y="1981200"/>
            <a:ext cx="2971800" cy="3176588"/>
          </a:xfrm>
          <a:prstGeom prst="rect">
            <a:avLst/>
          </a:prstGeom>
          <a:noFill/>
          <a:ln w="9525">
            <a:noFill/>
            <a:miter lim="800000"/>
            <a:headEnd/>
            <a:tailEnd/>
          </a:ln>
        </p:spPr>
        <p:txBody>
          <a:bodyPr>
            <a:spAutoFit/>
          </a:bodyPr>
          <a:lstStyle/>
          <a:p>
            <a:pPr eaLnBrk="1" hangingPunct="1">
              <a:spcBef>
                <a:spcPct val="50000"/>
              </a:spcBef>
            </a:pPr>
            <a:r>
              <a:rPr lang="en-US" b="1">
                <a:latin typeface="Arial" pitchFamily="34" charset="0"/>
              </a:rPr>
              <a:t>A rock or mineral tends to be </a:t>
            </a:r>
            <a:r>
              <a:rPr lang="en-US" b="1" u="sng">
                <a:solidFill>
                  <a:srgbClr val="D60093"/>
                </a:solidFill>
                <a:latin typeface="Arial" pitchFamily="34" charset="0"/>
              </a:rPr>
              <a:t>stable</a:t>
            </a:r>
            <a:r>
              <a:rPr lang="en-US" b="1">
                <a:latin typeface="Arial" pitchFamily="34" charset="0"/>
              </a:rPr>
              <a:t> as long as it remains in the environment under which it was formed. </a:t>
            </a:r>
            <a:r>
              <a:rPr lang="en-US" sz="1600" b="1"/>
              <a:t>When the surrounding environment changes, the rock or mineral </a:t>
            </a:r>
            <a:r>
              <a:rPr lang="en-US" sz="1600" b="1" u="sng">
                <a:solidFill>
                  <a:srgbClr val="D60093"/>
                </a:solidFill>
              </a:rPr>
              <a:t>changes to a new</a:t>
            </a:r>
            <a:r>
              <a:rPr lang="en-US" sz="1600" b="1">
                <a:solidFill>
                  <a:srgbClr val="D60093"/>
                </a:solidFill>
              </a:rPr>
              <a:t> </a:t>
            </a:r>
            <a:r>
              <a:rPr lang="en-US" sz="1600" b="1" u="sng">
                <a:solidFill>
                  <a:srgbClr val="D60093"/>
                </a:solidFill>
              </a:rPr>
              <a:t>form</a:t>
            </a:r>
            <a:r>
              <a:rPr lang="en-US" sz="1600" b="1"/>
              <a:t> which is relatively stable in the new environment.</a:t>
            </a:r>
            <a:endParaRPr lang="en-US" b="1">
              <a:latin typeface="Arial" pitchFamily="34" charset="0"/>
            </a:endParaRPr>
          </a:p>
        </p:txBody>
      </p:sp>
      <p:pic>
        <p:nvPicPr>
          <p:cNvPr id="47110" name="Picture 6" descr="1121WeatheringDefn"/>
          <p:cNvPicPr>
            <a:picLocks noChangeAspect="1" noChangeArrowheads="1"/>
          </p:cNvPicPr>
          <p:nvPr/>
        </p:nvPicPr>
        <p:blipFill>
          <a:blip r:embed="rId2"/>
          <a:srcRect/>
          <a:stretch>
            <a:fillRect/>
          </a:stretch>
        </p:blipFill>
        <p:spPr bwMode="auto">
          <a:xfrm>
            <a:off x="0" y="0"/>
            <a:ext cx="5943600" cy="6858000"/>
          </a:xfrm>
          <a:prstGeom prst="rect">
            <a:avLst/>
          </a:prstGeom>
          <a:noFill/>
          <a:ln w="19050">
            <a:solidFill>
              <a:srgbClr val="000000"/>
            </a:solidFill>
            <a:miter lim="800000"/>
            <a:headEnd/>
            <a:tailEnd/>
          </a:ln>
        </p:spPr>
      </p:pic>
      <p:sp>
        <p:nvSpPr>
          <p:cNvPr id="47109" name="Text Box 5"/>
          <p:cNvSpPr txBox="1">
            <a:spLocks noChangeArrowheads="1"/>
          </p:cNvSpPr>
          <p:nvPr/>
        </p:nvSpPr>
        <p:spPr bwMode="auto">
          <a:xfrm>
            <a:off x="4800600" y="457200"/>
            <a:ext cx="4495800" cy="519113"/>
          </a:xfrm>
          <a:prstGeom prst="rect">
            <a:avLst/>
          </a:prstGeom>
          <a:noFill/>
          <a:ln w="9525">
            <a:noFill/>
            <a:miter lim="800000"/>
            <a:headEnd/>
            <a:tailEnd/>
          </a:ln>
          <a:effectLst/>
        </p:spPr>
        <p:txBody>
          <a:bodyPr>
            <a:spAutoFit/>
          </a:bodyPr>
          <a:lstStyle/>
          <a:p>
            <a:pPr algn="ctr" eaLnBrk="1" hangingPunct="1">
              <a:spcBef>
                <a:spcPct val="50000"/>
              </a:spcBef>
              <a:defRPr/>
            </a:pPr>
            <a:r>
              <a:rPr lang="en-US" sz="2800" b="1">
                <a:solidFill>
                  <a:srgbClr val="663300"/>
                </a:solidFill>
                <a:effectLst>
                  <a:outerShdw blurRad="38100" dist="38100" dir="2700000" algn="tl">
                    <a:srgbClr val="C0C0C0"/>
                  </a:outerShdw>
                </a:effectLst>
                <a:latin typeface="Arial" pitchFamily="34" charset="0"/>
              </a:rPr>
              <a:t>Why Do Rocks Weather?</a:t>
            </a:r>
          </a:p>
        </p:txBody>
      </p:sp>
    </p:spTree>
  </p:cSld>
  <p:clrMapOvr>
    <a:masterClrMapping/>
  </p:clrMapOvr>
  <p:transition spd="slow">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47110"/>
                                        </p:tgtEl>
                                        <p:attrNameLst>
                                          <p:attrName>style.visibility</p:attrName>
                                        </p:attrNameLst>
                                      </p:cBhvr>
                                      <p:to>
                                        <p:strVal val="visible"/>
                                      </p:to>
                                    </p:set>
                                    <p:anim calcmode="lin" valueType="num">
                                      <p:cBhvr>
                                        <p:cTn id="7" dur="500" fill="hold"/>
                                        <p:tgtEl>
                                          <p:spTgt spid="47110"/>
                                        </p:tgtEl>
                                        <p:attrNameLst>
                                          <p:attrName>ppt_w</p:attrName>
                                        </p:attrNameLst>
                                      </p:cBhvr>
                                      <p:tavLst>
                                        <p:tav tm="0">
                                          <p:val>
                                            <p:fltVal val="0"/>
                                          </p:val>
                                        </p:tav>
                                        <p:tav tm="100000">
                                          <p:val>
                                            <p:strVal val="#ppt_w"/>
                                          </p:val>
                                        </p:tav>
                                      </p:tavLst>
                                    </p:anim>
                                    <p:anim calcmode="lin" valueType="num">
                                      <p:cBhvr>
                                        <p:cTn id="8" dur="500" fill="hold"/>
                                        <p:tgtEl>
                                          <p:spTgt spid="47110"/>
                                        </p:tgtEl>
                                        <p:attrNameLst>
                                          <p:attrName>ppt_h</p:attrName>
                                        </p:attrNameLst>
                                      </p:cBhvr>
                                      <p:tavLst>
                                        <p:tav tm="0">
                                          <p:val>
                                            <p:fltVal val="0"/>
                                          </p:val>
                                        </p:tav>
                                        <p:tav tm="100000">
                                          <p:val>
                                            <p:strVal val="#ppt_h"/>
                                          </p:val>
                                        </p:tav>
                                      </p:tavLst>
                                    </p:anim>
                                    <p:animEffect transition="in" filter="fade">
                                      <p:cBhvr>
                                        <p:cTn id="9" dur="500"/>
                                        <p:tgtEl>
                                          <p:spTgt spid="471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eaLnBrk="1" hangingPunct="1"/>
            <a:r>
              <a:rPr lang="en-US" smtClean="0"/>
              <a:t>Soil Horizons</a:t>
            </a:r>
          </a:p>
        </p:txBody>
      </p:sp>
      <p:sp>
        <p:nvSpPr>
          <p:cNvPr id="40963" name="Rectangle 3"/>
          <p:cNvSpPr>
            <a:spLocks noGrp="1" noChangeArrowheads="1"/>
          </p:cNvSpPr>
          <p:nvPr>
            <p:ph type="body" sz="half" idx="1"/>
          </p:nvPr>
        </p:nvSpPr>
        <p:spPr>
          <a:xfrm>
            <a:off x="457200" y="1600200"/>
            <a:ext cx="4033838" cy="4530725"/>
          </a:xfrm>
        </p:spPr>
        <p:txBody>
          <a:bodyPr/>
          <a:lstStyle/>
          <a:p>
            <a:pPr eaLnBrk="1" hangingPunct="1">
              <a:lnSpc>
                <a:spcPct val="90000"/>
              </a:lnSpc>
            </a:pPr>
            <a:r>
              <a:rPr lang="en-US" sz="2400" u="sng" smtClean="0"/>
              <a:t>Horizon A:</a:t>
            </a:r>
            <a:r>
              <a:rPr lang="en-US" sz="2400" smtClean="0"/>
              <a:t> the layer of topsoil which contains organic material</a:t>
            </a:r>
          </a:p>
          <a:p>
            <a:pPr eaLnBrk="1" hangingPunct="1">
              <a:lnSpc>
                <a:spcPct val="90000"/>
              </a:lnSpc>
            </a:pPr>
            <a:r>
              <a:rPr lang="en-US" sz="2400" u="sng" smtClean="0"/>
              <a:t>Horizon B:</a:t>
            </a:r>
            <a:r>
              <a:rPr lang="en-US" sz="2400" smtClean="0"/>
              <a:t> contains minerals which water carries down in a process called leaching</a:t>
            </a:r>
          </a:p>
          <a:p>
            <a:pPr eaLnBrk="1" hangingPunct="1">
              <a:lnSpc>
                <a:spcPct val="90000"/>
              </a:lnSpc>
            </a:pPr>
            <a:r>
              <a:rPr lang="en-US" sz="2400" u="sng" smtClean="0"/>
              <a:t>Horizon C:</a:t>
            </a:r>
            <a:r>
              <a:rPr lang="en-US" sz="2400" smtClean="0"/>
              <a:t> contains rock that is being slowly weathered </a:t>
            </a:r>
          </a:p>
        </p:txBody>
      </p:sp>
      <p:pic>
        <p:nvPicPr>
          <p:cNvPr id="40964" name="Picture 4" descr="soilE"/>
          <p:cNvPicPr>
            <a:picLocks noChangeAspect="1" noChangeArrowheads="1"/>
          </p:cNvPicPr>
          <p:nvPr/>
        </p:nvPicPr>
        <p:blipFill>
          <a:blip r:embed="rId2"/>
          <a:srcRect/>
          <a:stretch>
            <a:fillRect/>
          </a:stretch>
        </p:blipFill>
        <p:spPr bwMode="auto">
          <a:xfrm>
            <a:off x="4953000" y="0"/>
            <a:ext cx="4038600" cy="6629400"/>
          </a:xfrm>
          <a:prstGeom prst="rect">
            <a:avLst/>
          </a:prstGeom>
          <a:noFill/>
          <a:ln w="9525">
            <a:noFill/>
            <a:miter lim="800000"/>
            <a:headEnd/>
            <a:tailEnd/>
          </a:ln>
        </p:spPr>
      </p:pic>
    </p:spTree>
  </p:cSld>
  <p:clrMapOvr>
    <a:masterClrMapping/>
  </p:clrMapOvr>
  <p:transition spd="slow">
    <p:wedg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12" descr="SOIL22_Spodosol N Wisc"/>
          <p:cNvPicPr>
            <a:picLocks noChangeAspect="1" noChangeArrowheads="1"/>
          </p:cNvPicPr>
          <p:nvPr/>
        </p:nvPicPr>
        <p:blipFill>
          <a:blip r:embed="rId2"/>
          <a:srcRect/>
          <a:stretch>
            <a:fillRect/>
          </a:stretch>
        </p:blipFill>
        <p:spPr bwMode="auto">
          <a:xfrm>
            <a:off x="533400" y="838200"/>
            <a:ext cx="3521075" cy="5181600"/>
          </a:xfrm>
          <a:prstGeom prst="rect">
            <a:avLst/>
          </a:prstGeom>
          <a:noFill/>
          <a:ln w="57150">
            <a:solidFill>
              <a:schemeClr val="hlink"/>
            </a:solidFill>
            <a:miter lim="800000"/>
            <a:headEnd/>
            <a:tailEnd/>
          </a:ln>
        </p:spPr>
      </p:pic>
      <p:pic>
        <p:nvPicPr>
          <p:cNvPr id="41987" name="Picture 13" descr="WET11_Albaqualf"/>
          <p:cNvPicPr>
            <a:picLocks noChangeAspect="1" noChangeArrowheads="1"/>
          </p:cNvPicPr>
          <p:nvPr/>
        </p:nvPicPr>
        <p:blipFill>
          <a:blip r:embed="rId3"/>
          <a:srcRect/>
          <a:stretch>
            <a:fillRect/>
          </a:stretch>
        </p:blipFill>
        <p:spPr bwMode="auto">
          <a:xfrm>
            <a:off x="5181600" y="838200"/>
            <a:ext cx="3503613" cy="5181600"/>
          </a:xfrm>
          <a:prstGeom prst="rect">
            <a:avLst/>
          </a:prstGeom>
          <a:noFill/>
          <a:ln w="57150">
            <a:solidFill>
              <a:schemeClr val="hlink"/>
            </a:solidFill>
            <a:miter lim="800000"/>
            <a:headEnd/>
            <a:tailEnd/>
          </a:ln>
        </p:spPr>
      </p:pic>
      <p:sp>
        <p:nvSpPr>
          <p:cNvPr id="139278" name="Text Box 14"/>
          <p:cNvSpPr txBox="1">
            <a:spLocks noChangeArrowheads="1"/>
          </p:cNvSpPr>
          <p:nvPr/>
        </p:nvSpPr>
        <p:spPr bwMode="auto">
          <a:xfrm>
            <a:off x="1981200" y="2438400"/>
            <a:ext cx="685800" cy="641350"/>
          </a:xfrm>
          <a:prstGeom prst="rect">
            <a:avLst/>
          </a:prstGeom>
          <a:noFill/>
          <a:ln w="12700">
            <a:noFill/>
            <a:miter lim="800000"/>
            <a:headEnd type="none" w="sm" len="sm"/>
            <a:tailEnd type="none" w="sm" len="sm"/>
          </a:ln>
        </p:spPr>
        <p:txBody>
          <a:bodyPr>
            <a:spAutoFit/>
          </a:bodyPr>
          <a:lstStyle/>
          <a:p>
            <a:pPr>
              <a:spcBef>
                <a:spcPct val="50000"/>
              </a:spcBef>
            </a:pPr>
            <a:r>
              <a:rPr lang="en-US" sz="3600" b="1" dirty="0">
                <a:solidFill>
                  <a:srgbClr val="FFFF00"/>
                </a:solidFill>
                <a:latin typeface="Arial" pitchFamily="34" charset="0"/>
              </a:rPr>
              <a:t>A</a:t>
            </a:r>
          </a:p>
        </p:txBody>
      </p:sp>
      <p:sp>
        <p:nvSpPr>
          <p:cNvPr id="139279" name="Text Box 15"/>
          <p:cNvSpPr txBox="1">
            <a:spLocks noChangeArrowheads="1"/>
          </p:cNvSpPr>
          <p:nvPr/>
        </p:nvSpPr>
        <p:spPr bwMode="auto">
          <a:xfrm>
            <a:off x="3048000" y="120650"/>
            <a:ext cx="4648200" cy="641350"/>
          </a:xfrm>
          <a:prstGeom prst="rect">
            <a:avLst/>
          </a:prstGeom>
          <a:noFill/>
          <a:ln w="12700">
            <a:noFill/>
            <a:miter lim="800000"/>
            <a:headEnd type="none" w="sm" len="sm"/>
            <a:tailEnd type="none" w="sm" len="sm"/>
          </a:ln>
          <a:effectLst/>
        </p:spPr>
        <p:txBody>
          <a:bodyPr>
            <a:spAutoFit/>
          </a:bodyPr>
          <a:lstStyle/>
          <a:p>
            <a:pPr>
              <a:spcBef>
                <a:spcPct val="50000"/>
              </a:spcBef>
              <a:defRPr/>
            </a:pPr>
            <a:r>
              <a:rPr lang="en-US" sz="3600" b="1" dirty="0">
                <a:solidFill>
                  <a:srgbClr val="800000"/>
                </a:solidFill>
                <a:effectLst>
                  <a:outerShdw blurRad="38100" dist="38100" dir="2700000" algn="tl">
                    <a:srgbClr val="C0C0C0"/>
                  </a:outerShdw>
                </a:effectLst>
                <a:latin typeface="Arial" pitchFamily="34" charset="0"/>
              </a:rPr>
              <a:t>Soil </a:t>
            </a:r>
            <a:r>
              <a:rPr lang="en-US" sz="3600" b="1" dirty="0" smtClean="0">
                <a:solidFill>
                  <a:srgbClr val="800000"/>
                </a:solidFill>
                <a:effectLst>
                  <a:outerShdw blurRad="38100" dist="38100" dir="2700000" algn="tl">
                    <a:srgbClr val="C0C0C0"/>
                  </a:outerShdw>
                </a:effectLst>
                <a:latin typeface="Arial" pitchFamily="34" charset="0"/>
              </a:rPr>
              <a:t>profiles</a:t>
            </a:r>
            <a:endParaRPr lang="en-US" sz="3600" b="1" dirty="0">
              <a:solidFill>
                <a:srgbClr val="800000"/>
              </a:solidFill>
              <a:effectLst>
                <a:outerShdw blurRad="38100" dist="38100" dir="2700000" algn="tl">
                  <a:srgbClr val="C0C0C0"/>
                </a:outerShdw>
              </a:effectLst>
              <a:latin typeface="Arial" pitchFamily="34" charset="0"/>
            </a:endParaRPr>
          </a:p>
        </p:txBody>
      </p:sp>
      <p:sp>
        <p:nvSpPr>
          <p:cNvPr id="139280" name="Text Box 16"/>
          <p:cNvSpPr txBox="1">
            <a:spLocks noChangeArrowheads="1"/>
          </p:cNvSpPr>
          <p:nvPr/>
        </p:nvSpPr>
        <p:spPr bwMode="auto">
          <a:xfrm>
            <a:off x="2362200" y="2819400"/>
            <a:ext cx="609600" cy="641350"/>
          </a:xfrm>
          <a:prstGeom prst="rect">
            <a:avLst/>
          </a:prstGeom>
          <a:noFill/>
          <a:ln w="12700">
            <a:noFill/>
            <a:miter lim="800000"/>
            <a:headEnd type="none" w="sm" len="sm"/>
            <a:tailEnd type="none" w="sm" len="sm"/>
          </a:ln>
        </p:spPr>
        <p:txBody>
          <a:bodyPr>
            <a:spAutoFit/>
          </a:bodyPr>
          <a:lstStyle/>
          <a:p>
            <a:pPr>
              <a:spcBef>
                <a:spcPct val="50000"/>
              </a:spcBef>
            </a:pPr>
            <a:r>
              <a:rPr lang="en-US" sz="3600" b="1">
                <a:latin typeface="Arial" pitchFamily="34" charset="0"/>
              </a:rPr>
              <a:t>E</a:t>
            </a:r>
            <a:endParaRPr lang="en-US" sz="3600" b="1">
              <a:solidFill>
                <a:srgbClr val="FFFF00"/>
              </a:solidFill>
              <a:latin typeface="Arial" pitchFamily="34" charset="0"/>
            </a:endParaRPr>
          </a:p>
        </p:txBody>
      </p:sp>
      <p:sp>
        <p:nvSpPr>
          <p:cNvPr id="139281" name="Text Box 17"/>
          <p:cNvSpPr txBox="1">
            <a:spLocks noChangeArrowheads="1"/>
          </p:cNvSpPr>
          <p:nvPr/>
        </p:nvSpPr>
        <p:spPr bwMode="auto">
          <a:xfrm>
            <a:off x="1905000" y="3429000"/>
            <a:ext cx="838200" cy="641350"/>
          </a:xfrm>
          <a:prstGeom prst="rect">
            <a:avLst/>
          </a:prstGeom>
          <a:noFill/>
          <a:ln w="12700">
            <a:noFill/>
            <a:miter lim="800000"/>
            <a:headEnd type="none" w="sm" len="sm"/>
            <a:tailEnd type="none" w="sm" len="sm"/>
          </a:ln>
        </p:spPr>
        <p:txBody>
          <a:bodyPr>
            <a:spAutoFit/>
          </a:bodyPr>
          <a:lstStyle/>
          <a:p>
            <a:pPr>
              <a:spcBef>
                <a:spcPct val="50000"/>
              </a:spcBef>
            </a:pPr>
            <a:r>
              <a:rPr lang="en-US" sz="3600" b="1">
                <a:solidFill>
                  <a:srgbClr val="FFFF00"/>
                </a:solidFill>
                <a:latin typeface="Arial" pitchFamily="34" charset="0"/>
              </a:rPr>
              <a:t>B</a:t>
            </a:r>
          </a:p>
        </p:txBody>
      </p:sp>
      <p:sp>
        <p:nvSpPr>
          <p:cNvPr id="139282" name="Text Box 18"/>
          <p:cNvSpPr txBox="1">
            <a:spLocks noChangeArrowheads="1"/>
          </p:cNvSpPr>
          <p:nvPr/>
        </p:nvSpPr>
        <p:spPr bwMode="auto">
          <a:xfrm>
            <a:off x="1828800" y="4495800"/>
            <a:ext cx="838200" cy="641350"/>
          </a:xfrm>
          <a:prstGeom prst="rect">
            <a:avLst/>
          </a:prstGeom>
          <a:noFill/>
          <a:ln w="12700">
            <a:noFill/>
            <a:miter lim="800000"/>
            <a:headEnd type="none" w="sm" len="sm"/>
            <a:tailEnd type="none" w="sm" len="sm"/>
          </a:ln>
        </p:spPr>
        <p:txBody>
          <a:bodyPr>
            <a:spAutoFit/>
          </a:bodyPr>
          <a:lstStyle/>
          <a:p>
            <a:pPr algn="ctr">
              <a:spcBef>
                <a:spcPct val="50000"/>
              </a:spcBef>
            </a:pPr>
            <a:r>
              <a:rPr lang="en-US" sz="3600" b="1">
                <a:solidFill>
                  <a:srgbClr val="FFFF00"/>
                </a:solidFill>
                <a:latin typeface="Arial" pitchFamily="34" charset="0"/>
              </a:rPr>
              <a:t>C</a:t>
            </a:r>
          </a:p>
        </p:txBody>
      </p:sp>
      <p:sp>
        <p:nvSpPr>
          <p:cNvPr id="139283" name="Freeform 19"/>
          <p:cNvSpPr>
            <a:spLocks/>
          </p:cNvSpPr>
          <p:nvPr/>
        </p:nvSpPr>
        <p:spPr bwMode="auto">
          <a:xfrm>
            <a:off x="5105400" y="3340100"/>
            <a:ext cx="3581400" cy="698500"/>
          </a:xfrm>
          <a:custGeom>
            <a:avLst/>
            <a:gdLst>
              <a:gd name="T0" fmla="*/ 0 w 2256"/>
              <a:gd name="T1" fmla="*/ 440 h 440"/>
              <a:gd name="T2" fmla="*/ 192 w 2256"/>
              <a:gd name="T3" fmla="*/ 392 h 440"/>
              <a:gd name="T4" fmla="*/ 192 w 2256"/>
              <a:gd name="T5" fmla="*/ 344 h 440"/>
              <a:gd name="T6" fmla="*/ 384 w 2256"/>
              <a:gd name="T7" fmla="*/ 344 h 440"/>
              <a:gd name="T8" fmla="*/ 480 w 2256"/>
              <a:gd name="T9" fmla="*/ 344 h 440"/>
              <a:gd name="T10" fmla="*/ 576 w 2256"/>
              <a:gd name="T11" fmla="*/ 344 h 440"/>
              <a:gd name="T12" fmla="*/ 624 w 2256"/>
              <a:gd name="T13" fmla="*/ 248 h 440"/>
              <a:gd name="T14" fmla="*/ 624 w 2256"/>
              <a:gd name="T15" fmla="*/ 200 h 440"/>
              <a:gd name="T16" fmla="*/ 672 w 2256"/>
              <a:gd name="T17" fmla="*/ 104 h 440"/>
              <a:gd name="T18" fmla="*/ 768 w 2256"/>
              <a:gd name="T19" fmla="*/ 56 h 440"/>
              <a:gd name="T20" fmla="*/ 864 w 2256"/>
              <a:gd name="T21" fmla="*/ 56 h 440"/>
              <a:gd name="T22" fmla="*/ 1008 w 2256"/>
              <a:gd name="T23" fmla="*/ 104 h 440"/>
              <a:gd name="T24" fmla="*/ 1152 w 2256"/>
              <a:gd name="T25" fmla="*/ 104 h 440"/>
              <a:gd name="T26" fmla="*/ 1344 w 2256"/>
              <a:gd name="T27" fmla="*/ 104 h 440"/>
              <a:gd name="T28" fmla="*/ 1536 w 2256"/>
              <a:gd name="T29" fmla="*/ 8 h 440"/>
              <a:gd name="T30" fmla="*/ 1632 w 2256"/>
              <a:gd name="T31" fmla="*/ 56 h 440"/>
              <a:gd name="T32" fmla="*/ 1776 w 2256"/>
              <a:gd name="T33" fmla="*/ 104 h 440"/>
              <a:gd name="T34" fmla="*/ 1920 w 2256"/>
              <a:gd name="T35" fmla="*/ 152 h 440"/>
              <a:gd name="T36" fmla="*/ 2064 w 2256"/>
              <a:gd name="T37" fmla="*/ 104 h 440"/>
              <a:gd name="T38" fmla="*/ 2112 w 2256"/>
              <a:gd name="T39" fmla="*/ 104 h 440"/>
              <a:gd name="T40" fmla="*/ 2208 w 2256"/>
              <a:gd name="T41" fmla="*/ 152 h 440"/>
              <a:gd name="T42" fmla="*/ 2256 w 2256"/>
              <a:gd name="T43" fmla="*/ 152 h 4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256"/>
              <a:gd name="T67" fmla="*/ 0 h 440"/>
              <a:gd name="T68" fmla="*/ 2256 w 2256"/>
              <a:gd name="T69" fmla="*/ 440 h 44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256" h="440">
                <a:moveTo>
                  <a:pt x="0" y="440"/>
                </a:moveTo>
                <a:cubicBezTo>
                  <a:pt x="80" y="424"/>
                  <a:pt x="160" y="408"/>
                  <a:pt x="192" y="392"/>
                </a:cubicBezTo>
                <a:cubicBezTo>
                  <a:pt x="224" y="376"/>
                  <a:pt x="160" y="352"/>
                  <a:pt x="192" y="344"/>
                </a:cubicBezTo>
                <a:cubicBezTo>
                  <a:pt x="224" y="336"/>
                  <a:pt x="336" y="344"/>
                  <a:pt x="384" y="344"/>
                </a:cubicBezTo>
                <a:cubicBezTo>
                  <a:pt x="432" y="344"/>
                  <a:pt x="448" y="344"/>
                  <a:pt x="480" y="344"/>
                </a:cubicBezTo>
                <a:cubicBezTo>
                  <a:pt x="512" y="344"/>
                  <a:pt x="552" y="360"/>
                  <a:pt x="576" y="344"/>
                </a:cubicBezTo>
                <a:cubicBezTo>
                  <a:pt x="600" y="328"/>
                  <a:pt x="616" y="272"/>
                  <a:pt x="624" y="248"/>
                </a:cubicBezTo>
                <a:cubicBezTo>
                  <a:pt x="632" y="224"/>
                  <a:pt x="616" y="224"/>
                  <a:pt x="624" y="200"/>
                </a:cubicBezTo>
                <a:cubicBezTo>
                  <a:pt x="632" y="176"/>
                  <a:pt x="648" y="128"/>
                  <a:pt x="672" y="104"/>
                </a:cubicBezTo>
                <a:cubicBezTo>
                  <a:pt x="696" y="80"/>
                  <a:pt x="736" y="64"/>
                  <a:pt x="768" y="56"/>
                </a:cubicBezTo>
                <a:cubicBezTo>
                  <a:pt x="800" y="48"/>
                  <a:pt x="824" y="48"/>
                  <a:pt x="864" y="56"/>
                </a:cubicBezTo>
                <a:cubicBezTo>
                  <a:pt x="904" y="64"/>
                  <a:pt x="960" y="96"/>
                  <a:pt x="1008" y="104"/>
                </a:cubicBezTo>
                <a:cubicBezTo>
                  <a:pt x="1056" y="112"/>
                  <a:pt x="1096" y="104"/>
                  <a:pt x="1152" y="104"/>
                </a:cubicBezTo>
                <a:cubicBezTo>
                  <a:pt x="1208" y="104"/>
                  <a:pt x="1280" y="120"/>
                  <a:pt x="1344" y="104"/>
                </a:cubicBezTo>
                <a:cubicBezTo>
                  <a:pt x="1408" y="88"/>
                  <a:pt x="1488" y="16"/>
                  <a:pt x="1536" y="8"/>
                </a:cubicBezTo>
                <a:cubicBezTo>
                  <a:pt x="1584" y="0"/>
                  <a:pt x="1592" y="40"/>
                  <a:pt x="1632" y="56"/>
                </a:cubicBezTo>
                <a:cubicBezTo>
                  <a:pt x="1672" y="72"/>
                  <a:pt x="1728" y="88"/>
                  <a:pt x="1776" y="104"/>
                </a:cubicBezTo>
                <a:cubicBezTo>
                  <a:pt x="1824" y="120"/>
                  <a:pt x="1872" y="152"/>
                  <a:pt x="1920" y="152"/>
                </a:cubicBezTo>
                <a:cubicBezTo>
                  <a:pt x="1968" y="152"/>
                  <a:pt x="2032" y="112"/>
                  <a:pt x="2064" y="104"/>
                </a:cubicBezTo>
                <a:cubicBezTo>
                  <a:pt x="2096" y="96"/>
                  <a:pt x="2088" y="96"/>
                  <a:pt x="2112" y="104"/>
                </a:cubicBezTo>
                <a:cubicBezTo>
                  <a:pt x="2136" y="112"/>
                  <a:pt x="2184" y="144"/>
                  <a:pt x="2208" y="152"/>
                </a:cubicBezTo>
                <a:cubicBezTo>
                  <a:pt x="2232" y="160"/>
                  <a:pt x="2232" y="144"/>
                  <a:pt x="2256" y="152"/>
                </a:cubicBezTo>
              </a:path>
            </a:pathLst>
          </a:custGeom>
          <a:noFill/>
          <a:ln w="76200">
            <a:solidFill>
              <a:srgbClr val="00FFFF"/>
            </a:solidFill>
            <a:round/>
            <a:headEnd type="none" w="sm" len="sm"/>
            <a:tailEnd type="none" w="sm" len="sm"/>
          </a:ln>
        </p:spPr>
        <p:txBody>
          <a:bodyPr wrap="none" anchor="ctr"/>
          <a:lstStyle/>
          <a:p>
            <a:endParaRPr lang="en-US"/>
          </a:p>
        </p:txBody>
      </p:sp>
      <p:sp>
        <p:nvSpPr>
          <p:cNvPr id="139284" name="Text Box 20"/>
          <p:cNvSpPr txBox="1">
            <a:spLocks noChangeArrowheads="1"/>
          </p:cNvSpPr>
          <p:nvPr/>
        </p:nvSpPr>
        <p:spPr bwMode="auto">
          <a:xfrm>
            <a:off x="5181600" y="1676400"/>
            <a:ext cx="685800" cy="641350"/>
          </a:xfrm>
          <a:prstGeom prst="rect">
            <a:avLst/>
          </a:prstGeom>
          <a:noFill/>
          <a:ln w="12700">
            <a:noFill/>
            <a:miter lim="800000"/>
            <a:headEnd type="none" w="sm" len="sm"/>
            <a:tailEnd type="none" w="sm" len="sm"/>
          </a:ln>
        </p:spPr>
        <p:txBody>
          <a:bodyPr>
            <a:spAutoFit/>
          </a:bodyPr>
          <a:lstStyle/>
          <a:p>
            <a:pPr>
              <a:spcBef>
                <a:spcPct val="50000"/>
              </a:spcBef>
            </a:pPr>
            <a:r>
              <a:rPr lang="en-US" sz="3600" b="1">
                <a:solidFill>
                  <a:srgbClr val="FFFF00"/>
                </a:solidFill>
                <a:latin typeface="Arial" pitchFamily="34" charset="0"/>
              </a:rPr>
              <a:t>A</a:t>
            </a:r>
          </a:p>
        </p:txBody>
      </p:sp>
      <p:sp>
        <p:nvSpPr>
          <p:cNvPr id="139285" name="Text Box 21"/>
          <p:cNvSpPr txBox="1">
            <a:spLocks noChangeArrowheads="1"/>
          </p:cNvSpPr>
          <p:nvPr/>
        </p:nvSpPr>
        <p:spPr bwMode="auto">
          <a:xfrm>
            <a:off x="2438400" y="2286000"/>
            <a:ext cx="1066800" cy="641350"/>
          </a:xfrm>
          <a:prstGeom prst="rect">
            <a:avLst/>
          </a:prstGeom>
          <a:noFill/>
          <a:ln w="12700">
            <a:noFill/>
            <a:miter lim="800000"/>
            <a:headEnd type="none" w="sm" len="sm"/>
            <a:tailEnd type="none" w="sm" len="sm"/>
          </a:ln>
        </p:spPr>
        <p:txBody>
          <a:bodyPr>
            <a:spAutoFit/>
          </a:bodyPr>
          <a:lstStyle/>
          <a:p>
            <a:pPr>
              <a:spcBef>
                <a:spcPct val="50000"/>
              </a:spcBef>
            </a:pPr>
            <a:r>
              <a:rPr lang="en-US" sz="3600" b="1" dirty="0">
                <a:solidFill>
                  <a:srgbClr val="FFFF00"/>
                </a:solidFill>
                <a:latin typeface="Arial" pitchFamily="34" charset="0"/>
              </a:rPr>
              <a:t>O</a:t>
            </a:r>
          </a:p>
        </p:txBody>
      </p:sp>
      <p:sp>
        <p:nvSpPr>
          <p:cNvPr id="139286" name="Text Box 22"/>
          <p:cNvSpPr txBox="1">
            <a:spLocks noChangeArrowheads="1"/>
          </p:cNvSpPr>
          <p:nvPr/>
        </p:nvSpPr>
        <p:spPr bwMode="auto">
          <a:xfrm>
            <a:off x="5943600" y="1295400"/>
            <a:ext cx="1066800" cy="641350"/>
          </a:xfrm>
          <a:prstGeom prst="rect">
            <a:avLst/>
          </a:prstGeom>
          <a:noFill/>
          <a:ln w="12700">
            <a:noFill/>
            <a:miter lim="800000"/>
            <a:headEnd type="none" w="sm" len="sm"/>
            <a:tailEnd type="none" w="sm" len="sm"/>
          </a:ln>
        </p:spPr>
        <p:txBody>
          <a:bodyPr>
            <a:spAutoFit/>
          </a:bodyPr>
          <a:lstStyle/>
          <a:p>
            <a:pPr>
              <a:spcBef>
                <a:spcPct val="50000"/>
              </a:spcBef>
            </a:pPr>
            <a:r>
              <a:rPr lang="en-US" sz="3600" b="1">
                <a:solidFill>
                  <a:srgbClr val="FFFF00"/>
                </a:solidFill>
                <a:latin typeface="Arial" pitchFamily="34" charset="0"/>
              </a:rPr>
              <a:t>O</a:t>
            </a:r>
          </a:p>
        </p:txBody>
      </p:sp>
      <p:sp>
        <p:nvSpPr>
          <p:cNvPr id="139287" name="Freeform 23"/>
          <p:cNvSpPr>
            <a:spLocks/>
          </p:cNvSpPr>
          <p:nvPr/>
        </p:nvSpPr>
        <p:spPr bwMode="auto">
          <a:xfrm>
            <a:off x="533400" y="2730500"/>
            <a:ext cx="3505200" cy="1079500"/>
          </a:xfrm>
          <a:custGeom>
            <a:avLst/>
            <a:gdLst>
              <a:gd name="T0" fmla="*/ 0 w 2208"/>
              <a:gd name="T1" fmla="*/ 200 h 680"/>
              <a:gd name="T2" fmla="*/ 192 w 2208"/>
              <a:gd name="T3" fmla="*/ 152 h 680"/>
              <a:gd name="T4" fmla="*/ 336 w 2208"/>
              <a:gd name="T5" fmla="*/ 104 h 680"/>
              <a:gd name="T6" fmla="*/ 480 w 2208"/>
              <a:gd name="T7" fmla="*/ 56 h 680"/>
              <a:gd name="T8" fmla="*/ 528 w 2208"/>
              <a:gd name="T9" fmla="*/ 8 h 680"/>
              <a:gd name="T10" fmla="*/ 624 w 2208"/>
              <a:gd name="T11" fmla="*/ 104 h 680"/>
              <a:gd name="T12" fmla="*/ 816 w 2208"/>
              <a:gd name="T13" fmla="*/ 104 h 680"/>
              <a:gd name="T14" fmla="*/ 960 w 2208"/>
              <a:gd name="T15" fmla="*/ 56 h 680"/>
              <a:gd name="T16" fmla="*/ 1008 w 2208"/>
              <a:gd name="T17" fmla="*/ 56 h 680"/>
              <a:gd name="T18" fmla="*/ 1104 w 2208"/>
              <a:gd name="T19" fmla="*/ 8 h 680"/>
              <a:gd name="T20" fmla="*/ 1296 w 2208"/>
              <a:gd name="T21" fmla="*/ 56 h 680"/>
              <a:gd name="T22" fmla="*/ 1440 w 2208"/>
              <a:gd name="T23" fmla="*/ 56 h 680"/>
              <a:gd name="T24" fmla="*/ 1584 w 2208"/>
              <a:gd name="T25" fmla="*/ 104 h 680"/>
              <a:gd name="T26" fmla="*/ 1680 w 2208"/>
              <a:gd name="T27" fmla="*/ 200 h 680"/>
              <a:gd name="T28" fmla="*/ 1776 w 2208"/>
              <a:gd name="T29" fmla="*/ 296 h 680"/>
              <a:gd name="T30" fmla="*/ 1872 w 2208"/>
              <a:gd name="T31" fmla="*/ 392 h 680"/>
              <a:gd name="T32" fmla="*/ 1920 w 2208"/>
              <a:gd name="T33" fmla="*/ 488 h 680"/>
              <a:gd name="T34" fmla="*/ 2064 w 2208"/>
              <a:gd name="T35" fmla="*/ 536 h 680"/>
              <a:gd name="T36" fmla="*/ 2208 w 2208"/>
              <a:gd name="T37" fmla="*/ 680 h 68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208"/>
              <a:gd name="T58" fmla="*/ 0 h 680"/>
              <a:gd name="T59" fmla="*/ 2208 w 2208"/>
              <a:gd name="T60" fmla="*/ 680 h 68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208" h="680">
                <a:moveTo>
                  <a:pt x="0" y="200"/>
                </a:moveTo>
                <a:cubicBezTo>
                  <a:pt x="68" y="184"/>
                  <a:pt x="136" y="168"/>
                  <a:pt x="192" y="152"/>
                </a:cubicBezTo>
                <a:cubicBezTo>
                  <a:pt x="248" y="136"/>
                  <a:pt x="288" y="120"/>
                  <a:pt x="336" y="104"/>
                </a:cubicBezTo>
                <a:cubicBezTo>
                  <a:pt x="384" y="88"/>
                  <a:pt x="448" y="72"/>
                  <a:pt x="480" y="56"/>
                </a:cubicBezTo>
                <a:cubicBezTo>
                  <a:pt x="512" y="40"/>
                  <a:pt x="504" y="0"/>
                  <a:pt x="528" y="8"/>
                </a:cubicBezTo>
                <a:cubicBezTo>
                  <a:pt x="552" y="16"/>
                  <a:pt x="576" y="88"/>
                  <a:pt x="624" y="104"/>
                </a:cubicBezTo>
                <a:cubicBezTo>
                  <a:pt x="672" y="120"/>
                  <a:pt x="760" y="112"/>
                  <a:pt x="816" y="104"/>
                </a:cubicBezTo>
                <a:cubicBezTo>
                  <a:pt x="872" y="96"/>
                  <a:pt x="928" y="64"/>
                  <a:pt x="960" y="56"/>
                </a:cubicBezTo>
                <a:cubicBezTo>
                  <a:pt x="992" y="48"/>
                  <a:pt x="984" y="64"/>
                  <a:pt x="1008" y="56"/>
                </a:cubicBezTo>
                <a:cubicBezTo>
                  <a:pt x="1032" y="48"/>
                  <a:pt x="1056" y="8"/>
                  <a:pt x="1104" y="8"/>
                </a:cubicBezTo>
                <a:cubicBezTo>
                  <a:pt x="1152" y="8"/>
                  <a:pt x="1240" y="48"/>
                  <a:pt x="1296" y="56"/>
                </a:cubicBezTo>
                <a:cubicBezTo>
                  <a:pt x="1352" y="64"/>
                  <a:pt x="1392" y="48"/>
                  <a:pt x="1440" y="56"/>
                </a:cubicBezTo>
                <a:cubicBezTo>
                  <a:pt x="1488" y="64"/>
                  <a:pt x="1544" y="80"/>
                  <a:pt x="1584" y="104"/>
                </a:cubicBezTo>
                <a:cubicBezTo>
                  <a:pt x="1624" y="128"/>
                  <a:pt x="1648" y="168"/>
                  <a:pt x="1680" y="200"/>
                </a:cubicBezTo>
                <a:cubicBezTo>
                  <a:pt x="1712" y="232"/>
                  <a:pt x="1744" y="264"/>
                  <a:pt x="1776" y="296"/>
                </a:cubicBezTo>
                <a:cubicBezTo>
                  <a:pt x="1808" y="328"/>
                  <a:pt x="1848" y="360"/>
                  <a:pt x="1872" y="392"/>
                </a:cubicBezTo>
                <a:cubicBezTo>
                  <a:pt x="1896" y="424"/>
                  <a:pt x="1888" y="464"/>
                  <a:pt x="1920" y="488"/>
                </a:cubicBezTo>
                <a:cubicBezTo>
                  <a:pt x="1952" y="512"/>
                  <a:pt x="2016" y="504"/>
                  <a:pt x="2064" y="536"/>
                </a:cubicBezTo>
                <a:cubicBezTo>
                  <a:pt x="2112" y="568"/>
                  <a:pt x="2160" y="624"/>
                  <a:pt x="2208" y="680"/>
                </a:cubicBezTo>
              </a:path>
            </a:pathLst>
          </a:custGeom>
          <a:noFill/>
          <a:ln w="28575">
            <a:solidFill>
              <a:srgbClr val="00FFFF"/>
            </a:solidFill>
            <a:round/>
            <a:headEnd type="none" w="sm" len="sm"/>
            <a:tailEnd type="none" w="sm" len="sm"/>
          </a:ln>
        </p:spPr>
        <p:txBody>
          <a:bodyPr wrap="none" anchor="ctr"/>
          <a:lstStyle/>
          <a:p>
            <a:endParaRPr lang="en-US"/>
          </a:p>
        </p:txBody>
      </p:sp>
      <p:sp>
        <p:nvSpPr>
          <p:cNvPr id="139288" name="Freeform 24"/>
          <p:cNvSpPr>
            <a:spLocks/>
          </p:cNvSpPr>
          <p:nvPr/>
        </p:nvSpPr>
        <p:spPr bwMode="auto">
          <a:xfrm>
            <a:off x="5181600" y="1663700"/>
            <a:ext cx="3505200" cy="266700"/>
          </a:xfrm>
          <a:custGeom>
            <a:avLst/>
            <a:gdLst>
              <a:gd name="T0" fmla="*/ 0 w 2208"/>
              <a:gd name="T1" fmla="*/ 104 h 168"/>
              <a:gd name="T2" fmla="*/ 144 w 2208"/>
              <a:gd name="T3" fmla="*/ 56 h 168"/>
              <a:gd name="T4" fmla="*/ 336 w 2208"/>
              <a:gd name="T5" fmla="*/ 104 h 168"/>
              <a:gd name="T6" fmla="*/ 480 w 2208"/>
              <a:gd name="T7" fmla="*/ 104 h 168"/>
              <a:gd name="T8" fmla="*/ 672 w 2208"/>
              <a:gd name="T9" fmla="*/ 152 h 168"/>
              <a:gd name="T10" fmla="*/ 912 w 2208"/>
              <a:gd name="T11" fmla="*/ 152 h 168"/>
              <a:gd name="T12" fmla="*/ 1152 w 2208"/>
              <a:gd name="T13" fmla="*/ 56 h 168"/>
              <a:gd name="T14" fmla="*/ 1440 w 2208"/>
              <a:gd name="T15" fmla="*/ 8 h 168"/>
              <a:gd name="T16" fmla="*/ 1536 w 2208"/>
              <a:gd name="T17" fmla="*/ 8 h 168"/>
              <a:gd name="T18" fmla="*/ 1776 w 2208"/>
              <a:gd name="T19" fmla="*/ 56 h 168"/>
              <a:gd name="T20" fmla="*/ 1968 w 2208"/>
              <a:gd name="T21" fmla="*/ 56 h 168"/>
              <a:gd name="T22" fmla="*/ 2208 w 2208"/>
              <a:gd name="T23" fmla="*/ 56 h 16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208"/>
              <a:gd name="T37" fmla="*/ 0 h 168"/>
              <a:gd name="T38" fmla="*/ 2208 w 2208"/>
              <a:gd name="T39" fmla="*/ 168 h 16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208" h="168">
                <a:moveTo>
                  <a:pt x="0" y="104"/>
                </a:moveTo>
                <a:cubicBezTo>
                  <a:pt x="44" y="80"/>
                  <a:pt x="88" y="56"/>
                  <a:pt x="144" y="56"/>
                </a:cubicBezTo>
                <a:cubicBezTo>
                  <a:pt x="200" y="56"/>
                  <a:pt x="280" y="96"/>
                  <a:pt x="336" y="104"/>
                </a:cubicBezTo>
                <a:cubicBezTo>
                  <a:pt x="392" y="112"/>
                  <a:pt x="424" y="96"/>
                  <a:pt x="480" y="104"/>
                </a:cubicBezTo>
                <a:cubicBezTo>
                  <a:pt x="536" y="112"/>
                  <a:pt x="600" y="144"/>
                  <a:pt x="672" y="152"/>
                </a:cubicBezTo>
                <a:cubicBezTo>
                  <a:pt x="744" y="160"/>
                  <a:pt x="832" y="168"/>
                  <a:pt x="912" y="152"/>
                </a:cubicBezTo>
                <a:cubicBezTo>
                  <a:pt x="992" y="136"/>
                  <a:pt x="1064" y="80"/>
                  <a:pt x="1152" y="56"/>
                </a:cubicBezTo>
                <a:cubicBezTo>
                  <a:pt x="1240" y="32"/>
                  <a:pt x="1376" y="16"/>
                  <a:pt x="1440" y="8"/>
                </a:cubicBezTo>
                <a:cubicBezTo>
                  <a:pt x="1504" y="0"/>
                  <a:pt x="1480" y="0"/>
                  <a:pt x="1536" y="8"/>
                </a:cubicBezTo>
                <a:cubicBezTo>
                  <a:pt x="1592" y="16"/>
                  <a:pt x="1704" y="48"/>
                  <a:pt x="1776" y="56"/>
                </a:cubicBezTo>
                <a:cubicBezTo>
                  <a:pt x="1848" y="64"/>
                  <a:pt x="1896" y="56"/>
                  <a:pt x="1968" y="56"/>
                </a:cubicBezTo>
                <a:cubicBezTo>
                  <a:pt x="2040" y="56"/>
                  <a:pt x="2124" y="56"/>
                  <a:pt x="2208" y="56"/>
                </a:cubicBezTo>
              </a:path>
            </a:pathLst>
          </a:custGeom>
          <a:noFill/>
          <a:ln w="38100">
            <a:solidFill>
              <a:srgbClr val="00FFFF"/>
            </a:solidFill>
            <a:round/>
            <a:headEnd type="none" w="sm" len="sm"/>
            <a:tailEnd type="none" w="sm" len="sm"/>
          </a:ln>
        </p:spPr>
        <p:txBody>
          <a:bodyPr wrap="none" anchor="ctr"/>
          <a:lstStyle/>
          <a:p>
            <a:endParaRPr lang="en-US"/>
          </a:p>
        </p:txBody>
      </p:sp>
      <p:sp>
        <p:nvSpPr>
          <p:cNvPr id="139289" name="Text Box 25"/>
          <p:cNvSpPr txBox="1">
            <a:spLocks noChangeArrowheads="1"/>
          </p:cNvSpPr>
          <p:nvPr/>
        </p:nvSpPr>
        <p:spPr bwMode="auto">
          <a:xfrm>
            <a:off x="5791200" y="2209800"/>
            <a:ext cx="609600" cy="641350"/>
          </a:xfrm>
          <a:prstGeom prst="rect">
            <a:avLst/>
          </a:prstGeom>
          <a:noFill/>
          <a:ln w="12700">
            <a:noFill/>
            <a:miter lim="800000"/>
            <a:headEnd type="none" w="sm" len="sm"/>
            <a:tailEnd type="none" w="sm" len="sm"/>
          </a:ln>
          <a:effectLst/>
        </p:spPr>
        <p:txBody>
          <a:bodyPr>
            <a:spAutoFit/>
          </a:bodyPr>
          <a:lstStyle/>
          <a:p>
            <a:pPr>
              <a:spcBef>
                <a:spcPct val="50000"/>
              </a:spcBef>
              <a:defRPr/>
            </a:pPr>
            <a:r>
              <a:rPr lang="en-US" sz="3600" b="1">
                <a:effectLst>
                  <a:outerShdw blurRad="38100" dist="38100" dir="2700000" algn="tl">
                    <a:srgbClr val="C0C0C0"/>
                  </a:outerShdw>
                </a:effectLst>
                <a:latin typeface="Arial" pitchFamily="34" charset="0"/>
              </a:rPr>
              <a:t>E</a:t>
            </a:r>
            <a:endParaRPr lang="en-US" sz="3600" b="1">
              <a:solidFill>
                <a:srgbClr val="FFFF00"/>
              </a:solidFill>
              <a:latin typeface="Arial" pitchFamily="34" charset="0"/>
            </a:endParaRPr>
          </a:p>
        </p:txBody>
      </p:sp>
      <p:sp>
        <p:nvSpPr>
          <p:cNvPr id="139290" name="Text Box 26"/>
          <p:cNvSpPr txBox="1">
            <a:spLocks noChangeArrowheads="1"/>
          </p:cNvSpPr>
          <p:nvPr/>
        </p:nvSpPr>
        <p:spPr bwMode="auto">
          <a:xfrm>
            <a:off x="6553200" y="2667000"/>
            <a:ext cx="685800" cy="641350"/>
          </a:xfrm>
          <a:prstGeom prst="rect">
            <a:avLst/>
          </a:prstGeom>
          <a:noFill/>
          <a:ln w="12700">
            <a:noFill/>
            <a:miter lim="800000"/>
            <a:headEnd type="none" w="sm" len="sm"/>
            <a:tailEnd type="none" w="sm" len="sm"/>
          </a:ln>
        </p:spPr>
        <p:txBody>
          <a:bodyPr>
            <a:spAutoFit/>
          </a:bodyPr>
          <a:lstStyle/>
          <a:p>
            <a:pPr>
              <a:spcBef>
                <a:spcPct val="50000"/>
              </a:spcBef>
            </a:pPr>
            <a:r>
              <a:rPr lang="en-US" sz="3600" b="1">
                <a:solidFill>
                  <a:srgbClr val="FFFF00"/>
                </a:solidFill>
                <a:latin typeface="Arial" pitchFamily="34" charset="0"/>
              </a:rPr>
              <a:t>Bt</a:t>
            </a:r>
          </a:p>
        </p:txBody>
      </p:sp>
      <p:sp>
        <p:nvSpPr>
          <p:cNvPr id="139291" name="Text Box 27"/>
          <p:cNvSpPr txBox="1">
            <a:spLocks noChangeArrowheads="1"/>
          </p:cNvSpPr>
          <p:nvPr/>
        </p:nvSpPr>
        <p:spPr bwMode="auto">
          <a:xfrm>
            <a:off x="7239000" y="4191000"/>
            <a:ext cx="838200" cy="641350"/>
          </a:xfrm>
          <a:prstGeom prst="rect">
            <a:avLst/>
          </a:prstGeom>
          <a:noFill/>
          <a:ln w="12700">
            <a:noFill/>
            <a:miter lim="800000"/>
            <a:headEnd type="none" w="sm" len="sm"/>
            <a:tailEnd type="none" w="sm" len="sm"/>
          </a:ln>
        </p:spPr>
        <p:txBody>
          <a:bodyPr>
            <a:spAutoFit/>
          </a:bodyPr>
          <a:lstStyle/>
          <a:p>
            <a:pPr algn="ctr">
              <a:spcBef>
                <a:spcPct val="50000"/>
              </a:spcBef>
            </a:pPr>
            <a:r>
              <a:rPr lang="en-US" sz="3600" b="1">
                <a:latin typeface="Arial" pitchFamily="34" charset="0"/>
              </a:rPr>
              <a:t>R</a:t>
            </a:r>
            <a:endParaRPr lang="en-US" sz="3600" b="1">
              <a:solidFill>
                <a:srgbClr val="FFFF00"/>
              </a:solidFill>
              <a:latin typeface="Arial" pitchFamily="34" charset="0"/>
            </a:endParaRPr>
          </a:p>
        </p:txBody>
      </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39287"/>
                                        </p:tgtEl>
                                        <p:attrNameLst>
                                          <p:attrName>style.visibility</p:attrName>
                                        </p:attrNameLst>
                                      </p:cBhvr>
                                      <p:to>
                                        <p:strVal val="visible"/>
                                      </p:to>
                                    </p:set>
                                    <p:animEffect transition="in" filter="wipe(left)">
                                      <p:cBhvr>
                                        <p:cTn id="7" dur="500"/>
                                        <p:tgtEl>
                                          <p:spTgt spid="13928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39288"/>
                                        </p:tgtEl>
                                        <p:attrNameLst>
                                          <p:attrName>style.visibility</p:attrName>
                                        </p:attrNameLst>
                                      </p:cBhvr>
                                      <p:to>
                                        <p:strVal val="visible"/>
                                      </p:to>
                                    </p:set>
                                    <p:animEffect transition="in" filter="wipe(left)">
                                      <p:cBhvr>
                                        <p:cTn id="12" dur="500"/>
                                        <p:tgtEl>
                                          <p:spTgt spid="139288"/>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1" fill="hold" grpId="0" nodeType="clickEffect">
                                  <p:stCondLst>
                                    <p:cond delay="0"/>
                                  </p:stCondLst>
                                  <p:childTnLst>
                                    <p:set>
                                      <p:cBhvr>
                                        <p:cTn id="16" dur="1" fill="hold">
                                          <p:stCondLst>
                                            <p:cond delay="0"/>
                                          </p:stCondLst>
                                        </p:cTn>
                                        <p:tgtEl>
                                          <p:spTgt spid="139285"/>
                                        </p:tgtEl>
                                        <p:attrNameLst>
                                          <p:attrName>style.visibility</p:attrName>
                                        </p:attrNameLst>
                                      </p:cBhvr>
                                      <p:to>
                                        <p:strVal val="visible"/>
                                      </p:to>
                                    </p:set>
                                    <p:anim calcmode="lin" valueType="num">
                                      <p:cBhvr additive="base">
                                        <p:cTn id="17" dur="500" fill="hold"/>
                                        <p:tgtEl>
                                          <p:spTgt spid="139285"/>
                                        </p:tgtEl>
                                        <p:attrNameLst>
                                          <p:attrName>ppt_x</p:attrName>
                                        </p:attrNameLst>
                                      </p:cBhvr>
                                      <p:tavLst>
                                        <p:tav tm="0">
                                          <p:val>
                                            <p:strVal val="#ppt_x"/>
                                          </p:val>
                                        </p:tav>
                                        <p:tav tm="100000">
                                          <p:val>
                                            <p:strVal val="#ppt_x"/>
                                          </p:val>
                                        </p:tav>
                                      </p:tavLst>
                                    </p:anim>
                                    <p:anim calcmode="lin" valueType="num">
                                      <p:cBhvr additive="base">
                                        <p:cTn id="18" dur="500" fill="hold"/>
                                        <p:tgtEl>
                                          <p:spTgt spid="139285"/>
                                        </p:tgtEl>
                                        <p:attrNameLst>
                                          <p:attrName>ppt_y</p:attrName>
                                        </p:attrNameLst>
                                      </p:cBhvr>
                                      <p:tavLst>
                                        <p:tav tm="0">
                                          <p:val>
                                            <p:strVal val="0-#ppt_h/2"/>
                                          </p:val>
                                        </p:tav>
                                        <p:tav tm="100000">
                                          <p:val>
                                            <p:strVal val="#ppt_y"/>
                                          </p:val>
                                        </p:tav>
                                      </p:tavLst>
                                    </p:anim>
                                  </p:childTnLst>
                                </p:cTn>
                              </p:par>
                            </p:childTnLst>
                          </p:cTn>
                        </p:par>
                        <p:par>
                          <p:cTn id="19" fill="hold">
                            <p:stCondLst>
                              <p:cond delay="500"/>
                            </p:stCondLst>
                            <p:childTnLst>
                              <p:par>
                                <p:cTn id="20" presetID="2" presetClass="entr" presetSubtype="1" fill="hold" grpId="0" nodeType="afterEffect">
                                  <p:stCondLst>
                                    <p:cond delay="0"/>
                                  </p:stCondLst>
                                  <p:childTnLst>
                                    <p:set>
                                      <p:cBhvr>
                                        <p:cTn id="21" dur="1" fill="hold">
                                          <p:stCondLst>
                                            <p:cond delay="0"/>
                                          </p:stCondLst>
                                        </p:cTn>
                                        <p:tgtEl>
                                          <p:spTgt spid="139286"/>
                                        </p:tgtEl>
                                        <p:attrNameLst>
                                          <p:attrName>style.visibility</p:attrName>
                                        </p:attrNameLst>
                                      </p:cBhvr>
                                      <p:to>
                                        <p:strVal val="visible"/>
                                      </p:to>
                                    </p:set>
                                    <p:anim calcmode="lin" valueType="num">
                                      <p:cBhvr additive="base">
                                        <p:cTn id="22" dur="500" fill="hold"/>
                                        <p:tgtEl>
                                          <p:spTgt spid="139286"/>
                                        </p:tgtEl>
                                        <p:attrNameLst>
                                          <p:attrName>ppt_x</p:attrName>
                                        </p:attrNameLst>
                                      </p:cBhvr>
                                      <p:tavLst>
                                        <p:tav tm="0">
                                          <p:val>
                                            <p:strVal val="#ppt_x"/>
                                          </p:val>
                                        </p:tav>
                                        <p:tav tm="100000">
                                          <p:val>
                                            <p:strVal val="#ppt_x"/>
                                          </p:val>
                                        </p:tav>
                                      </p:tavLst>
                                    </p:anim>
                                    <p:anim calcmode="lin" valueType="num">
                                      <p:cBhvr additive="base">
                                        <p:cTn id="23" dur="500" fill="hold"/>
                                        <p:tgtEl>
                                          <p:spTgt spid="139286"/>
                                        </p:tgtEl>
                                        <p:attrNameLst>
                                          <p:attrName>ppt_y</p:attrName>
                                        </p:attrNameLst>
                                      </p:cBhvr>
                                      <p:tavLst>
                                        <p:tav tm="0">
                                          <p:val>
                                            <p:strVal val="0-#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14" presetClass="entr" presetSubtype="5" fill="hold" grpId="0" nodeType="clickEffect">
                                  <p:stCondLst>
                                    <p:cond delay="0"/>
                                  </p:stCondLst>
                                  <p:childTnLst>
                                    <p:set>
                                      <p:cBhvr>
                                        <p:cTn id="27" dur="1" fill="hold">
                                          <p:stCondLst>
                                            <p:cond delay="0"/>
                                          </p:stCondLst>
                                        </p:cTn>
                                        <p:tgtEl>
                                          <p:spTgt spid="139278"/>
                                        </p:tgtEl>
                                        <p:attrNameLst>
                                          <p:attrName>style.visibility</p:attrName>
                                        </p:attrNameLst>
                                      </p:cBhvr>
                                      <p:to>
                                        <p:strVal val="visible"/>
                                      </p:to>
                                    </p:set>
                                    <p:animEffect transition="in" filter="randombar(vertical)">
                                      <p:cBhvr>
                                        <p:cTn id="28" dur="500"/>
                                        <p:tgtEl>
                                          <p:spTgt spid="139278"/>
                                        </p:tgtEl>
                                      </p:cBhvr>
                                    </p:animEffect>
                                  </p:childTnLst>
                                </p:cTn>
                              </p:par>
                            </p:childTnLst>
                          </p:cTn>
                        </p:par>
                        <p:par>
                          <p:cTn id="29" fill="hold">
                            <p:stCondLst>
                              <p:cond delay="500"/>
                            </p:stCondLst>
                            <p:childTnLst>
                              <p:par>
                                <p:cTn id="30" presetID="14" presetClass="entr" presetSubtype="5" fill="hold" grpId="0" nodeType="afterEffect">
                                  <p:stCondLst>
                                    <p:cond delay="0"/>
                                  </p:stCondLst>
                                  <p:childTnLst>
                                    <p:set>
                                      <p:cBhvr>
                                        <p:cTn id="31" dur="1" fill="hold">
                                          <p:stCondLst>
                                            <p:cond delay="0"/>
                                          </p:stCondLst>
                                        </p:cTn>
                                        <p:tgtEl>
                                          <p:spTgt spid="139284"/>
                                        </p:tgtEl>
                                        <p:attrNameLst>
                                          <p:attrName>style.visibility</p:attrName>
                                        </p:attrNameLst>
                                      </p:cBhvr>
                                      <p:to>
                                        <p:strVal val="visible"/>
                                      </p:to>
                                    </p:set>
                                    <p:animEffect transition="in" filter="randombar(vertical)">
                                      <p:cBhvr>
                                        <p:cTn id="32" dur="500"/>
                                        <p:tgtEl>
                                          <p:spTgt spid="139284"/>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139280"/>
                                        </p:tgtEl>
                                        <p:attrNameLst>
                                          <p:attrName>style.visibility</p:attrName>
                                        </p:attrNameLst>
                                      </p:cBhvr>
                                      <p:to>
                                        <p:strVal val="visible"/>
                                      </p:to>
                                    </p:set>
                                    <p:animEffect transition="in" filter="dissolve">
                                      <p:cBhvr>
                                        <p:cTn id="37" dur="500"/>
                                        <p:tgtEl>
                                          <p:spTgt spid="139280"/>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grpId="0" nodeType="clickEffect">
                                  <p:stCondLst>
                                    <p:cond delay="0"/>
                                  </p:stCondLst>
                                  <p:childTnLst>
                                    <p:set>
                                      <p:cBhvr>
                                        <p:cTn id="41" dur="1" fill="hold">
                                          <p:stCondLst>
                                            <p:cond delay="0"/>
                                          </p:stCondLst>
                                        </p:cTn>
                                        <p:tgtEl>
                                          <p:spTgt spid="139289"/>
                                        </p:tgtEl>
                                        <p:attrNameLst>
                                          <p:attrName>style.visibility</p:attrName>
                                        </p:attrNameLst>
                                      </p:cBhvr>
                                      <p:to>
                                        <p:strVal val="visible"/>
                                      </p:to>
                                    </p:set>
                                    <p:animEffect transition="in" filter="dissolve">
                                      <p:cBhvr>
                                        <p:cTn id="42" dur="500"/>
                                        <p:tgtEl>
                                          <p:spTgt spid="139289"/>
                                        </p:tgtEl>
                                      </p:cBhvr>
                                    </p:animEffect>
                                  </p:childTnLst>
                                </p:cTn>
                              </p:par>
                            </p:childTnLst>
                          </p:cTn>
                        </p:par>
                      </p:childTnLst>
                    </p:cTn>
                  </p:par>
                  <p:par>
                    <p:cTn id="43" fill="hold">
                      <p:stCondLst>
                        <p:cond delay="indefinite"/>
                      </p:stCondLst>
                      <p:childTnLst>
                        <p:par>
                          <p:cTn id="44" fill="hold">
                            <p:stCondLst>
                              <p:cond delay="0"/>
                            </p:stCondLst>
                            <p:childTnLst>
                              <p:par>
                                <p:cTn id="45" presetID="12" presetClass="entr" presetSubtype="1" fill="hold" grpId="0" nodeType="clickEffect">
                                  <p:stCondLst>
                                    <p:cond delay="0"/>
                                  </p:stCondLst>
                                  <p:childTnLst>
                                    <p:set>
                                      <p:cBhvr>
                                        <p:cTn id="46" dur="1" fill="hold">
                                          <p:stCondLst>
                                            <p:cond delay="0"/>
                                          </p:stCondLst>
                                        </p:cTn>
                                        <p:tgtEl>
                                          <p:spTgt spid="139281"/>
                                        </p:tgtEl>
                                        <p:attrNameLst>
                                          <p:attrName>style.visibility</p:attrName>
                                        </p:attrNameLst>
                                      </p:cBhvr>
                                      <p:to>
                                        <p:strVal val="visible"/>
                                      </p:to>
                                    </p:set>
                                    <p:animEffect transition="in" filter="slide(fromTop)">
                                      <p:cBhvr>
                                        <p:cTn id="47" dur="500"/>
                                        <p:tgtEl>
                                          <p:spTgt spid="139281"/>
                                        </p:tgtEl>
                                      </p:cBhvr>
                                    </p:animEffect>
                                  </p:childTnLst>
                                </p:cTn>
                              </p:par>
                            </p:childTnLst>
                          </p:cTn>
                        </p:par>
                      </p:childTnLst>
                    </p:cTn>
                  </p:par>
                  <p:par>
                    <p:cTn id="48" fill="hold">
                      <p:stCondLst>
                        <p:cond delay="indefinite"/>
                      </p:stCondLst>
                      <p:childTnLst>
                        <p:par>
                          <p:cTn id="49" fill="hold">
                            <p:stCondLst>
                              <p:cond delay="0"/>
                            </p:stCondLst>
                            <p:childTnLst>
                              <p:par>
                                <p:cTn id="50" presetID="12" presetClass="entr" presetSubtype="1" fill="hold" grpId="0" nodeType="clickEffect">
                                  <p:stCondLst>
                                    <p:cond delay="0"/>
                                  </p:stCondLst>
                                  <p:childTnLst>
                                    <p:set>
                                      <p:cBhvr>
                                        <p:cTn id="51" dur="1" fill="hold">
                                          <p:stCondLst>
                                            <p:cond delay="0"/>
                                          </p:stCondLst>
                                        </p:cTn>
                                        <p:tgtEl>
                                          <p:spTgt spid="139290"/>
                                        </p:tgtEl>
                                        <p:attrNameLst>
                                          <p:attrName>style.visibility</p:attrName>
                                        </p:attrNameLst>
                                      </p:cBhvr>
                                      <p:to>
                                        <p:strVal val="visible"/>
                                      </p:to>
                                    </p:set>
                                    <p:animEffect transition="in" filter="slide(fromTop)">
                                      <p:cBhvr>
                                        <p:cTn id="52" dur="500"/>
                                        <p:tgtEl>
                                          <p:spTgt spid="139290"/>
                                        </p:tgtEl>
                                      </p:cBhvr>
                                    </p:animEffect>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139282"/>
                                        </p:tgtEl>
                                        <p:attrNameLst>
                                          <p:attrName>style.visibility</p:attrName>
                                        </p:attrNameLst>
                                      </p:cBhvr>
                                      <p:to>
                                        <p:strVal val="visible"/>
                                      </p:to>
                                    </p:set>
                                    <p:anim calcmode="lin" valueType="num">
                                      <p:cBhvr additive="base">
                                        <p:cTn id="57" dur="500" fill="hold"/>
                                        <p:tgtEl>
                                          <p:spTgt spid="139282"/>
                                        </p:tgtEl>
                                        <p:attrNameLst>
                                          <p:attrName>ppt_x</p:attrName>
                                        </p:attrNameLst>
                                      </p:cBhvr>
                                      <p:tavLst>
                                        <p:tav tm="0">
                                          <p:val>
                                            <p:strVal val="#ppt_x"/>
                                          </p:val>
                                        </p:tav>
                                        <p:tav tm="100000">
                                          <p:val>
                                            <p:strVal val="#ppt_x"/>
                                          </p:val>
                                        </p:tav>
                                      </p:tavLst>
                                    </p:anim>
                                    <p:anim calcmode="lin" valueType="num">
                                      <p:cBhvr additive="base">
                                        <p:cTn id="58" dur="500" fill="hold"/>
                                        <p:tgtEl>
                                          <p:spTgt spid="139282"/>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grpId="0" nodeType="clickEffect">
                                  <p:stCondLst>
                                    <p:cond delay="0"/>
                                  </p:stCondLst>
                                  <p:childTnLst>
                                    <p:set>
                                      <p:cBhvr>
                                        <p:cTn id="62" dur="1" fill="hold">
                                          <p:stCondLst>
                                            <p:cond delay="0"/>
                                          </p:stCondLst>
                                        </p:cTn>
                                        <p:tgtEl>
                                          <p:spTgt spid="139291"/>
                                        </p:tgtEl>
                                        <p:attrNameLst>
                                          <p:attrName>style.visibility</p:attrName>
                                        </p:attrNameLst>
                                      </p:cBhvr>
                                      <p:to>
                                        <p:strVal val="visible"/>
                                      </p:to>
                                    </p:set>
                                    <p:anim calcmode="lin" valueType="num">
                                      <p:cBhvr additive="base">
                                        <p:cTn id="63" dur="500" fill="hold"/>
                                        <p:tgtEl>
                                          <p:spTgt spid="139291"/>
                                        </p:tgtEl>
                                        <p:attrNameLst>
                                          <p:attrName>ppt_x</p:attrName>
                                        </p:attrNameLst>
                                      </p:cBhvr>
                                      <p:tavLst>
                                        <p:tav tm="0">
                                          <p:val>
                                            <p:strVal val="#ppt_x"/>
                                          </p:val>
                                        </p:tav>
                                        <p:tav tm="100000">
                                          <p:val>
                                            <p:strVal val="#ppt_x"/>
                                          </p:val>
                                        </p:tav>
                                      </p:tavLst>
                                    </p:anim>
                                    <p:anim calcmode="lin" valueType="num">
                                      <p:cBhvr additive="base">
                                        <p:cTn id="64" dur="500" fill="hold"/>
                                        <p:tgtEl>
                                          <p:spTgt spid="139291"/>
                                        </p:tgtEl>
                                        <p:attrNameLst>
                                          <p:attrName>ppt_y</p:attrName>
                                        </p:attrNameLst>
                                      </p:cBhvr>
                                      <p:tavLst>
                                        <p:tav tm="0">
                                          <p:val>
                                            <p:strVal val="1+#ppt_h/2"/>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22" presetClass="entr" presetSubtype="8" fill="hold" grpId="0" nodeType="clickEffect">
                                  <p:stCondLst>
                                    <p:cond delay="0"/>
                                  </p:stCondLst>
                                  <p:childTnLst>
                                    <p:set>
                                      <p:cBhvr>
                                        <p:cTn id="68" dur="1" fill="hold">
                                          <p:stCondLst>
                                            <p:cond delay="0"/>
                                          </p:stCondLst>
                                        </p:cTn>
                                        <p:tgtEl>
                                          <p:spTgt spid="139283"/>
                                        </p:tgtEl>
                                        <p:attrNameLst>
                                          <p:attrName>style.visibility</p:attrName>
                                        </p:attrNameLst>
                                      </p:cBhvr>
                                      <p:to>
                                        <p:strVal val="visible"/>
                                      </p:to>
                                    </p:set>
                                    <p:animEffect transition="in" filter="wipe(left)">
                                      <p:cBhvr>
                                        <p:cTn id="69" dur="500"/>
                                        <p:tgtEl>
                                          <p:spTgt spid="1392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9278" grpId="0" autoUpdateAnimBg="0"/>
      <p:bldP spid="139280" grpId="0" autoUpdateAnimBg="0"/>
      <p:bldP spid="139281" grpId="0" autoUpdateAnimBg="0"/>
      <p:bldP spid="139282" grpId="0" autoUpdateAnimBg="0"/>
      <p:bldP spid="139283" grpId="0" animBg="1"/>
      <p:bldP spid="139284" grpId="0" autoUpdateAnimBg="0"/>
      <p:bldP spid="139285" grpId="0" autoUpdateAnimBg="0"/>
      <p:bldP spid="139286" grpId="0" autoUpdateAnimBg="0"/>
      <p:bldP spid="139287" grpId="0" animBg="1"/>
      <p:bldP spid="139288" grpId="0" animBg="1"/>
      <p:bldP spid="139289" grpId="0" autoUpdateAnimBg="0"/>
      <p:bldP spid="139290" grpId="0" autoUpdateAnimBg="0"/>
      <p:bldP spid="139291" grpId="0" autoUpdateAnimBg="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579438"/>
          </a:xfrm>
        </p:spPr>
        <p:txBody>
          <a:bodyPr>
            <a:normAutofit/>
          </a:bodyPr>
          <a:lstStyle/>
          <a:p>
            <a:r>
              <a:rPr lang="en-US" sz="2400" dirty="0" smtClean="0"/>
              <a:t>FAKTOR-FAKTOR PEMBENTUK TANAH</a:t>
            </a:r>
            <a:endParaRPr lang="en-US" sz="2400" dirty="0"/>
          </a:p>
        </p:txBody>
      </p:sp>
      <p:sp>
        <p:nvSpPr>
          <p:cNvPr id="3" name="Content Placeholder 2"/>
          <p:cNvSpPr>
            <a:spLocks noGrp="1"/>
          </p:cNvSpPr>
          <p:nvPr>
            <p:ph idx="1"/>
          </p:nvPr>
        </p:nvSpPr>
        <p:spPr>
          <a:xfrm>
            <a:off x="457200" y="914400"/>
            <a:ext cx="8229600" cy="5092891"/>
          </a:xfrm>
        </p:spPr>
        <p:txBody>
          <a:bodyPr>
            <a:normAutofit lnSpcReduction="10000"/>
          </a:bodyPr>
          <a:lstStyle/>
          <a:p>
            <a:pPr>
              <a:buNone/>
            </a:pPr>
            <a:r>
              <a:rPr lang="en-US" sz="2000" dirty="0" smtClean="0"/>
              <a:t>	</a:t>
            </a:r>
            <a:r>
              <a:rPr lang="id-ID" sz="2000" dirty="0" smtClean="0"/>
              <a:t>Apa yang dimaksud Faktor Pembentuk Tanah (FPT)?</a:t>
            </a:r>
          </a:p>
          <a:p>
            <a:pPr>
              <a:buNone/>
            </a:pPr>
            <a:endParaRPr lang="id-ID" sz="2000" dirty="0" smtClean="0"/>
          </a:p>
          <a:p>
            <a:pPr>
              <a:buNone/>
            </a:pPr>
            <a:r>
              <a:rPr lang="id-ID" sz="2000" dirty="0" smtClean="0"/>
              <a:t>	FPT adalah agensia, gaya, keadaan atau gabungannya yang berpengaruh terhadap bahan induk dan bahan tanah.</a:t>
            </a:r>
          </a:p>
          <a:p>
            <a:pPr>
              <a:buNone/>
            </a:pPr>
            <a:r>
              <a:rPr lang="id-ID" sz="2000" dirty="0" smtClean="0"/>
              <a:t>	</a:t>
            </a:r>
          </a:p>
          <a:p>
            <a:pPr>
              <a:buNone/>
            </a:pPr>
            <a:r>
              <a:rPr lang="id-ID" sz="2000" dirty="0" smtClean="0"/>
              <a:t>	H. Jenny 1941. </a:t>
            </a:r>
            <a:r>
              <a:rPr lang="en-US" sz="2000" dirty="0" smtClean="0"/>
              <a:t>T</a:t>
            </a:r>
            <a:r>
              <a:rPr lang="id-ID" sz="2000" dirty="0" smtClean="0"/>
              <a:t>anah adalah fungsi dari faktor pembentuk</a:t>
            </a:r>
            <a:r>
              <a:rPr lang="en-US" sz="2000" dirty="0" smtClean="0"/>
              <a:t>-</a:t>
            </a:r>
            <a:r>
              <a:rPr lang="id-ID" sz="2000" dirty="0" smtClean="0"/>
              <a:t>nya</a:t>
            </a:r>
          </a:p>
          <a:p>
            <a:pPr>
              <a:buNone/>
            </a:pPr>
            <a:r>
              <a:rPr lang="id-ID" sz="2000" dirty="0" smtClean="0"/>
              <a:t> 	</a:t>
            </a:r>
          </a:p>
          <a:p>
            <a:pPr>
              <a:buNone/>
            </a:pPr>
            <a:r>
              <a:rPr lang="id-ID" sz="2000" dirty="0" smtClean="0"/>
              <a:t>	Tanah adalah tubuh alam 3 dimensi pada bentang lahan, yang dikembangkan dari bahan induk, oleh kegiatan jasad hidup (organisme), iklim, relief, dalam periode waktu ttt.</a:t>
            </a:r>
          </a:p>
          <a:p>
            <a:pPr>
              <a:buNone/>
            </a:pPr>
            <a:r>
              <a:rPr lang="id-ID" sz="2000" dirty="0" smtClean="0"/>
              <a:t> </a:t>
            </a:r>
          </a:p>
          <a:p>
            <a:pPr>
              <a:buNone/>
            </a:pPr>
            <a:r>
              <a:rPr lang="id-ID" sz="2000" dirty="0" smtClean="0"/>
              <a:t> 	T = f (iklim, organisme, relief, bahan induk, waktu)</a:t>
            </a:r>
          </a:p>
          <a:p>
            <a:pPr>
              <a:buNone/>
            </a:pPr>
            <a:r>
              <a:rPr lang="id-ID" sz="2000" dirty="0" smtClean="0"/>
              <a:t>          faktor-faktor itu saling bebas (</a:t>
            </a:r>
            <a:r>
              <a:rPr lang="id-ID" sz="2000" i="1" dirty="0" smtClean="0"/>
              <a:t>independent</a:t>
            </a:r>
            <a:r>
              <a:rPr lang="id-ID" sz="2000" dirty="0" smtClean="0"/>
              <a:t>)</a:t>
            </a:r>
          </a:p>
          <a:p>
            <a:pPr>
              <a:buNone/>
            </a:pPr>
            <a:endParaRPr lang="en-US" sz="2000" dirty="0" smtClean="0"/>
          </a:p>
          <a:p>
            <a:pPr>
              <a:buNone/>
            </a:pPr>
            <a:r>
              <a:rPr lang="en-US" sz="2000" dirty="0" smtClean="0"/>
              <a:t>	</a:t>
            </a:r>
            <a:endParaRPr lang="en-US" sz="2000"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33400" y="838200"/>
            <a:ext cx="8229600" cy="5791200"/>
          </a:xfrm>
        </p:spPr>
        <p:style>
          <a:lnRef idx="2">
            <a:schemeClr val="accent1"/>
          </a:lnRef>
          <a:fillRef idx="1">
            <a:schemeClr val="lt1"/>
          </a:fillRef>
          <a:effectRef idx="0">
            <a:schemeClr val="accent1"/>
          </a:effectRef>
          <a:fontRef idx="minor">
            <a:schemeClr val="dk1"/>
          </a:fontRef>
        </p:style>
        <p:txBody>
          <a:bodyPr>
            <a:normAutofit/>
          </a:bodyPr>
          <a:lstStyle/>
          <a:p>
            <a:pPr>
              <a:buNone/>
            </a:pPr>
            <a:r>
              <a:rPr lang="en-US" sz="2000" dirty="0" smtClean="0"/>
              <a:t>.</a:t>
            </a:r>
            <a:endParaRPr lang="en-US" sz="2000" dirty="0"/>
          </a:p>
        </p:txBody>
      </p:sp>
      <p:sp>
        <p:nvSpPr>
          <p:cNvPr id="3" name="Title 2"/>
          <p:cNvSpPr>
            <a:spLocks noGrp="1"/>
          </p:cNvSpPr>
          <p:nvPr>
            <p:ph type="title"/>
          </p:nvPr>
        </p:nvSpPr>
        <p:spPr>
          <a:xfrm>
            <a:off x="533400" y="228600"/>
            <a:ext cx="8229600" cy="503238"/>
          </a:xfrm>
        </p:spPr>
        <p:style>
          <a:lnRef idx="3">
            <a:schemeClr val="lt1"/>
          </a:lnRef>
          <a:fillRef idx="1">
            <a:schemeClr val="accent4"/>
          </a:fillRef>
          <a:effectRef idx="1">
            <a:schemeClr val="accent4"/>
          </a:effectRef>
          <a:fontRef idx="minor">
            <a:schemeClr val="lt1"/>
          </a:fontRef>
        </p:style>
        <p:txBody>
          <a:bodyPr>
            <a:normAutofit/>
          </a:bodyPr>
          <a:lstStyle/>
          <a:p>
            <a:r>
              <a:rPr lang="en-US" sz="2400" dirty="0" err="1" smtClean="0"/>
              <a:t>Faktor</a:t>
            </a:r>
            <a:r>
              <a:rPr lang="en-US" sz="2400" dirty="0" smtClean="0"/>
              <a:t> </a:t>
            </a:r>
            <a:r>
              <a:rPr lang="en-US" sz="2400" dirty="0" err="1" smtClean="0"/>
              <a:t>pembentuk</a:t>
            </a:r>
            <a:r>
              <a:rPr lang="en-US" sz="2400" dirty="0" smtClean="0"/>
              <a:t> </a:t>
            </a:r>
            <a:r>
              <a:rPr lang="en-US" sz="2400" dirty="0" err="1" smtClean="0"/>
              <a:t>tanah</a:t>
            </a:r>
            <a:r>
              <a:rPr lang="en-US" sz="2400" dirty="0" smtClean="0"/>
              <a:t> …</a:t>
            </a:r>
            <a:endParaRPr lang="en-US" sz="2400" dirty="0"/>
          </a:p>
        </p:txBody>
      </p:sp>
      <p:sp>
        <p:nvSpPr>
          <p:cNvPr id="4" name="Oval 3"/>
          <p:cNvSpPr/>
          <p:nvPr/>
        </p:nvSpPr>
        <p:spPr>
          <a:xfrm>
            <a:off x="2971800" y="3048000"/>
            <a:ext cx="2743200" cy="12192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3429000" y="3429000"/>
            <a:ext cx="1676400" cy="369332"/>
          </a:xfrm>
          <a:prstGeom prst="rect">
            <a:avLst/>
          </a:prstGeom>
          <a:noFill/>
        </p:spPr>
        <p:txBody>
          <a:bodyPr wrap="square" rtlCol="0">
            <a:spAutoFit/>
          </a:bodyPr>
          <a:lstStyle/>
          <a:p>
            <a:r>
              <a:rPr lang="en-US" dirty="0" err="1" smtClean="0"/>
              <a:t>Tubuh</a:t>
            </a:r>
            <a:r>
              <a:rPr lang="en-US" dirty="0" smtClean="0"/>
              <a:t> </a:t>
            </a:r>
            <a:r>
              <a:rPr lang="en-US" dirty="0" err="1" smtClean="0"/>
              <a:t>tanah</a:t>
            </a:r>
            <a:endParaRPr lang="en-US" dirty="0"/>
          </a:p>
        </p:txBody>
      </p:sp>
      <p:cxnSp>
        <p:nvCxnSpPr>
          <p:cNvPr id="7" name="Straight Connector 6"/>
          <p:cNvCxnSpPr/>
          <p:nvPr/>
        </p:nvCxnSpPr>
        <p:spPr>
          <a:xfrm>
            <a:off x="1981200" y="1905000"/>
            <a:ext cx="1447800" cy="1295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1676400" y="2057400"/>
            <a:ext cx="1447800" cy="1295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V="1">
            <a:off x="5105400" y="1905000"/>
            <a:ext cx="1524000" cy="1219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V="1">
            <a:off x="5410200" y="2057400"/>
            <a:ext cx="1524000" cy="1219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5400000">
            <a:off x="3315494" y="5143500"/>
            <a:ext cx="1751806" cy="794"/>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5400000">
            <a:off x="3696494" y="5142706"/>
            <a:ext cx="1752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V="1">
            <a:off x="1371600" y="3886200"/>
            <a:ext cx="1676400" cy="1066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V="1">
            <a:off x="1600200" y="4038600"/>
            <a:ext cx="1676400" cy="1066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562600" y="3962400"/>
            <a:ext cx="1524000" cy="1066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5257800" y="4114800"/>
            <a:ext cx="1524000" cy="1066800"/>
          </a:xfrm>
          <a:prstGeom prst="line">
            <a:avLst/>
          </a:prstGeom>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rot="19566144">
            <a:off x="1736451" y="4753604"/>
            <a:ext cx="1300941" cy="338554"/>
          </a:xfrm>
          <a:prstGeom prst="rect">
            <a:avLst/>
          </a:prstGeom>
          <a:noFill/>
        </p:spPr>
        <p:txBody>
          <a:bodyPr wrap="square" rtlCol="0">
            <a:spAutoFit/>
          </a:bodyPr>
          <a:lstStyle/>
          <a:p>
            <a:r>
              <a:rPr lang="en-US" sz="1600" dirty="0" err="1" smtClean="0"/>
              <a:t>Aspek</a:t>
            </a:r>
            <a:r>
              <a:rPr lang="en-US" sz="1600" dirty="0" smtClean="0"/>
              <a:t> </a:t>
            </a:r>
            <a:r>
              <a:rPr lang="en-US" sz="1600" dirty="0" err="1" smtClean="0"/>
              <a:t>fisik</a:t>
            </a:r>
            <a:endParaRPr lang="en-US" sz="1600" dirty="0"/>
          </a:p>
        </p:txBody>
      </p:sp>
      <p:sp>
        <p:nvSpPr>
          <p:cNvPr id="22" name="TextBox 21"/>
          <p:cNvSpPr txBox="1"/>
          <p:nvPr/>
        </p:nvSpPr>
        <p:spPr>
          <a:xfrm rot="2387389">
            <a:off x="1974820" y="1954174"/>
            <a:ext cx="990600" cy="338554"/>
          </a:xfrm>
          <a:prstGeom prst="rect">
            <a:avLst/>
          </a:prstGeom>
          <a:noFill/>
        </p:spPr>
        <p:txBody>
          <a:bodyPr wrap="square" rtlCol="0">
            <a:spAutoFit/>
          </a:bodyPr>
          <a:lstStyle/>
          <a:p>
            <a:r>
              <a:rPr lang="en-US" sz="1600" dirty="0" smtClean="0"/>
              <a:t>Fauna</a:t>
            </a:r>
            <a:endParaRPr lang="en-US" sz="1600" dirty="0"/>
          </a:p>
        </p:txBody>
      </p:sp>
      <p:sp>
        <p:nvSpPr>
          <p:cNvPr id="23" name="TextBox 22"/>
          <p:cNvSpPr txBox="1"/>
          <p:nvPr/>
        </p:nvSpPr>
        <p:spPr>
          <a:xfrm rot="1851973">
            <a:off x="5917126" y="4196505"/>
            <a:ext cx="1600200" cy="338554"/>
          </a:xfrm>
          <a:prstGeom prst="rect">
            <a:avLst/>
          </a:prstGeom>
          <a:noFill/>
        </p:spPr>
        <p:txBody>
          <a:bodyPr wrap="square" rtlCol="0">
            <a:spAutoFit/>
          </a:bodyPr>
          <a:lstStyle/>
          <a:p>
            <a:r>
              <a:rPr lang="en-US" sz="1600" dirty="0" err="1" smtClean="0"/>
              <a:t>Tinggi</a:t>
            </a:r>
            <a:r>
              <a:rPr lang="en-US" sz="1600" dirty="0" smtClean="0"/>
              <a:t> </a:t>
            </a:r>
            <a:r>
              <a:rPr lang="en-US" sz="1600" dirty="0" err="1" smtClean="0"/>
              <a:t>tempat</a:t>
            </a:r>
            <a:endParaRPr lang="en-US" sz="1600" dirty="0"/>
          </a:p>
        </p:txBody>
      </p:sp>
      <p:sp>
        <p:nvSpPr>
          <p:cNvPr id="24" name="TextBox 23"/>
          <p:cNvSpPr txBox="1"/>
          <p:nvPr/>
        </p:nvSpPr>
        <p:spPr>
          <a:xfrm rot="2127379">
            <a:off x="5638800" y="4476616"/>
            <a:ext cx="1371600" cy="338554"/>
          </a:xfrm>
          <a:prstGeom prst="rect">
            <a:avLst/>
          </a:prstGeom>
          <a:noFill/>
        </p:spPr>
        <p:txBody>
          <a:bodyPr wrap="square" rtlCol="0">
            <a:spAutoFit/>
          </a:bodyPr>
          <a:lstStyle/>
          <a:p>
            <a:r>
              <a:rPr lang="en-US" sz="1600" dirty="0" err="1" smtClean="0"/>
              <a:t>Kemiringan</a:t>
            </a:r>
            <a:endParaRPr lang="en-US" sz="1600" dirty="0"/>
          </a:p>
        </p:txBody>
      </p:sp>
      <p:sp>
        <p:nvSpPr>
          <p:cNvPr id="25" name="TextBox 24"/>
          <p:cNvSpPr txBox="1"/>
          <p:nvPr/>
        </p:nvSpPr>
        <p:spPr>
          <a:xfrm>
            <a:off x="3124200" y="4419600"/>
            <a:ext cx="990600" cy="338554"/>
          </a:xfrm>
          <a:prstGeom prst="rect">
            <a:avLst/>
          </a:prstGeom>
          <a:noFill/>
        </p:spPr>
        <p:txBody>
          <a:bodyPr wrap="square" rtlCol="0">
            <a:spAutoFit/>
          </a:bodyPr>
          <a:lstStyle/>
          <a:p>
            <a:r>
              <a:rPr lang="en-US" sz="1600" dirty="0" smtClean="0"/>
              <a:t>  </a:t>
            </a:r>
            <a:r>
              <a:rPr lang="en-US" sz="1600" dirty="0" err="1" smtClean="0"/>
              <a:t>muda</a:t>
            </a:r>
            <a:endParaRPr lang="en-US" sz="1600" dirty="0"/>
          </a:p>
        </p:txBody>
      </p:sp>
      <p:sp>
        <p:nvSpPr>
          <p:cNvPr id="26" name="TextBox 25"/>
          <p:cNvSpPr txBox="1"/>
          <p:nvPr/>
        </p:nvSpPr>
        <p:spPr>
          <a:xfrm rot="19112365">
            <a:off x="714091" y="1539126"/>
            <a:ext cx="1371600" cy="338554"/>
          </a:xfrm>
          <a:prstGeom prst="rect">
            <a:avLst/>
          </a:prstGeom>
          <a:noFill/>
        </p:spPr>
        <p:txBody>
          <a:bodyPr wrap="square" rtlCol="0">
            <a:spAutoFit/>
          </a:bodyPr>
          <a:lstStyle/>
          <a:p>
            <a:r>
              <a:rPr lang="en-US" sz="1600" dirty="0" err="1" smtClean="0"/>
              <a:t>Organisme</a:t>
            </a:r>
            <a:endParaRPr lang="en-US" sz="1600" dirty="0"/>
          </a:p>
        </p:txBody>
      </p:sp>
      <p:sp>
        <p:nvSpPr>
          <p:cNvPr id="27" name="TextBox 26"/>
          <p:cNvSpPr txBox="1"/>
          <p:nvPr/>
        </p:nvSpPr>
        <p:spPr>
          <a:xfrm>
            <a:off x="3962400" y="6138446"/>
            <a:ext cx="990600" cy="338554"/>
          </a:xfrm>
          <a:prstGeom prst="rect">
            <a:avLst/>
          </a:prstGeom>
          <a:noFill/>
        </p:spPr>
        <p:txBody>
          <a:bodyPr wrap="square" rtlCol="0">
            <a:spAutoFit/>
          </a:bodyPr>
          <a:lstStyle/>
          <a:p>
            <a:r>
              <a:rPr lang="en-US" sz="1600" b="1" dirty="0" err="1" smtClean="0"/>
              <a:t>Waktu</a:t>
            </a:r>
            <a:endParaRPr lang="en-US" sz="1600" b="1" dirty="0"/>
          </a:p>
        </p:txBody>
      </p:sp>
      <p:sp>
        <p:nvSpPr>
          <p:cNvPr id="28" name="TextBox 27"/>
          <p:cNvSpPr txBox="1"/>
          <p:nvPr/>
        </p:nvSpPr>
        <p:spPr>
          <a:xfrm rot="2086231">
            <a:off x="5267264" y="4987048"/>
            <a:ext cx="1828800" cy="338554"/>
          </a:xfrm>
          <a:prstGeom prst="rect">
            <a:avLst/>
          </a:prstGeom>
          <a:noFill/>
        </p:spPr>
        <p:txBody>
          <a:bodyPr wrap="square" rtlCol="0">
            <a:spAutoFit/>
          </a:bodyPr>
          <a:lstStyle/>
          <a:p>
            <a:r>
              <a:rPr lang="en-US" sz="1600" dirty="0" err="1" smtClean="0"/>
              <a:t>Jeluk</a:t>
            </a:r>
            <a:r>
              <a:rPr lang="en-US" sz="1600" dirty="0" smtClean="0"/>
              <a:t> air </a:t>
            </a:r>
            <a:r>
              <a:rPr lang="en-US" sz="1600" dirty="0" err="1" smtClean="0"/>
              <a:t>tanah</a:t>
            </a:r>
            <a:endParaRPr lang="en-US" sz="1600" dirty="0"/>
          </a:p>
        </p:txBody>
      </p:sp>
      <p:sp>
        <p:nvSpPr>
          <p:cNvPr id="29" name="TextBox 28"/>
          <p:cNvSpPr txBox="1"/>
          <p:nvPr/>
        </p:nvSpPr>
        <p:spPr>
          <a:xfrm rot="19157695">
            <a:off x="5857972" y="2644266"/>
            <a:ext cx="990600" cy="338554"/>
          </a:xfrm>
          <a:prstGeom prst="rect">
            <a:avLst/>
          </a:prstGeom>
          <a:noFill/>
        </p:spPr>
        <p:txBody>
          <a:bodyPr wrap="square" rtlCol="0">
            <a:spAutoFit/>
          </a:bodyPr>
          <a:lstStyle/>
          <a:p>
            <a:r>
              <a:rPr lang="en-US" sz="1600" dirty="0" err="1" smtClean="0"/>
              <a:t>suhu</a:t>
            </a:r>
            <a:endParaRPr lang="en-US" sz="1600" dirty="0"/>
          </a:p>
        </p:txBody>
      </p:sp>
      <p:sp>
        <p:nvSpPr>
          <p:cNvPr id="30" name="TextBox 29"/>
          <p:cNvSpPr txBox="1"/>
          <p:nvPr/>
        </p:nvSpPr>
        <p:spPr>
          <a:xfrm rot="19299584">
            <a:off x="5181600" y="1981200"/>
            <a:ext cx="1447800" cy="338554"/>
          </a:xfrm>
          <a:prstGeom prst="rect">
            <a:avLst/>
          </a:prstGeom>
          <a:noFill/>
        </p:spPr>
        <p:txBody>
          <a:bodyPr wrap="square" rtlCol="0">
            <a:spAutoFit/>
          </a:bodyPr>
          <a:lstStyle/>
          <a:p>
            <a:r>
              <a:rPr lang="en-US" sz="1600" dirty="0" err="1" smtClean="0"/>
              <a:t>Curah</a:t>
            </a:r>
            <a:r>
              <a:rPr lang="en-US" sz="1600" dirty="0" smtClean="0"/>
              <a:t> </a:t>
            </a:r>
            <a:r>
              <a:rPr lang="en-US" sz="1600" dirty="0" err="1" smtClean="0"/>
              <a:t>hujan</a:t>
            </a:r>
            <a:endParaRPr lang="en-US" sz="1600" dirty="0"/>
          </a:p>
        </p:txBody>
      </p:sp>
      <p:sp>
        <p:nvSpPr>
          <p:cNvPr id="31" name="TextBox 30"/>
          <p:cNvSpPr txBox="1"/>
          <p:nvPr/>
        </p:nvSpPr>
        <p:spPr>
          <a:xfrm rot="2645019">
            <a:off x="284131" y="5206847"/>
            <a:ext cx="1524000" cy="338554"/>
          </a:xfrm>
          <a:prstGeom prst="rect">
            <a:avLst/>
          </a:prstGeom>
          <a:noFill/>
        </p:spPr>
        <p:txBody>
          <a:bodyPr wrap="square" rtlCol="0">
            <a:spAutoFit/>
          </a:bodyPr>
          <a:lstStyle/>
          <a:p>
            <a:r>
              <a:rPr lang="en-US" sz="1600" dirty="0" err="1" smtClean="0"/>
              <a:t>Bahan</a:t>
            </a:r>
            <a:r>
              <a:rPr lang="en-US" sz="1600" dirty="0" smtClean="0"/>
              <a:t> </a:t>
            </a:r>
            <a:r>
              <a:rPr lang="en-US" sz="1600" dirty="0" err="1" smtClean="0"/>
              <a:t>induk</a:t>
            </a:r>
            <a:endParaRPr lang="en-US" sz="1600" dirty="0"/>
          </a:p>
        </p:txBody>
      </p:sp>
      <p:sp>
        <p:nvSpPr>
          <p:cNvPr id="32" name="TextBox 31"/>
          <p:cNvSpPr txBox="1"/>
          <p:nvPr/>
        </p:nvSpPr>
        <p:spPr>
          <a:xfrm rot="2450487">
            <a:off x="6771907" y="1349495"/>
            <a:ext cx="990600" cy="338554"/>
          </a:xfrm>
          <a:prstGeom prst="rect">
            <a:avLst/>
          </a:prstGeom>
          <a:noFill/>
        </p:spPr>
        <p:txBody>
          <a:bodyPr wrap="square" rtlCol="0">
            <a:spAutoFit/>
          </a:bodyPr>
          <a:lstStyle/>
          <a:p>
            <a:r>
              <a:rPr lang="en-US" sz="1600" dirty="0" err="1" smtClean="0"/>
              <a:t>iklim</a:t>
            </a:r>
            <a:endParaRPr lang="en-US" sz="1600" dirty="0"/>
          </a:p>
        </p:txBody>
      </p:sp>
      <p:sp>
        <p:nvSpPr>
          <p:cNvPr id="33" name="TextBox 32"/>
          <p:cNvSpPr txBox="1"/>
          <p:nvPr/>
        </p:nvSpPr>
        <p:spPr>
          <a:xfrm rot="18609712">
            <a:off x="7086600" y="5410200"/>
            <a:ext cx="990600" cy="338554"/>
          </a:xfrm>
          <a:prstGeom prst="rect">
            <a:avLst/>
          </a:prstGeom>
          <a:noFill/>
        </p:spPr>
        <p:txBody>
          <a:bodyPr wrap="square" rtlCol="0">
            <a:spAutoFit/>
          </a:bodyPr>
          <a:lstStyle/>
          <a:p>
            <a:r>
              <a:rPr lang="en-US" sz="1600" dirty="0" smtClean="0"/>
              <a:t>Relief</a:t>
            </a:r>
            <a:endParaRPr lang="en-US" sz="1600" dirty="0"/>
          </a:p>
        </p:txBody>
      </p:sp>
      <p:cxnSp>
        <p:nvCxnSpPr>
          <p:cNvPr id="35" name="Straight Connector 34"/>
          <p:cNvCxnSpPr/>
          <p:nvPr/>
        </p:nvCxnSpPr>
        <p:spPr>
          <a:xfrm>
            <a:off x="4572000" y="4495800"/>
            <a:ext cx="1524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4572000" y="4724400"/>
            <a:ext cx="1524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4572000" y="4953000"/>
            <a:ext cx="1524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4572000" y="5181600"/>
            <a:ext cx="1524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4572000" y="5410200"/>
            <a:ext cx="1524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4572000" y="5638800"/>
            <a:ext cx="1524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5486400" y="5486400"/>
            <a:ext cx="1524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5638800" y="5638800"/>
            <a:ext cx="152400" cy="1588"/>
          </a:xfrm>
          <a:prstGeom prst="line">
            <a:avLst/>
          </a:prstGeom>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3200400" y="4876800"/>
            <a:ext cx="990600" cy="338554"/>
          </a:xfrm>
          <a:prstGeom prst="rect">
            <a:avLst/>
          </a:prstGeom>
          <a:noFill/>
        </p:spPr>
        <p:txBody>
          <a:bodyPr wrap="square" rtlCol="0">
            <a:spAutoFit/>
          </a:bodyPr>
          <a:lstStyle/>
          <a:p>
            <a:r>
              <a:rPr lang="en-US" sz="1600" dirty="0" err="1" smtClean="0"/>
              <a:t>dewasa</a:t>
            </a:r>
            <a:endParaRPr lang="en-US" sz="1600" dirty="0"/>
          </a:p>
        </p:txBody>
      </p:sp>
      <p:sp>
        <p:nvSpPr>
          <p:cNvPr id="47" name="TextBox 46"/>
          <p:cNvSpPr txBox="1"/>
          <p:nvPr/>
        </p:nvSpPr>
        <p:spPr>
          <a:xfrm>
            <a:off x="3124200" y="5410200"/>
            <a:ext cx="990600" cy="338554"/>
          </a:xfrm>
          <a:prstGeom prst="rect">
            <a:avLst/>
          </a:prstGeom>
          <a:noFill/>
        </p:spPr>
        <p:txBody>
          <a:bodyPr wrap="square" rtlCol="0">
            <a:spAutoFit/>
          </a:bodyPr>
          <a:lstStyle/>
          <a:p>
            <a:r>
              <a:rPr lang="en-US" sz="1600" dirty="0" smtClean="0"/>
              <a:t>  </a:t>
            </a:r>
            <a:r>
              <a:rPr lang="en-US" sz="1600" dirty="0" err="1" smtClean="0"/>
              <a:t>Tua</a:t>
            </a:r>
            <a:endParaRPr lang="en-US" sz="1600" dirty="0"/>
          </a:p>
        </p:txBody>
      </p:sp>
      <p:sp>
        <p:nvSpPr>
          <p:cNvPr id="43" name="TextBox 42"/>
          <p:cNvSpPr txBox="1"/>
          <p:nvPr/>
        </p:nvSpPr>
        <p:spPr>
          <a:xfrm rot="2243525">
            <a:off x="1601211" y="2628192"/>
            <a:ext cx="990600" cy="338554"/>
          </a:xfrm>
          <a:prstGeom prst="rect">
            <a:avLst/>
          </a:prstGeom>
          <a:noFill/>
        </p:spPr>
        <p:txBody>
          <a:bodyPr wrap="square" rtlCol="0">
            <a:spAutoFit/>
          </a:bodyPr>
          <a:lstStyle/>
          <a:p>
            <a:r>
              <a:rPr lang="en-US" sz="1600" dirty="0" smtClean="0"/>
              <a:t>Flora</a:t>
            </a:r>
            <a:endParaRPr lang="en-US" sz="1600" dirty="0"/>
          </a:p>
        </p:txBody>
      </p:sp>
      <p:sp>
        <p:nvSpPr>
          <p:cNvPr id="44" name="TextBox 43"/>
          <p:cNvSpPr txBox="1"/>
          <p:nvPr/>
        </p:nvSpPr>
        <p:spPr>
          <a:xfrm rot="19776928">
            <a:off x="1177989" y="4128498"/>
            <a:ext cx="1533973" cy="338554"/>
          </a:xfrm>
          <a:prstGeom prst="rect">
            <a:avLst/>
          </a:prstGeom>
          <a:noFill/>
        </p:spPr>
        <p:txBody>
          <a:bodyPr wrap="square" rtlCol="0">
            <a:spAutoFit/>
          </a:bodyPr>
          <a:lstStyle/>
          <a:p>
            <a:r>
              <a:rPr lang="en-US" sz="1600" dirty="0" err="1" smtClean="0"/>
              <a:t>Aspek</a:t>
            </a:r>
            <a:r>
              <a:rPr lang="en-US" sz="1600" dirty="0" smtClean="0"/>
              <a:t> </a:t>
            </a:r>
            <a:r>
              <a:rPr lang="en-US" sz="1600" dirty="0" err="1" smtClean="0"/>
              <a:t>kimia</a:t>
            </a:r>
            <a:r>
              <a:rPr lang="en-US" sz="1600" dirty="0" smtClean="0"/>
              <a:t> </a:t>
            </a:r>
            <a:endParaRPr lang="en-US" sz="1600"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6498" name="Rectangle 2"/>
          <p:cNvSpPr>
            <a:spLocks noGrp="1" noChangeArrowheads="1"/>
          </p:cNvSpPr>
          <p:nvPr>
            <p:ph type="title"/>
          </p:nvPr>
        </p:nvSpPr>
        <p:spPr/>
        <p:txBody>
          <a:bodyPr lIns="92075" tIns="46038" rIns="92075" bIns="46038" anchor="ctr"/>
          <a:lstStyle/>
          <a:p>
            <a:pPr eaLnBrk="1" hangingPunct="1">
              <a:defRPr/>
            </a:pPr>
            <a:r>
              <a:rPr lang="en-US" sz="3600" b="1" smtClean="0">
                <a:effectLst>
                  <a:outerShdw blurRad="38100" dist="38100" dir="2700000" algn="tl">
                    <a:srgbClr val="C0C0C0"/>
                  </a:outerShdw>
                </a:effectLst>
                <a:latin typeface="Comic Sans MS" pitchFamily="66" charset="0"/>
              </a:rPr>
              <a:t>Soil Forming Factors</a:t>
            </a:r>
          </a:p>
        </p:txBody>
      </p:sp>
      <p:sp>
        <p:nvSpPr>
          <p:cNvPr id="106499" name="Rectangle 3"/>
          <p:cNvSpPr>
            <a:spLocks noGrp="1" noChangeArrowheads="1"/>
          </p:cNvSpPr>
          <p:nvPr>
            <p:ph type="body" idx="1"/>
          </p:nvPr>
        </p:nvSpPr>
        <p:spPr>
          <a:noFill/>
        </p:spPr>
        <p:txBody>
          <a:bodyPr lIns="92075" tIns="46038" rIns="92075" bIns="46038"/>
          <a:lstStyle/>
          <a:p>
            <a:pPr eaLnBrk="1" hangingPunct="1"/>
            <a:endParaRPr lang="en-US" sz="2400" smtClean="0">
              <a:latin typeface="Comic Sans MS" pitchFamily="66" charset="0"/>
            </a:endParaRPr>
          </a:p>
          <a:p>
            <a:pPr eaLnBrk="1" hangingPunct="1"/>
            <a:r>
              <a:rPr lang="en-US" sz="2400" smtClean="0">
                <a:latin typeface="Comic Sans MS" pitchFamily="66" charset="0"/>
              </a:rPr>
              <a:t>Parent Material</a:t>
            </a:r>
          </a:p>
          <a:p>
            <a:pPr eaLnBrk="1" hangingPunct="1"/>
            <a:r>
              <a:rPr lang="en-US" sz="2400" smtClean="0">
                <a:latin typeface="Comic Sans MS" pitchFamily="66" charset="0"/>
              </a:rPr>
              <a:t>Climate</a:t>
            </a:r>
          </a:p>
          <a:p>
            <a:pPr eaLnBrk="1" hangingPunct="1"/>
            <a:r>
              <a:rPr lang="en-US" sz="2400" smtClean="0">
                <a:solidFill>
                  <a:schemeClr val="bg2"/>
                </a:solidFill>
                <a:latin typeface="Comic Sans MS" pitchFamily="66" charset="0"/>
              </a:rPr>
              <a:t>*</a:t>
            </a:r>
            <a:r>
              <a:rPr lang="en-US" sz="2400" smtClean="0">
                <a:latin typeface="Comic Sans MS" pitchFamily="66" charset="0"/>
              </a:rPr>
              <a:t> Vegetation</a:t>
            </a:r>
          </a:p>
          <a:p>
            <a:pPr eaLnBrk="1" hangingPunct="1"/>
            <a:r>
              <a:rPr lang="en-US" sz="2400" smtClean="0">
                <a:solidFill>
                  <a:schemeClr val="bg2"/>
                </a:solidFill>
                <a:latin typeface="Comic Sans MS" pitchFamily="66" charset="0"/>
              </a:rPr>
              <a:t>* </a:t>
            </a:r>
            <a:r>
              <a:rPr lang="en-US" sz="2400" smtClean="0">
                <a:latin typeface="Comic Sans MS" pitchFamily="66" charset="0"/>
              </a:rPr>
              <a:t>Topography</a:t>
            </a:r>
          </a:p>
          <a:p>
            <a:pPr eaLnBrk="1" hangingPunct="1"/>
            <a:r>
              <a:rPr lang="en-US" sz="2400" smtClean="0">
                <a:solidFill>
                  <a:schemeClr val="bg2"/>
                </a:solidFill>
                <a:latin typeface="Comic Sans MS" pitchFamily="66" charset="0"/>
              </a:rPr>
              <a:t>*</a:t>
            </a:r>
            <a:r>
              <a:rPr lang="en-US" sz="2400" smtClean="0">
                <a:latin typeface="Comic Sans MS" pitchFamily="66" charset="0"/>
              </a:rPr>
              <a:t> Time</a:t>
            </a:r>
          </a:p>
          <a:p>
            <a:pPr eaLnBrk="1" hangingPunct="1"/>
            <a:endParaRPr lang="en-US" sz="2400" smtClean="0">
              <a:latin typeface="Comic Sans MS" pitchFamily="66" charset="0"/>
            </a:endParaRPr>
          </a:p>
          <a:p>
            <a:pPr eaLnBrk="1" hangingPunct="1"/>
            <a:endParaRPr lang="en-US" sz="2400" smtClean="0">
              <a:latin typeface="Comic Sans MS" pitchFamily="66" charset="0"/>
            </a:endParaRPr>
          </a:p>
          <a:p>
            <a:pPr eaLnBrk="1" hangingPunct="1">
              <a:buFont typeface="Wingdings" pitchFamily="2" charset="2"/>
              <a:buNone/>
            </a:pPr>
            <a:r>
              <a:rPr lang="en-US" sz="2400" b="1" i="1" smtClean="0">
                <a:latin typeface="Comic Sans MS" pitchFamily="66" charset="0"/>
              </a:rPr>
              <a:t>Soils vary from place to place because the intensity of the factors is different at different locations.</a:t>
            </a:r>
          </a:p>
        </p:txBody>
      </p:sp>
      <p:pic>
        <p:nvPicPr>
          <p:cNvPr id="1029" name="Picture 4"/>
          <p:cNvPicPr>
            <a:picLocks noChangeArrowheads="1"/>
          </p:cNvPicPr>
          <p:nvPr/>
        </p:nvPicPr>
        <p:blipFill>
          <a:blip r:embed="rId3"/>
          <a:srcRect/>
          <a:stretch>
            <a:fillRect/>
          </a:stretch>
        </p:blipFill>
        <p:spPr bwMode="auto">
          <a:xfrm>
            <a:off x="3962400" y="1524000"/>
            <a:ext cx="4724400" cy="3352800"/>
          </a:xfrm>
          <a:prstGeom prst="rect">
            <a:avLst/>
          </a:prstGeom>
          <a:noFill/>
          <a:ln w="9525">
            <a:noFill/>
            <a:miter lim="800000"/>
            <a:headEnd/>
            <a:tailEnd/>
          </a:ln>
        </p:spPr>
      </p:pic>
      <p:graphicFrame>
        <p:nvGraphicFramePr>
          <p:cNvPr id="1026" name="Object 5"/>
          <p:cNvGraphicFramePr>
            <a:graphicFrameLocks/>
          </p:cNvGraphicFramePr>
          <p:nvPr/>
        </p:nvGraphicFramePr>
        <p:xfrm>
          <a:off x="5257800" y="3124200"/>
          <a:ext cx="1219200" cy="1143000"/>
        </p:xfrm>
        <a:graphic>
          <a:graphicData uri="http://schemas.openxmlformats.org/presentationml/2006/ole">
            <p:oleObj spid="_x0000_s1026" name="ClipArt" r:id="rId4" imgW="3403440" imgH="3659040" progId="">
              <p:embed/>
            </p:oleObj>
          </a:graphicData>
        </a:graphic>
      </p:graphicFrame>
    </p:spTree>
  </p:cSld>
  <p:clrMapOvr>
    <a:masterClrMapping/>
  </p:clrMapOvr>
  <p:transition spd="slow">
    <p:plu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06499">
                                            <p:txEl>
                                              <p:pRg st="1" end="1"/>
                                            </p:txEl>
                                          </p:spTgt>
                                        </p:tgtEl>
                                        <p:attrNameLst>
                                          <p:attrName>style.visibility</p:attrName>
                                        </p:attrNameLst>
                                      </p:cBhvr>
                                      <p:to>
                                        <p:strVal val="visible"/>
                                      </p:to>
                                    </p:set>
                                    <p:animEffect transition="in" filter="wipe(left)">
                                      <p:cBhvr>
                                        <p:cTn id="7" dur="500"/>
                                        <p:tgtEl>
                                          <p:spTgt spid="106499">
                                            <p:txEl>
                                              <p:pRg st="1" end="1"/>
                                            </p:txEl>
                                          </p:spTgt>
                                        </p:tgtEl>
                                      </p:cBhvr>
                                    </p:animEffect>
                                  </p:childTnLst>
                                  <p:subTnLst>
                                    <p:animClr>
                                      <p:cBhvr override="childStyle">
                                        <p:cTn dur="1" fill="hold" display="0" masterRel="nextClick" afterEffect="1"/>
                                        <p:tgtEl>
                                          <p:spTgt spid="106499">
                                            <p:txEl>
                                              <p:pRg st="1" end="1"/>
                                            </p:txEl>
                                          </p:spTgt>
                                        </p:tgtEl>
                                        <p:attrNameLst>
                                          <p:attrName>ppt_c</p:attrName>
                                        </p:attrNameLst>
                                      </p:cBhvr>
                                      <p:to>
                                        <a:schemeClr val="tx2"/>
                                      </p:to>
                                    </p:animClr>
                                  </p:sub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06499">
                                            <p:txEl>
                                              <p:pRg st="2" end="2"/>
                                            </p:txEl>
                                          </p:spTgt>
                                        </p:tgtEl>
                                        <p:attrNameLst>
                                          <p:attrName>style.visibility</p:attrName>
                                        </p:attrNameLst>
                                      </p:cBhvr>
                                      <p:to>
                                        <p:strVal val="visible"/>
                                      </p:to>
                                    </p:set>
                                    <p:animEffect transition="in" filter="wipe(left)">
                                      <p:cBhvr>
                                        <p:cTn id="12" dur="500"/>
                                        <p:tgtEl>
                                          <p:spTgt spid="106499">
                                            <p:txEl>
                                              <p:pRg st="2" end="2"/>
                                            </p:txEl>
                                          </p:spTgt>
                                        </p:tgtEl>
                                      </p:cBhvr>
                                    </p:animEffect>
                                  </p:childTnLst>
                                  <p:subTnLst>
                                    <p:animClr>
                                      <p:cBhvr override="childStyle">
                                        <p:cTn dur="1" fill="hold" display="0" masterRel="nextClick" afterEffect="1"/>
                                        <p:tgtEl>
                                          <p:spTgt spid="106499">
                                            <p:txEl>
                                              <p:pRg st="2" end="2"/>
                                            </p:txEl>
                                          </p:spTgt>
                                        </p:tgtEl>
                                        <p:attrNameLst>
                                          <p:attrName>ppt_c</p:attrName>
                                        </p:attrNameLst>
                                      </p:cBhvr>
                                      <p:to>
                                        <a:schemeClr val="tx2"/>
                                      </p:to>
                                    </p:animClr>
                                  </p:sub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06499">
                                            <p:txEl>
                                              <p:pRg st="3" end="3"/>
                                            </p:txEl>
                                          </p:spTgt>
                                        </p:tgtEl>
                                        <p:attrNameLst>
                                          <p:attrName>style.visibility</p:attrName>
                                        </p:attrNameLst>
                                      </p:cBhvr>
                                      <p:to>
                                        <p:strVal val="visible"/>
                                      </p:to>
                                    </p:set>
                                    <p:animEffect transition="in" filter="wipe(left)">
                                      <p:cBhvr>
                                        <p:cTn id="17" dur="500"/>
                                        <p:tgtEl>
                                          <p:spTgt spid="106499">
                                            <p:txEl>
                                              <p:pRg st="3" end="3"/>
                                            </p:txEl>
                                          </p:spTgt>
                                        </p:tgtEl>
                                      </p:cBhvr>
                                    </p:animEffect>
                                  </p:childTnLst>
                                  <p:subTnLst>
                                    <p:animClr>
                                      <p:cBhvr override="childStyle">
                                        <p:cTn dur="1" fill="hold" display="0" masterRel="nextClick" afterEffect="1"/>
                                        <p:tgtEl>
                                          <p:spTgt spid="106499">
                                            <p:txEl>
                                              <p:pRg st="3" end="3"/>
                                            </p:txEl>
                                          </p:spTgt>
                                        </p:tgtEl>
                                        <p:attrNameLst>
                                          <p:attrName>ppt_c</p:attrName>
                                        </p:attrNameLst>
                                      </p:cBhvr>
                                      <p:to>
                                        <a:schemeClr val="tx2"/>
                                      </p:to>
                                    </p:animClr>
                                  </p:sub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06499">
                                            <p:txEl>
                                              <p:pRg st="4" end="4"/>
                                            </p:txEl>
                                          </p:spTgt>
                                        </p:tgtEl>
                                        <p:attrNameLst>
                                          <p:attrName>style.visibility</p:attrName>
                                        </p:attrNameLst>
                                      </p:cBhvr>
                                      <p:to>
                                        <p:strVal val="visible"/>
                                      </p:to>
                                    </p:set>
                                    <p:animEffect transition="in" filter="wipe(left)">
                                      <p:cBhvr>
                                        <p:cTn id="22" dur="500"/>
                                        <p:tgtEl>
                                          <p:spTgt spid="106499">
                                            <p:txEl>
                                              <p:pRg st="4" end="4"/>
                                            </p:txEl>
                                          </p:spTgt>
                                        </p:tgtEl>
                                      </p:cBhvr>
                                    </p:animEffect>
                                  </p:childTnLst>
                                  <p:subTnLst>
                                    <p:animClr>
                                      <p:cBhvr override="childStyle">
                                        <p:cTn dur="1" fill="hold" display="0" masterRel="nextClick" afterEffect="1"/>
                                        <p:tgtEl>
                                          <p:spTgt spid="106499">
                                            <p:txEl>
                                              <p:pRg st="4" end="4"/>
                                            </p:txEl>
                                          </p:spTgt>
                                        </p:tgtEl>
                                        <p:attrNameLst>
                                          <p:attrName>ppt_c</p:attrName>
                                        </p:attrNameLst>
                                      </p:cBhvr>
                                      <p:to>
                                        <a:schemeClr val="tx2"/>
                                      </p:to>
                                    </p:animClr>
                                  </p:sub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06499">
                                            <p:txEl>
                                              <p:pRg st="5" end="5"/>
                                            </p:txEl>
                                          </p:spTgt>
                                        </p:tgtEl>
                                        <p:attrNameLst>
                                          <p:attrName>style.visibility</p:attrName>
                                        </p:attrNameLst>
                                      </p:cBhvr>
                                      <p:to>
                                        <p:strVal val="visible"/>
                                      </p:to>
                                    </p:set>
                                    <p:animEffect transition="in" filter="wipe(left)">
                                      <p:cBhvr>
                                        <p:cTn id="27" dur="500"/>
                                        <p:tgtEl>
                                          <p:spTgt spid="106499">
                                            <p:txEl>
                                              <p:pRg st="5" end="5"/>
                                            </p:txEl>
                                          </p:spTgt>
                                        </p:tgtEl>
                                      </p:cBhvr>
                                    </p:animEffect>
                                  </p:childTnLst>
                                  <p:subTnLst>
                                    <p:animClr>
                                      <p:cBhvr override="childStyle">
                                        <p:cTn dur="1" fill="hold" display="0" masterRel="nextClick" afterEffect="1"/>
                                        <p:tgtEl>
                                          <p:spTgt spid="106499">
                                            <p:txEl>
                                              <p:pRg st="5" end="5"/>
                                            </p:txEl>
                                          </p:spTgt>
                                        </p:tgtEl>
                                        <p:attrNameLst>
                                          <p:attrName>ppt_c</p:attrName>
                                        </p:attrNameLst>
                                      </p:cBhvr>
                                      <p:to>
                                        <a:schemeClr val="tx2"/>
                                      </p:to>
                                    </p:animClr>
                                  </p:sub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06499">
                                            <p:txEl>
                                              <p:pRg st="8" end="8"/>
                                            </p:txEl>
                                          </p:spTgt>
                                        </p:tgtEl>
                                        <p:attrNameLst>
                                          <p:attrName>style.visibility</p:attrName>
                                        </p:attrNameLst>
                                      </p:cBhvr>
                                      <p:to>
                                        <p:strVal val="visible"/>
                                      </p:to>
                                    </p:set>
                                    <p:animEffect transition="in" filter="wipe(left)">
                                      <p:cBhvr>
                                        <p:cTn id="32" dur="500"/>
                                        <p:tgtEl>
                                          <p:spTgt spid="106499">
                                            <p:txEl>
                                              <p:pRg st="8" end="8"/>
                                            </p:txEl>
                                          </p:spTgt>
                                        </p:tgtEl>
                                      </p:cBhvr>
                                    </p:animEffect>
                                  </p:childTnLst>
                                  <p:subTnLst>
                                    <p:animClr>
                                      <p:cBhvr override="childStyle">
                                        <p:cTn dur="1" fill="hold" display="0" masterRel="nextClick" afterEffect="1"/>
                                        <p:tgtEl>
                                          <p:spTgt spid="106499">
                                            <p:txEl>
                                              <p:pRg st="8" end="8"/>
                                            </p:txEl>
                                          </p:spTgt>
                                        </p:tgtEl>
                                        <p:attrNameLst>
                                          <p:attrName>ppt_c</p:attrName>
                                        </p:attrNameLst>
                                      </p:cBhvr>
                                      <p:to>
                                        <a:schemeClr val="tx2"/>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499" grpId="0" build="p" autoUpdateAnimBg="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2" descr="SOIL10_Jointing in granitic saprolite"/>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135171" name="Text Box 3"/>
          <p:cNvSpPr txBox="1">
            <a:spLocks noChangeArrowheads="1"/>
          </p:cNvSpPr>
          <p:nvPr/>
        </p:nvSpPr>
        <p:spPr bwMode="auto">
          <a:xfrm>
            <a:off x="1143000" y="2438400"/>
            <a:ext cx="7010400" cy="519113"/>
          </a:xfrm>
          <a:prstGeom prst="rect">
            <a:avLst/>
          </a:prstGeom>
          <a:noFill/>
          <a:ln w="12700">
            <a:noFill/>
            <a:miter lim="800000"/>
            <a:headEnd type="none" w="sm" len="sm"/>
            <a:tailEnd type="none" w="sm" len="sm"/>
          </a:ln>
        </p:spPr>
        <p:txBody>
          <a:bodyPr>
            <a:spAutoFit/>
          </a:bodyPr>
          <a:lstStyle/>
          <a:p>
            <a:pPr>
              <a:spcBef>
                <a:spcPct val="50000"/>
              </a:spcBef>
            </a:pPr>
            <a:r>
              <a:rPr lang="en-US" sz="2400" b="1">
                <a:solidFill>
                  <a:srgbClr val="FFFF00"/>
                </a:solidFill>
                <a:latin typeface="Arial" pitchFamily="34" charset="0"/>
              </a:rPr>
              <a:t>Clay</a:t>
            </a:r>
            <a:r>
              <a:rPr lang="en-US" sz="2800" b="1">
                <a:solidFill>
                  <a:srgbClr val="FFFF00"/>
                </a:solidFill>
                <a:latin typeface="Arial" pitchFamily="34" charset="0"/>
              </a:rPr>
              <a:t>-rich horizons</a:t>
            </a:r>
          </a:p>
        </p:txBody>
      </p:sp>
      <p:sp>
        <p:nvSpPr>
          <p:cNvPr id="135172" name="Text Box 4"/>
          <p:cNvSpPr txBox="1">
            <a:spLocks noChangeArrowheads="1"/>
          </p:cNvSpPr>
          <p:nvPr/>
        </p:nvSpPr>
        <p:spPr bwMode="auto">
          <a:xfrm>
            <a:off x="1066800" y="4724400"/>
            <a:ext cx="7086600" cy="519113"/>
          </a:xfrm>
          <a:prstGeom prst="rect">
            <a:avLst/>
          </a:prstGeom>
          <a:noFill/>
          <a:ln w="12700">
            <a:noFill/>
            <a:miter lim="800000"/>
            <a:headEnd type="none" w="sm" len="sm"/>
            <a:tailEnd type="none" w="sm" len="sm"/>
          </a:ln>
        </p:spPr>
        <p:txBody>
          <a:bodyPr>
            <a:spAutoFit/>
          </a:bodyPr>
          <a:lstStyle/>
          <a:p>
            <a:pPr>
              <a:spcBef>
                <a:spcPct val="50000"/>
              </a:spcBef>
            </a:pPr>
            <a:r>
              <a:rPr lang="en-US" sz="2800" b="1">
                <a:solidFill>
                  <a:srgbClr val="00FFFF"/>
                </a:solidFill>
                <a:latin typeface="Arial" pitchFamily="34" charset="0"/>
              </a:rPr>
              <a:t>Residual soil (saprolite)</a:t>
            </a:r>
            <a:endParaRPr lang="en-US" sz="2800" b="1">
              <a:solidFill>
                <a:srgbClr val="FFFF00"/>
              </a:solidFill>
              <a:latin typeface="Arial" pitchFamily="34" charset="0"/>
            </a:endParaRPr>
          </a:p>
        </p:txBody>
      </p:sp>
      <p:sp>
        <p:nvSpPr>
          <p:cNvPr id="135173" name="Text Box 5"/>
          <p:cNvSpPr txBox="1">
            <a:spLocks noChangeArrowheads="1"/>
          </p:cNvSpPr>
          <p:nvPr/>
        </p:nvSpPr>
        <p:spPr bwMode="auto">
          <a:xfrm>
            <a:off x="381000" y="533400"/>
            <a:ext cx="7772400" cy="701675"/>
          </a:xfrm>
          <a:prstGeom prst="rect">
            <a:avLst/>
          </a:prstGeom>
          <a:noFill/>
          <a:ln w="9525">
            <a:noFill/>
            <a:miter lim="800000"/>
            <a:headEnd/>
            <a:tailEnd/>
          </a:ln>
          <a:effectLst/>
        </p:spPr>
        <p:txBody>
          <a:bodyPr>
            <a:spAutoFit/>
          </a:bodyPr>
          <a:lstStyle/>
          <a:p>
            <a:pPr>
              <a:spcBef>
                <a:spcPct val="50000"/>
              </a:spcBef>
              <a:defRPr/>
            </a:pPr>
            <a:r>
              <a:rPr lang="en-US" sz="2800" dirty="0">
                <a:latin typeface="Helvetica" charset="0"/>
              </a:rPr>
              <a:t>Soil Forming Factors:</a:t>
            </a:r>
            <a:r>
              <a:rPr lang="en-US" sz="3200" dirty="0">
                <a:latin typeface="Helvetica" charset="0"/>
              </a:rPr>
              <a:t>  </a:t>
            </a:r>
            <a:r>
              <a:rPr lang="en-US" sz="3600" b="1" dirty="0">
                <a:solidFill>
                  <a:srgbClr val="FF00FF"/>
                </a:solidFill>
                <a:latin typeface="Helvetica" charset="0"/>
              </a:rPr>
              <a:t>1.</a:t>
            </a:r>
            <a:r>
              <a:rPr lang="en-US" sz="3200" dirty="0">
                <a:solidFill>
                  <a:srgbClr val="FF00FF"/>
                </a:solidFill>
                <a:latin typeface="Helvetica" charset="0"/>
              </a:rPr>
              <a:t> </a:t>
            </a:r>
            <a:r>
              <a:rPr lang="en-US" sz="4000" b="1" dirty="0">
                <a:solidFill>
                  <a:srgbClr val="FF00FF"/>
                </a:solidFill>
                <a:effectLst>
                  <a:outerShdw blurRad="38100" dist="38100" dir="2700000" algn="tl">
                    <a:srgbClr val="C0C0C0"/>
                  </a:outerShdw>
                </a:effectLst>
                <a:latin typeface="Helvetica" charset="0"/>
              </a:rPr>
              <a:t>Parent Rock</a:t>
            </a:r>
            <a:endParaRPr lang="en-US" sz="3200" b="1" dirty="0">
              <a:solidFill>
                <a:srgbClr val="FF00FF"/>
              </a:solidFill>
              <a:effectLst>
                <a:outerShdw blurRad="38100" dist="38100" dir="2700000" algn="tl">
                  <a:srgbClr val="C0C0C0"/>
                </a:outerShdw>
              </a:effectLst>
              <a:latin typeface="Times"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35171"/>
                                        </p:tgtEl>
                                        <p:attrNameLst>
                                          <p:attrName>style.visibility</p:attrName>
                                        </p:attrNameLst>
                                      </p:cBhvr>
                                      <p:to>
                                        <p:strVal val="visible"/>
                                      </p:to>
                                    </p:set>
                                    <p:anim calcmode="lin" valueType="num">
                                      <p:cBhvr additive="base">
                                        <p:cTn id="7" dur="500" fill="hold"/>
                                        <p:tgtEl>
                                          <p:spTgt spid="135171"/>
                                        </p:tgtEl>
                                        <p:attrNameLst>
                                          <p:attrName>ppt_x</p:attrName>
                                        </p:attrNameLst>
                                      </p:cBhvr>
                                      <p:tavLst>
                                        <p:tav tm="0">
                                          <p:val>
                                            <p:strVal val="0-#ppt_w/2"/>
                                          </p:val>
                                        </p:tav>
                                        <p:tav tm="100000">
                                          <p:val>
                                            <p:strVal val="#ppt_x"/>
                                          </p:val>
                                        </p:tav>
                                      </p:tavLst>
                                    </p:anim>
                                    <p:anim calcmode="lin" valueType="num">
                                      <p:cBhvr additive="base">
                                        <p:cTn id="8" dur="500" fill="hold"/>
                                        <p:tgtEl>
                                          <p:spTgt spid="135171"/>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35172"/>
                                        </p:tgtEl>
                                        <p:attrNameLst>
                                          <p:attrName>style.visibility</p:attrName>
                                        </p:attrNameLst>
                                      </p:cBhvr>
                                      <p:to>
                                        <p:strVal val="visible"/>
                                      </p:to>
                                    </p:set>
                                    <p:anim calcmode="lin" valueType="num">
                                      <p:cBhvr additive="base">
                                        <p:cTn id="13" dur="500" fill="hold"/>
                                        <p:tgtEl>
                                          <p:spTgt spid="135172"/>
                                        </p:tgtEl>
                                        <p:attrNameLst>
                                          <p:attrName>ppt_x</p:attrName>
                                        </p:attrNameLst>
                                      </p:cBhvr>
                                      <p:tavLst>
                                        <p:tav tm="0">
                                          <p:val>
                                            <p:strVal val="0-#ppt_w/2"/>
                                          </p:val>
                                        </p:tav>
                                        <p:tav tm="100000">
                                          <p:val>
                                            <p:strVal val="#ppt_x"/>
                                          </p:val>
                                        </p:tav>
                                      </p:tavLst>
                                    </p:anim>
                                    <p:anim calcmode="lin" valueType="num">
                                      <p:cBhvr additive="base">
                                        <p:cTn id="14" dur="500" fill="hold"/>
                                        <p:tgtEl>
                                          <p:spTgt spid="13517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5171" grpId="0" autoUpdateAnimBg="0"/>
      <p:bldP spid="135172" grpId="0" autoUpdateAnimBg="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838200"/>
            <a:ext cx="8229600" cy="5638800"/>
          </a:xfrm>
        </p:spPr>
        <p:style>
          <a:lnRef idx="2">
            <a:schemeClr val="accent1"/>
          </a:lnRef>
          <a:fillRef idx="1">
            <a:schemeClr val="lt1"/>
          </a:fillRef>
          <a:effectRef idx="0">
            <a:schemeClr val="accent1"/>
          </a:effectRef>
          <a:fontRef idx="minor">
            <a:schemeClr val="dk1"/>
          </a:fontRef>
        </p:style>
        <p:txBody>
          <a:bodyPr>
            <a:normAutofit/>
          </a:bodyPr>
          <a:lstStyle/>
          <a:p>
            <a:pPr>
              <a:buNone/>
            </a:pPr>
            <a:r>
              <a:rPr lang="en-US" sz="2000" dirty="0" smtClean="0">
                <a:sym typeface="Wingdings" pitchFamily="2" charset="2"/>
              </a:rPr>
              <a:t>	</a:t>
            </a:r>
            <a:r>
              <a:rPr lang="id-ID" sz="2000" dirty="0" smtClean="0">
                <a:sym typeface="Wingdings" pitchFamily="2" charset="2"/>
              </a:rPr>
              <a:t>Bahan induk tanah dalah batuan yang terdiri atas Batu beku, endapan dan malihan</a:t>
            </a:r>
          </a:p>
          <a:p>
            <a:pPr>
              <a:buNone/>
            </a:pPr>
            <a:endParaRPr lang="id-ID" sz="2000" dirty="0" smtClean="0">
              <a:sym typeface="Wingdings" pitchFamily="2" charset="2"/>
            </a:endParaRPr>
          </a:p>
          <a:p>
            <a:pPr>
              <a:buNone/>
            </a:pPr>
            <a:endParaRPr lang="id-ID" sz="2000" dirty="0" smtClean="0">
              <a:sym typeface="Wingdings" pitchFamily="2" charset="2"/>
            </a:endParaRPr>
          </a:p>
          <a:p>
            <a:pPr>
              <a:buNone/>
            </a:pPr>
            <a:endParaRPr lang="id-ID" sz="2000" dirty="0" smtClean="0">
              <a:sym typeface="Wingdings" pitchFamily="2" charset="2"/>
            </a:endParaRPr>
          </a:p>
          <a:p>
            <a:pPr>
              <a:buNone/>
            </a:pPr>
            <a:endParaRPr lang="id-ID" sz="2000" dirty="0" smtClean="0">
              <a:sym typeface="Wingdings" pitchFamily="2" charset="2"/>
            </a:endParaRPr>
          </a:p>
          <a:p>
            <a:pPr>
              <a:buNone/>
            </a:pPr>
            <a:endParaRPr lang="id-ID" sz="2000" dirty="0" smtClean="0">
              <a:sym typeface="Wingdings" pitchFamily="2" charset="2"/>
            </a:endParaRPr>
          </a:p>
          <a:p>
            <a:pPr>
              <a:buNone/>
            </a:pPr>
            <a:endParaRPr lang="id-ID" sz="2000" dirty="0" smtClean="0">
              <a:sym typeface="Wingdings" pitchFamily="2" charset="2"/>
            </a:endParaRPr>
          </a:p>
          <a:p>
            <a:pPr>
              <a:buNone/>
            </a:pPr>
            <a:r>
              <a:rPr lang="id-ID" sz="2000" dirty="0" smtClean="0">
                <a:sym typeface="Wingdings" pitchFamily="2" charset="2"/>
              </a:rPr>
              <a:t>	</a:t>
            </a:r>
          </a:p>
          <a:p>
            <a:pPr>
              <a:buNone/>
            </a:pPr>
            <a:r>
              <a:rPr lang="id-ID" sz="2000" dirty="0" smtClean="0">
                <a:sym typeface="Wingdings" pitchFamily="2" charset="2"/>
              </a:rPr>
              <a:t>	</a:t>
            </a:r>
          </a:p>
          <a:p>
            <a:pPr>
              <a:buNone/>
            </a:pPr>
            <a:endParaRPr lang="id-ID" sz="2000" dirty="0" smtClean="0">
              <a:sym typeface="Wingdings" pitchFamily="2" charset="2"/>
            </a:endParaRPr>
          </a:p>
          <a:p>
            <a:pPr>
              <a:buNone/>
            </a:pPr>
            <a:r>
              <a:rPr lang="id-ID" sz="2000" dirty="0" smtClean="0">
                <a:sym typeface="Wingdings" pitchFamily="2" charset="2"/>
              </a:rPr>
              <a:t>	b/a = K</a:t>
            </a:r>
            <a:r>
              <a:rPr lang="id-ID" sz="2000" baseline="-25000" dirty="0" smtClean="0">
                <a:sym typeface="Wingdings" pitchFamily="2" charset="2"/>
              </a:rPr>
              <a:t>2</a:t>
            </a:r>
            <a:r>
              <a:rPr lang="id-ID" sz="2000" dirty="0" smtClean="0">
                <a:sym typeface="Wingdings" pitchFamily="2" charset="2"/>
              </a:rPr>
              <a:t>O+Na</a:t>
            </a:r>
            <a:r>
              <a:rPr lang="id-ID" sz="2000" baseline="-25000" dirty="0" smtClean="0">
                <a:sym typeface="Wingdings" pitchFamily="2" charset="2"/>
              </a:rPr>
              <a:t>2</a:t>
            </a:r>
            <a:r>
              <a:rPr lang="id-ID" sz="2000" dirty="0" smtClean="0">
                <a:sym typeface="Wingdings" pitchFamily="2" charset="2"/>
              </a:rPr>
              <a:t>O+CaO/Al</a:t>
            </a:r>
            <a:r>
              <a:rPr lang="id-ID" sz="2000" baseline="-25000" dirty="0" smtClean="0">
                <a:sym typeface="Wingdings" pitchFamily="2" charset="2"/>
              </a:rPr>
              <a:t>2</a:t>
            </a:r>
            <a:r>
              <a:rPr lang="id-ID" sz="2000" dirty="0" smtClean="0">
                <a:sym typeface="Wingdings" pitchFamily="2" charset="2"/>
              </a:rPr>
              <a:t>O</a:t>
            </a:r>
            <a:r>
              <a:rPr lang="id-ID" sz="2000" baseline="-25000" dirty="0" smtClean="0">
                <a:sym typeface="Wingdings" pitchFamily="2" charset="2"/>
              </a:rPr>
              <a:t>3</a:t>
            </a:r>
            <a:r>
              <a:rPr lang="id-ID" sz="2000" dirty="0" smtClean="0">
                <a:sym typeface="Wingdings" pitchFamily="2" charset="2"/>
              </a:rPr>
              <a:t>   pencucian basa dan </a:t>
            </a:r>
          </a:p>
          <a:p>
            <a:pPr>
              <a:buNone/>
            </a:pPr>
            <a:r>
              <a:rPr lang="id-ID" sz="2000" dirty="0" smtClean="0">
                <a:sym typeface="Wingdings" pitchFamily="2" charset="2"/>
              </a:rPr>
              <a:t>                                                      penumpukan Al</a:t>
            </a:r>
          </a:p>
          <a:p>
            <a:pPr>
              <a:buNone/>
            </a:pPr>
            <a:r>
              <a:rPr lang="id-ID" sz="2000" dirty="0" smtClean="0">
                <a:sym typeface="Wingdings" pitchFamily="2" charset="2"/>
              </a:rPr>
              <a:t>   s/a= SiO</a:t>
            </a:r>
            <a:r>
              <a:rPr lang="id-ID" sz="2000" baseline="-25000" dirty="0" smtClean="0">
                <a:sym typeface="Wingdings" pitchFamily="2" charset="2"/>
              </a:rPr>
              <a:t>2</a:t>
            </a:r>
            <a:r>
              <a:rPr lang="id-ID" sz="2000" dirty="0" smtClean="0">
                <a:sym typeface="Wingdings" pitchFamily="2" charset="2"/>
              </a:rPr>
              <a:t>/Al</a:t>
            </a:r>
            <a:r>
              <a:rPr lang="id-ID" sz="2000" baseline="-25000" dirty="0" smtClean="0">
                <a:sym typeface="Wingdings" pitchFamily="2" charset="2"/>
              </a:rPr>
              <a:t>2</a:t>
            </a:r>
            <a:r>
              <a:rPr lang="id-ID" sz="2000" dirty="0" smtClean="0">
                <a:sym typeface="Wingdings" pitchFamily="2" charset="2"/>
              </a:rPr>
              <a:t>O</a:t>
            </a:r>
            <a:r>
              <a:rPr lang="id-ID" sz="2000" baseline="-25000" dirty="0" smtClean="0">
                <a:sym typeface="Wingdings" pitchFamily="2" charset="2"/>
              </a:rPr>
              <a:t>3</a:t>
            </a:r>
            <a:r>
              <a:rPr lang="id-ID" sz="2000" dirty="0" smtClean="0">
                <a:sym typeface="Wingdings" pitchFamily="2" charset="2"/>
              </a:rPr>
              <a:t>  pencucian silika dan penumpukan Al</a:t>
            </a:r>
          </a:p>
        </p:txBody>
      </p:sp>
      <p:sp>
        <p:nvSpPr>
          <p:cNvPr id="3" name="Title 2"/>
          <p:cNvSpPr>
            <a:spLocks noGrp="1"/>
          </p:cNvSpPr>
          <p:nvPr>
            <p:ph type="title"/>
          </p:nvPr>
        </p:nvSpPr>
        <p:spPr>
          <a:xfrm>
            <a:off x="457200" y="228600"/>
            <a:ext cx="8229600" cy="503238"/>
          </a:xfrm>
        </p:spPr>
        <p:style>
          <a:lnRef idx="1">
            <a:schemeClr val="accent3"/>
          </a:lnRef>
          <a:fillRef idx="3">
            <a:schemeClr val="accent3"/>
          </a:fillRef>
          <a:effectRef idx="2">
            <a:schemeClr val="accent3"/>
          </a:effectRef>
          <a:fontRef idx="minor">
            <a:schemeClr val="lt1"/>
          </a:fontRef>
        </p:style>
        <p:txBody>
          <a:bodyPr>
            <a:normAutofit/>
          </a:bodyPr>
          <a:lstStyle/>
          <a:p>
            <a:pPr algn="ctr"/>
            <a:r>
              <a:rPr lang="en-US" sz="2400" dirty="0" err="1" smtClean="0"/>
              <a:t>Bahan</a:t>
            </a:r>
            <a:r>
              <a:rPr lang="en-US" sz="2400" dirty="0" smtClean="0"/>
              <a:t> </a:t>
            </a:r>
            <a:r>
              <a:rPr lang="en-US" sz="2400" dirty="0" err="1" smtClean="0"/>
              <a:t>Induk</a:t>
            </a:r>
            <a:r>
              <a:rPr lang="en-US" sz="2400" dirty="0" smtClean="0"/>
              <a:t> </a:t>
            </a:r>
            <a:r>
              <a:rPr lang="en-US" sz="2400" dirty="0" err="1" smtClean="0"/>
              <a:t>sebagai</a:t>
            </a:r>
            <a:r>
              <a:rPr lang="en-US" sz="2400" dirty="0" smtClean="0"/>
              <a:t> </a:t>
            </a:r>
            <a:r>
              <a:rPr lang="en-US" sz="2400" dirty="0" err="1" smtClean="0"/>
              <a:t>faktor</a:t>
            </a:r>
            <a:r>
              <a:rPr lang="en-US" sz="2400" dirty="0" smtClean="0"/>
              <a:t> </a:t>
            </a:r>
            <a:r>
              <a:rPr lang="en-US" sz="2400" dirty="0" err="1" smtClean="0"/>
              <a:t>pembentuk</a:t>
            </a:r>
            <a:r>
              <a:rPr lang="en-US" sz="2400" dirty="0" smtClean="0"/>
              <a:t> </a:t>
            </a:r>
            <a:r>
              <a:rPr lang="en-US" sz="2400" dirty="0" err="1" smtClean="0"/>
              <a:t>tanah</a:t>
            </a:r>
            <a:endParaRPr lang="en-US" sz="2400" dirty="0"/>
          </a:p>
        </p:txBody>
      </p:sp>
      <p:graphicFrame>
        <p:nvGraphicFramePr>
          <p:cNvPr id="4" name="Table 3"/>
          <p:cNvGraphicFramePr>
            <a:graphicFrameLocks noGrp="1"/>
          </p:cNvGraphicFramePr>
          <p:nvPr/>
        </p:nvGraphicFramePr>
        <p:xfrm>
          <a:off x="1524000" y="1783080"/>
          <a:ext cx="6096000" cy="2595880"/>
        </p:xfrm>
        <a:graphic>
          <a:graphicData uri="http://schemas.openxmlformats.org/drawingml/2006/table">
            <a:tbl>
              <a:tblPr firstRow="1" bandRow="1">
                <a:tableStyleId>{5C22544A-7EE6-4342-B048-85BDC9FD1C3A}</a:tableStyleId>
              </a:tblPr>
              <a:tblGrid>
                <a:gridCol w="1524000"/>
                <a:gridCol w="1524000"/>
                <a:gridCol w="1524000"/>
                <a:gridCol w="1524000"/>
              </a:tblGrid>
              <a:tr h="370840">
                <a:tc>
                  <a:txBody>
                    <a:bodyPr/>
                    <a:lstStyle/>
                    <a:p>
                      <a:r>
                        <a:rPr lang="en-US" dirty="0" err="1" smtClean="0"/>
                        <a:t>masam</a:t>
                      </a:r>
                      <a:endParaRPr lang="en-US" dirty="0"/>
                    </a:p>
                  </a:txBody>
                  <a:tcPr/>
                </a:tc>
                <a:tc>
                  <a:txBody>
                    <a:bodyPr/>
                    <a:lstStyle/>
                    <a:p>
                      <a:r>
                        <a:rPr lang="en-US" dirty="0" err="1" smtClean="0"/>
                        <a:t>intermediet</a:t>
                      </a:r>
                      <a:endParaRPr lang="en-US" dirty="0"/>
                    </a:p>
                  </a:txBody>
                  <a:tcPr/>
                </a:tc>
                <a:tc>
                  <a:txBody>
                    <a:bodyPr/>
                    <a:lstStyle/>
                    <a:p>
                      <a:r>
                        <a:rPr lang="en-US" dirty="0" err="1" smtClean="0"/>
                        <a:t>basa</a:t>
                      </a:r>
                      <a:endParaRPr lang="en-US" dirty="0"/>
                    </a:p>
                  </a:txBody>
                  <a:tcPr/>
                </a:tc>
                <a:tc>
                  <a:txBody>
                    <a:bodyPr/>
                    <a:lstStyle/>
                    <a:p>
                      <a:r>
                        <a:rPr lang="en-US" dirty="0" err="1" smtClean="0"/>
                        <a:t>Ultara</a:t>
                      </a:r>
                      <a:r>
                        <a:rPr lang="en-US" dirty="0" smtClean="0"/>
                        <a:t> </a:t>
                      </a:r>
                      <a:r>
                        <a:rPr lang="en-US" dirty="0" err="1" smtClean="0"/>
                        <a:t>basa</a:t>
                      </a:r>
                      <a:endParaRPr lang="en-US" dirty="0"/>
                    </a:p>
                  </a:txBody>
                  <a:tcPr/>
                </a:tc>
              </a:tr>
              <a:tr h="370840">
                <a:tc>
                  <a:txBody>
                    <a:bodyPr/>
                    <a:lstStyle/>
                    <a:p>
                      <a:r>
                        <a:rPr lang="id-ID" sz="1600" noProof="0" smtClean="0"/>
                        <a:t>granit</a:t>
                      </a:r>
                      <a:endParaRPr lang="id-ID" sz="1600" noProof="0"/>
                    </a:p>
                  </a:txBody>
                  <a:tcPr/>
                </a:tc>
                <a:tc>
                  <a:txBody>
                    <a:bodyPr/>
                    <a:lstStyle/>
                    <a:p>
                      <a:r>
                        <a:rPr lang="id-ID" sz="1600" noProof="0" smtClean="0"/>
                        <a:t>diorit</a:t>
                      </a:r>
                      <a:endParaRPr lang="id-ID" sz="1600" noProof="0"/>
                    </a:p>
                  </a:txBody>
                  <a:tcPr/>
                </a:tc>
                <a:tc>
                  <a:txBody>
                    <a:bodyPr/>
                    <a:lstStyle/>
                    <a:p>
                      <a:r>
                        <a:rPr lang="id-ID" sz="1600" noProof="0" smtClean="0"/>
                        <a:t>Gabro</a:t>
                      </a:r>
                      <a:endParaRPr lang="id-ID" sz="1600" noProof="0"/>
                    </a:p>
                  </a:txBody>
                  <a:tcPr/>
                </a:tc>
                <a:tc>
                  <a:txBody>
                    <a:bodyPr/>
                    <a:lstStyle/>
                    <a:p>
                      <a:r>
                        <a:rPr lang="id-ID" sz="1600" noProof="0" smtClean="0"/>
                        <a:t>Peridotit</a:t>
                      </a:r>
                      <a:endParaRPr lang="id-ID" sz="1600" noProof="0"/>
                    </a:p>
                  </a:txBody>
                  <a:tcPr/>
                </a:tc>
              </a:tr>
              <a:tr h="370840">
                <a:tc>
                  <a:txBody>
                    <a:bodyPr/>
                    <a:lstStyle/>
                    <a:p>
                      <a:r>
                        <a:rPr lang="id-ID" sz="1600" noProof="0" smtClean="0"/>
                        <a:t>syenit</a:t>
                      </a:r>
                      <a:endParaRPr lang="id-ID" sz="1600" noProof="0"/>
                    </a:p>
                  </a:txBody>
                  <a:tcPr/>
                </a:tc>
                <a:tc>
                  <a:txBody>
                    <a:bodyPr/>
                    <a:lstStyle/>
                    <a:p>
                      <a:r>
                        <a:rPr lang="id-ID" sz="1600" noProof="0" smtClean="0"/>
                        <a:t>andesi</a:t>
                      </a:r>
                      <a:endParaRPr lang="id-ID" sz="1600" noProof="0"/>
                    </a:p>
                  </a:txBody>
                  <a:tcPr/>
                </a:tc>
                <a:tc>
                  <a:txBody>
                    <a:bodyPr/>
                    <a:lstStyle/>
                    <a:p>
                      <a:r>
                        <a:rPr lang="id-ID" sz="1600" noProof="0" smtClean="0"/>
                        <a:t>basal</a:t>
                      </a:r>
                      <a:endParaRPr lang="id-ID" sz="1600" noProof="0"/>
                    </a:p>
                  </a:txBody>
                  <a:tcPr/>
                </a:tc>
                <a:tc>
                  <a:txBody>
                    <a:bodyPr/>
                    <a:lstStyle/>
                    <a:p>
                      <a:endParaRPr lang="id-ID" sz="1600" noProof="0"/>
                    </a:p>
                  </a:txBody>
                  <a:tcPr/>
                </a:tc>
              </a:tr>
              <a:tr h="370840">
                <a:tc>
                  <a:txBody>
                    <a:bodyPr/>
                    <a:lstStyle/>
                    <a:p>
                      <a:r>
                        <a:rPr lang="id-ID" sz="1600" noProof="0" smtClean="0"/>
                        <a:t>felsik</a:t>
                      </a:r>
                      <a:endParaRPr lang="id-ID" sz="1600" noProof="0"/>
                    </a:p>
                  </a:txBody>
                  <a:tcPr/>
                </a:tc>
                <a:tc>
                  <a:txBody>
                    <a:bodyPr/>
                    <a:lstStyle/>
                    <a:p>
                      <a:endParaRPr lang="id-ID" sz="1600" noProof="0"/>
                    </a:p>
                  </a:txBody>
                  <a:tcPr/>
                </a:tc>
                <a:tc gridSpan="2">
                  <a:txBody>
                    <a:bodyPr/>
                    <a:lstStyle/>
                    <a:p>
                      <a:pPr algn="ctr"/>
                      <a:r>
                        <a:rPr lang="id-ID" sz="1600" noProof="0" smtClean="0"/>
                        <a:t>mafik</a:t>
                      </a:r>
                      <a:endParaRPr lang="id-ID" sz="1600" noProof="0"/>
                    </a:p>
                  </a:txBody>
                  <a:tcPr/>
                </a:tc>
                <a:tc hMerge="1">
                  <a:txBody>
                    <a:bodyPr/>
                    <a:lstStyle/>
                    <a:p>
                      <a:endParaRPr lang="en-US" dirty="0"/>
                    </a:p>
                  </a:txBody>
                  <a:tcPr/>
                </a:tc>
              </a:tr>
              <a:tr h="370840">
                <a:tc>
                  <a:txBody>
                    <a:bodyPr/>
                    <a:lstStyle/>
                    <a:p>
                      <a:r>
                        <a:rPr lang="id-ID" sz="1600" noProof="0" smtClean="0"/>
                        <a:t>tahan</a:t>
                      </a:r>
                      <a:endParaRPr lang="id-ID" sz="1600" noProof="0"/>
                    </a:p>
                  </a:txBody>
                  <a:tcPr/>
                </a:tc>
                <a:tc>
                  <a:txBody>
                    <a:bodyPr/>
                    <a:lstStyle/>
                    <a:p>
                      <a:endParaRPr lang="id-ID" sz="1600" noProof="0"/>
                    </a:p>
                  </a:txBody>
                  <a:tcPr/>
                </a:tc>
                <a:tc gridSpan="2">
                  <a:txBody>
                    <a:bodyPr/>
                    <a:lstStyle/>
                    <a:p>
                      <a:pPr algn="ctr"/>
                      <a:r>
                        <a:rPr lang="id-ID" sz="1600" noProof="0" smtClean="0"/>
                        <a:t>kurang</a:t>
                      </a:r>
                      <a:r>
                        <a:rPr lang="id-ID" sz="1600" baseline="0" noProof="0" smtClean="0"/>
                        <a:t> </a:t>
                      </a:r>
                      <a:r>
                        <a:rPr lang="id-ID" sz="1600" noProof="0" smtClean="0"/>
                        <a:t> tahan thd. P.kimia</a:t>
                      </a:r>
                      <a:endParaRPr lang="id-ID" sz="1600" noProof="0"/>
                    </a:p>
                  </a:txBody>
                  <a:tcPr/>
                </a:tc>
                <a:tc hMerge="1">
                  <a:txBody>
                    <a:bodyPr/>
                    <a:lstStyle/>
                    <a:p>
                      <a:endParaRPr lang="en-US"/>
                    </a:p>
                  </a:txBody>
                  <a:tcPr/>
                </a:tc>
              </a:tr>
              <a:tr h="370840">
                <a:tc>
                  <a:txBody>
                    <a:bodyPr/>
                    <a:lstStyle/>
                    <a:p>
                      <a:r>
                        <a:rPr lang="id-ID" sz="1600" noProof="0" smtClean="0"/>
                        <a:t>s/a tinggi</a:t>
                      </a:r>
                      <a:endParaRPr lang="id-ID" sz="1600" noProof="0"/>
                    </a:p>
                  </a:txBody>
                  <a:tcPr/>
                </a:tc>
                <a:tc>
                  <a:txBody>
                    <a:bodyPr/>
                    <a:lstStyle/>
                    <a:p>
                      <a:endParaRPr lang="id-ID" sz="1600" noProof="0"/>
                    </a:p>
                  </a:txBody>
                  <a:tcPr/>
                </a:tc>
                <a:tc gridSpan="2">
                  <a:txBody>
                    <a:bodyPr/>
                    <a:lstStyle/>
                    <a:p>
                      <a:pPr algn="ctr"/>
                      <a:r>
                        <a:rPr lang="id-ID" sz="1600" noProof="0" smtClean="0"/>
                        <a:t>s/a rendah</a:t>
                      </a:r>
                      <a:endParaRPr lang="id-ID" sz="1600" noProof="0"/>
                    </a:p>
                  </a:txBody>
                  <a:tcPr/>
                </a:tc>
                <a:tc hMerge="1">
                  <a:txBody>
                    <a:bodyPr/>
                    <a:lstStyle/>
                    <a:p>
                      <a:endParaRPr lang="en-US"/>
                    </a:p>
                  </a:txBody>
                  <a:tcPr/>
                </a:tc>
              </a:tr>
              <a:tr h="370840">
                <a:tc>
                  <a:txBody>
                    <a:bodyPr/>
                    <a:lstStyle/>
                    <a:p>
                      <a:r>
                        <a:rPr lang="id-ID" sz="1600" noProof="0" smtClean="0"/>
                        <a:t>b/a rendah</a:t>
                      </a:r>
                      <a:endParaRPr lang="id-ID" sz="1600" noProof="0"/>
                    </a:p>
                  </a:txBody>
                  <a:tcPr/>
                </a:tc>
                <a:tc>
                  <a:txBody>
                    <a:bodyPr/>
                    <a:lstStyle/>
                    <a:p>
                      <a:endParaRPr lang="id-ID" sz="1600" noProof="0"/>
                    </a:p>
                  </a:txBody>
                  <a:tcPr/>
                </a:tc>
                <a:tc gridSpan="2">
                  <a:txBody>
                    <a:bodyPr/>
                    <a:lstStyle/>
                    <a:p>
                      <a:pPr algn="ctr"/>
                      <a:r>
                        <a:rPr lang="id-ID" sz="1600" noProof="0" dirty="0" smtClean="0"/>
                        <a:t>b/a tinggi</a:t>
                      </a:r>
                      <a:endParaRPr lang="id-ID" sz="1600" noProof="0" dirty="0"/>
                    </a:p>
                  </a:txBody>
                  <a:tcPr/>
                </a:tc>
                <a:tc hMerge="1">
                  <a:txBody>
                    <a:bodyPr/>
                    <a:lstStyle/>
                    <a:p>
                      <a:endParaRPr lang="en-US"/>
                    </a:p>
                  </a:txBody>
                  <a:tcPr/>
                </a:tc>
              </a:tr>
            </a:tbl>
          </a:graphicData>
        </a:graphic>
      </p:graphicFrame>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3"/>
          <p:cNvSpPr txBox="1">
            <a:spLocks noChangeArrowheads="1"/>
          </p:cNvSpPr>
          <p:nvPr/>
        </p:nvSpPr>
        <p:spPr bwMode="auto">
          <a:xfrm>
            <a:off x="0" y="533400"/>
            <a:ext cx="9144000" cy="457200"/>
          </a:xfrm>
          <a:prstGeom prst="rect">
            <a:avLst/>
          </a:prstGeom>
          <a:noFill/>
          <a:ln w="9525">
            <a:noFill/>
            <a:miter lim="800000"/>
            <a:headEnd/>
            <a:tailEnd/>
          </a:ln>
        </p:spPr>
        <p:txBody>
          <a:bodyPr>
            <a:spAutoFit/>
          </a:bodyPr>
          <a:lstStyle/>
          <a:p>
            <a:pPr>
              <a:spcBef>
                <a:spcPct val="50000"/>
              </a:spcBef>
            </a:pPr>
            <a:endParaRPr lang="en-US">
              <a:effectLst/>
            </a:endParaRPr>
          </a:p>
        </p:txBody>
      </p:sp>
      <p:sp>
        <p:nvSpPr>
          <p:cNvPr id="14339" name="Text Box 6"/>
          <p:cNvSpPr txBox="1">
            <a:spLocks noChangeArrowheads="1"/>
          </p:cNvSpPr>
          <p:nvPr/>
        </p:nvSpPr>
        <p:spPr bwMode="auto">
          <a:xfrm>
            <a:off x="228600" y="685800"/>
            <a:ext cx="8686800" cy="457200"/>
          </a:xfrm>
          <a:prstGeom prst="rect">
            <a:avLst/>
          </a:prstGeom>
          <a:noFill/>
          <a:ln w="9525">
            <a:noFill/>
            <a:miter lim="800000"/>
            <a:headEnd/>
            <a:tailEnd/>
          </a:ln>
        </p:spPr>
        <p:txBody>
          <a:bodyPr>
            <a:spAutoFit/>
          </a:bodyPr>
          <a:lstStyle/>
          <a:p>
            <a:pPr>
              <a:spcBef>
                <a:spcPct val="50000"/>
              </a:spcBef>
            </a:pPr>
            <a:endParaRPr lang="en-US">
              <a:effectLst/>
            </a:endParaRPr>
          </a:p>
        </p:txBody>
      </p:sp>
      <p:pic>
        <p:nvPicPr>
          <p:cNvPr id="14340" name="Picture 9"/>
          <p:cNvPicPr>
            <a:picLocks noChangeAspect="1" noChangeArrowheads="1"/>
          </p:cNvPicPr>
          <p:nvPr/>
        </p:nvPicPr>
        <p:blipFill>
          <a:blip r:embed="rId3"/>
          <a:srcRect/>
          <a:stretch>
            <a:fillRect/>
          </a:stretch>
        </p:blipFill>
        <p:spPr bwMode="auto">
          <a:xfrm>
            <a:off x="0" y="0"/>
            <a:ext cx="9144000" cy="7010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Text Box 2"/>
          <p:cNvSpPr txBox="1">
            <a:spLocks noChangeArrowheads="1"/>
          </p:cNvSpPr>
          <p:nvPr/>
        </p:nvSpPr>
        <p:spPr bwMode="auto">
          <a:xfrm>
            <a:off x="673100" y="457200"/>
            <a:ext cx="7807325" cy="928688"/>
          </a:xfrm>
          <a:prstGeom prst="rect">
            <a:avLst/>
          </a:prstGeom>
          <a:noFill/>
          <a:ln w="9525">
            <a:noFill/>
            <a:miter lim="800000"/>
            <a:headEnd/>
            <a:tailEnd/>
          </a:ln>
        </p:spPr>
        <p:txBody>
          <a:bodyPr lIns="0" tIns="0" rIns="0" bIns="0" anchor="ctr">
            <a:spAutoFit/>
          </a:bodyPr>
          <a:lstStyle/>
          <a:p>
            <a:pPr defTabSz="828675">
              <a:buClr>
                <a:srgbClr val="000000"/>
              </a:buClr>
              <a:buSzPct val="30000"/>
              <a:buFont typeface="StarBats" charset="0"/>
              <a:buNone/>
              <a:tabLst>
                <a:tab pos="657225" algn="l"/>
                <a:tab pos="1312863" algn="l"/>
                <a:tab pos="1970088" algn="l"/>
                <a:tab pos="2627313" algn="l"/>
                <a:tab pos="3282950" algn="l"/>
                <a:tab pos="3940175" algn="l"/>
                <a:tab pos="4595813" algn="l"/>
                <a:tab pos="5253038" algn="l"/>
                <a:tab pos="5910263" algn="l"/>
                <a:tab pos="6565900" algn="l"/>
                <a:tab pos="7223125" algn="l"/>
              </a:tabLst>
              <a:defRPr/>
            </a:pPr>
            <a:r>
              <a:rPr lang="en-GB" sz="2400" b="1" dirty="0">
                <a:effectLst>
                  <a:outerShdw blurRad="38100" dist="38100" dir="2700000" algn="tl">
                    <a:srgbClr val="C0C0C0"/>
                  </a:outerShdw>
                </a:effectLst>
                <a:latin typeface="Avant Garde" charset="0"/>
              </a:rPr>
              <a:t>Soil Forming Factors:</a:t>
            </a:r>
            <a:br>
              <a:rPr lang="en-GB" sz="2400" b="1" dirty="0">
                <a:effectLst>
                  <a:outerShdw blurRad="38100" dist="38100" dir="2700000" algn="tl">
                    <a:srgbClr val="C0C0C0"/>
                  </a:outerShdw>
                </a:effectLst>
                <a:latin typeface="Avant Garde" charset="0"/>
              </a:rPr>
            </a:br>
            <a:r>
              <a:rPr lang="en-GB" sz="2400" b="1" dirty="0">
                <a:effectLst>
                  <a:outerShdw blurRad="38100" dist="38100" dir="2700000" algn="tl">
                    <a:srgbClr val="C0C0C0"/>
                  </a:outerShdw>
                </a:effectLst>
                <a:latin typeface="Avant Garde" charset="0"/>
              </a:rPr>
              <a:t>                                      </a:t>
            </a:r>
            <a:r>
              <a:rPr lang="en-GB" sz="3700" b="1" dirty="0">
                <a:solidFill>
                  <a:srgbClr val="800000"/>
                </a:solidFill>
                <a:effectLst>
                  <a:outerShdw blurRad="38100" dist="38100" dir="2700000" algn="tl">
                    <a:srgbClr val="C0C0C0"/>
                  </a:outerShdw>
                </a:effectLst>
                <a:latin typeface="Avant Garde" charset="0"/>
              </a:rPr>
              <a:t>2. Climate</a:t>
            </a:r>
          </a:p>
        </p:txBody>
      </p:sp>
      <p:pic>
        <p:nvPicPr>
          <p:cNvPr id="44035" name="Picture 4"/>
          <p:cNvPicPr>
            <a:picLocks noChangeAspect="1" noChangeArrowheads="1"/>
          </p:cNvPicPr>
          <p:nvPr/>
        </p:nvPicPr>
        <p:blipFill>
          <a:blip r:embed="rId3"/>
          <a:srcRect/>
          <a:stretch>
            <a:fillRect/>
          </a:stretch>
        </p:blipFill>
        <p:spPr bwMode="auto">
          <a:xfrm>
            <a:off x="381000" y="1905000"/>
            <a:ext cx="8382000" cy="4511675"/>
          </a:xfrm>
          <a:prstGeom prst="rect">
            <a:avLst/>
          </a:prstGeom>
          <a:noFill/>
          <a:ln w="9525">
            <a:noFill/>
            <a:miter lim="800000"/>
            <a:headEnd/>
            <a:tailEnd/>
          </a:ln>
        </p:spPr>
      </p:pic>
    </p:spTree>
  </p:cSld>
  <p:clrMapOvr>
    <a:masterClrMapping/>
  </p:clrMapOvr>
  <p:transition spd="med">
    <p:pull dir="r"/>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685800"/>
            <a:ext cx="8229600" cy="5791200"/>
          </a:xfrm>
        </p:spPr>
        <p:style>
          <a:lnRef idx="1">
            <a:schemeClr val="accent4"/>
          </a:lnRef>
          <a:fillRef idx="3">
            <a:schemeClr val="accent4"/>
          </a:fillRef>
          <a:effectRef idx="2">
            <a:schemeClr val="accent4"/>
          </a:effectRef>
          <a:fontRef idx="minor">
            <a:schemeClr val="lt1"/>
          </a:fontRef>
        </p:style>
        <p:txBody>
          <a:bodyPr>
            <a:normAutofit lnSpcReduction="10000"/>
          </a:bodyPr>
          <a:lstStyle/>
          <a:p>
            <a:pPr algn="just"/>
            <a:r>
              <a:rPr lang="id-ID" sz="2000" b="1" dirty="0" smtClean="0">
                <a:latin typeface="Lucida Sans" pitchFamily="34" charset="0"/>
              </a:rPr>
              <a:t>Cuaca</a:t>
            </a:r>
            <a:r>
              <a:rPr lang="id-ID" sz="2000" dirty="0" smtClean="0">
                <a:latin typeface="Lucida Sans" pitchFamily="34" charset="0"/>
              </a:rPr>
              <a:t> adalah keadaan  fisi</a:t>
            </a:r>
            <a:r>
              <a:rPr lang="en-US" sz="2000" dirty="0" smtClean="0">
                <a:latin typeface="Lucida Sans" pitchFamily="34" charset="0"/>
              </a:rPr>
              <a:t>k</a:t>
            </a:r>
            <a:r>
              <a:rPr lang="id-ID" sz="2000" dirty="0" smtClean="0">
                <a:latin typeface="Lucida Sans" pitchFamily="34" charset="0"/>
              </a:rPr>
              <a:t> atmosfer pada suatu saat di     suatu tempat. Keadaan fisik atmosfer ini dinyatakan  dengan hasil pengukuran  berbagai </a:t>
            </a:r>
            <a:r>
              <a:rPr lang="id-ID" sz="2000" b="1" dirty="0" smtClean="0">
                <a:latin typeface="Lucida Sans" pitchFamily="34" charset="0"/>
              </a:rPr>
              <a:t>unsur-unsurnya</a:t>
            </a:r>
            <a:r>
              <a:rPr lang="id-ID" sz="2000" dirty="0" smtClean="0">
                <a:latin typeface="Lucida Sans" pitchFamily="34" charset="0"/>
              </a:rPr>
              <a:t>, misalnya suhu udara, curah hujan, tekanan, kelembaban, laju dan arah angin, perawanan, penyinaran matahari, dll.. </a:t>
            </a:r>
          </a:p>
          <a:p>
            <a:pPr algn="just"/>
            <a:endParaRPr lang="id-ID" sz="2000" dirty="0" smtClean="0">
              <a:latin typeface="Lucida Sans" pitchFamily="34" charset="0"/>
            </a:endParaRPr>
          </a:p>
          <a:p>
            <a:pPr algn="just"/>
            <a:r>
              <a:rPr lang="id-ID" sz="2000" b="1" dirty="0" smtClean="0">
                <a:latin typeface="Lucida Sans" pitchFamily="34" charset="0"/>
              </a:rPr>
              <a:t>Iklim </a:t>
            </a:r>
            <a:r>
              <a:rPr lang="id-ID" sz="2000" dirty="0" smtClean="0">
                <a:latin typeface="Lucida Sans" pitchFamily="34" charset="0"/>
              </a:rPr>
              <a:t>adalah keadaan yang mencirikan atmosfer pada suatu daerah dalam jangka waktu cukup lama, yaitu kira-kira 30 tahun (?)</a:t>
            </a:r>
            <a:r>
              <a:rPr lang="en-US" sz="2000" dirty="0" smtClean="0">
                <a:latin typeface="Lucida Sans" pitchFamily="34" charset="0"/>
              </a:rPr>
              <a:t>.  </a:t>
            </a:r>
            <a:r>
              <a:rPr lang="id-ID" sz="2000" dirty="0" smtClean="0">
                <a:latin typeface="Lucida Sans" pitchFamily="34" charset="0"/>
              </a:rPr>
              <a:t>Keadaan yang mencirikan itu diungkapkan dengan hasil pengukuran berbagai </a:t>
            </a:r>
            <a:r>
              <a:rPr lang="id-ID" sz="2000" b="1" dirty="0" smtClean="0">
                <a:latin typeface="Lucida Sans" pitchFamily="34" charset="0"/>
              </a:rPr>
              <a:t>unsur cuaca </a:t>
            </a:r>
            <a:r>
              <a:rPr lang="id-ID" sz="2000" dirty="0" smtClean="0">
                <a:latin typeface="Lucida Sans" pitchFamily="34" charset="0"/>
              </a:rPr>
              <a:t>yang dilakukan selama periode waktu tersebut.</a:t>
            </a:r>
            <a:endParaRPr lang="en-US" sz="2000" dirty="0" smtClean="0">
              <a:latin typeface="Lucida Sans" pitchFamily="34" charset="0"/>
            </a:endParaRPr>
          </a:p>
          <a:p>
            <a:pPr algn="just"/>
            <a:endParaRPr lang="en-US" sz="2000" dirty="0" smtClean="0">
              <a:latin typeface="Lucida Sans" pitchFamily="34" charset="0"/>
            </a:endParaRPr>
          </a:p>
          <a:p>
            <a:pPr algn="just"/>
            <a:r>
              <a:rPr lang="id-ID" sz="2000" dirty="0" smtClean="0">
                <a:latin typeface="Lucida Sans" pitchFamily="34" charset="0"/>
              </a:rPr>
              <a:t>Unsur iklim yang paling berperan dalam pembentukan tanah adalah Curah hujan dan Suhu udara</a:t>
            </a:r>
          </a:p>
          <a:p>
            <a:pPr algn="just"/>
            <a:r>
              <a:rPr lang="id-ID" sz="2000" dirty="0" smtClean="0">
                <a:latin typeface="Lucida Sans" pitchFamily="34" charset="0"/>
              </a:rPr>
              <a:t>Curah hujan yang berperan adalah Curah hujan efektif</a:t>
            </a:r>
          </a:p>
          <a:p>
            <a:pPr algn="just"/>
            <a:r>
              <a:rPr lang="id-ID" sz="2000" dirty="0" smtClean="0">
                <a:latin typeface="Lucida Sans" pitchFamily="34" charset="0"/>
              </a:rPr>
              <a:t>      CH efektif = CH – (Evaporasi + Transpirasi + Air Limpasan)</a:t>
            </a:r>
          </a:p>
          <a:p>
            <a:pPr algn="just"/>
            <a:endParaRPr lang="id-ID" sz="2000" dirty="0" smtClean="0">
              <a:latin typeface="Lucida Sans" pitchFamily="34" charset="0"/>
            </a:endParaRPr>
          </a:p>
          <a:p>
            <a:pPr algn="just"/>
            <a:r>
              <a:rPr lang="id-ID" sz="2000" dirty="0" smtClean="0">
                <a:latin typeface="Lucida Sans" pitchFamily="34" charset="0"/>
              </a:rPr>
              <a:t>Bila CH &lt; Evaporasi </a:t>
            </a:r>
            <a:r>
              <a:rPr lang="id-ID" sz="2000" dirty="0" smtClean="0">
                <a:latin typeface="Lucida Sans" pitchFamily="34" charset="0"/>
                <a:sym typeface="Wingdings" pitchFamily="2" charset="2"/>
              </a:rPr>
              <a:t> keadaan kering</a:t>
            </a:r>
          </a:p>
          <a:p>
            <a:pPr algn="just"/>
            <a:r>
              <a:rPr lang="id-ID" sz="2000" dirty="0" smtClean="0">
                <a:latin typeface="Lucida Sans" pitchFamily="34" charset="0"/>
                <a:sym typeface="Wingdings" pitchFamily="2" charset="2"/>
              </a:rPr>
              <a:t>Bila CN &gt; Evaporasi  lembab (humid)-basah (wet)</a:t>
            </a:r>
            <a:endParaRPr lang="id-ID" sz="2000" dirty="0"/>
          </a:p>
        </p:txBody>
      </p:sp>
      <p:sp>
        <p:nvSpPr>
          <p:cNvPr id="3" name="Title 2"/>
          <p:cNvSpPr>
            <a:spLocks noGrp="1"/>
          </p:cNvSpPr>
          <p:nvPr>
            <p:ph type="title"/>
          </p:nvPr>
        </p:nvSpPr>
        <p:spPr>
          <a:xfrm>
            <a:off x="457200" y="228600"/>
            <a:ext cx="8229600" cy="427038"/>
          </a:xfrm>
        </p:spPr>
        <p:style>
          <a:lnRef idx="1">
            <a:schemeClr val="accent6"/>
          </a:lnRef>
          <a:fillRef idx="3">
            <a:schemeClr val="accent6"/>
          </a:fillRef>
          <a:effectRef idx="2">
            <a:schemeClr val="accent6"/>
          </a:effectRef>
          <a:fontRef idx="minor">
            <a:schemeClr val="lt1"/>
          </a:fontRef>
        </p:style>
        <p:txBody>
          <a:bodyPr>
            <a:normAutofit fontScale="90000"/>
          </a:bodyPr>
          <a:lstStyle/>
          <a:p>
            <a:pPr algn="ctr"/>
            <a:r>
              <a:rPr lang="en-US" sz="2400" dirty="0" err="1" smtClean="0"/>
              <a:t>Iklim</a:t>
            </a:r>
            <a:r>
              <a:rPr lang="en-US" sz="2400" dirty="0" smtClean="0"/>
              <a:t> </a:t>
            </a:r>
            <a:r>
              <a:rPr lang="en-US" sz="2400" dirty="0" err="1" smtClean="0"/>
              <a:t>sebagai</a:t>
            </a:r>
            <a:r>
              <a:rPr lang="en-US" sz="2400" dirty="0" smtClean="0"/>
              <a:t> </a:t>
            </a:r>
            <a:r>
              <a:rPr lang="en-US" sz="2400" dirty="0" err="1" smtClean="0"/>
              <a:t>faktor</a:t>
            </a:r>
            <a:r>
              <a:rPr lang="en-US" sz="2400" dirty="0" smtClean="0"/>
              <a:t> </a:t>
            </a:r>
            <a:r>
              <a:rPr lang="en-US" sz="2400" dirty="0" err="1" smtClean="0"/>
              <a:t>pembentuk</a:t>
            </a:r>
            <a:r>
              <a:rPr lang="en-US" sz="2400" dirty="0" smtClean="0"/>
              <a:t> </a:t>
            </a:r>
            <a:r>
              <a:rPr lang="en-US" sz="2400" dirty="0" err="1" smtClean="0"/>
              <a:t>tanah</a:t>
            </a:r>
            <a:endParaRPr lang="en-US" sz="24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8" name="Picture 2" descr="regolith"/>
          <p:cNvPicPr>
            <a:picLocks noChangeAspect="1" noChangeArrowheads="1"/>
          </p:cNvPicPr>
          <p:nvPr/>
        </p:nvPicPr>
        <p:blipFill>
          <a:blip r:embed="rId2"/>
          <a:srcRect l="5882" t="3629" r="2942" b="2498"/>
          <a:stretch>
            <a:fillRect/>
          </a:stretch>
        </p:blipFill>
        <p:spPr bwMode="auto">
          <a:xfrm>
            <a:off x="304800" y="304800"/>
            <a:ext cx="8534400" cy="6324600"/>
          </a:xfrm>
          <a:prstGeom prst="rect">
            <a:avLst/>
          </a:prstGeom>
          <a:noFill/>
          <a:ln w="28575">
            <a:solidFill>
              <a:srgbClr val="800000"/>
            </a:solidFill>
            <a:miter lim="800000"/>
            <a:headEnd/>
            <a:tailEnd/>
          </a:ln>
        </p:spPr>
      </p:pic>
      <p:sp>
        <p:nvSpPr>
          <p:cNvPr id="55299" name="Rectangle 3"/>
          <p:cNvSpPr>
            <a:spLocks noGrp="1" noChangeArrowheads="1"/>
          </p:cNvSpPr>
          <p:nvPr>
            <p:ph type="title"/>
          </p:nvPr>
        </p:nvSpPr>
        <p:spPr>
          <a:xfrm>
            <a:off x="685800" y="304800"/>
            <a:ext cx="7772400" cy="762000"/>
          </a:xfrm>
        </p:spPr>
        <p:txBody>
          <a:bodyPr/>
          <a:lstStyle/>
          <a:p>
            <a:pPr eaLnBrk="1" hangingPunct="1">
              <a:defRPr/>
            </a:pPr>
            <a:r>
              <a:rPr lang="en-US" b="1" smtClean="0">
                <a:solidFill>
                  <a:srgbClr val="663300"/>
                </a:solidFill>
                <a:effectLst>
                  <a:outerShdw blurRad="38100" dist="38100" dir="2700000" algn="tl">
                    <a:srgbClr val="C0C0C0"/>
                  </a:outerShdw>
                </a:effectLst>
              </a:rPr>
              <a:t>Regolith</a:t>
            </a:r>
            <a:endParaRPr lang="en-AU" b="1" smtClean="0">
              <a:solidFill>
                <a:srgbClr val="663300"/>
              </a:solidFill>
              <a:effectLst>
                <a:outerShdw blurRad="38100" dist="38100" dir="2700000" algn="tl">
                  <a:srgbClr val="C0C0C0"/>
                </a:outerShdw>
              </a:effectLst>
            </a:endParaRPr>
          </a:p>
        </p:txBody>
      </p:sp>
      <p:sp>
        <p:nvSpPr>
          <p:cNvPr id="8196" name="Rectangle 4"/>
          <p:cNvSpPr>
            <a:spLocks noGrp="1" noChangeArrowheads="1"/>
          </p:cNvSpPr>
          <p:nvPr>
            <p:ph type="body" idx="1"/>
          </p:nvPr>
        </p:nvSpPr>
        <p:spPr>
          <a:xfrm>
            <a:off x="1143000" y="990600"/>
            <a:ext cx="6248400" cy="609600"/>
          </a:xfrm>
        </p:spPr>
        <p:txBody>
          <a:bodyPr/>
          <a:lstStyle/>
          <a:p>
            <a:pPr eaLnBrk="1" hangingPunct="1"/>
            <a:r>
              <a:rPr lang="en-US" dirty="0" smtClean="0">
                <a:solidFill>
                  <a:srgbClr val="FF0000"/>
                </a:solidFill>
              </a:rPr>
              <a:t>The zone of weathered material</a:t>
            </a:r>
            <a:endParaRPr lang="en-AU" dirty="0" smtClean="0">
              <a:solidFill>
                <a:srgbClr val="FF0000"/>
              </a:solidFill>
            </a:endParaRPr>
          </a:p>
        </p:txBody>
      </p:sp>
    </p:spTree>
  </p:cSld>
  <p:clrMapOvr>
    <a:masterClrMapping/>
  </p:clrMapOvr>
  <p:transition spd="slow">
    <p:pull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55298"/>
                                        </p:tgtEl>
                                        <p:attrNameLst>
                                          <p:attrName>style.visibility</p:attrName>
                                        </p:attrNameLst>
                                      </p:cBhvr>
                                      <p:to>
                                        <p:strVal val="visible"/>
                                      </p:to>
                                    </p:set>
                                    <p:anim calcmode="lin" valueType="num">
                                      <p:cBhvr>
                                        <p:cTn id="7" dur="500" fill="hold"/>
                                        <p:tgtEl>
                                          <p:spTgt spid="55298"/>
                                        </p:tgtEl>
                                        <p:attrNameLst>
                                          <p:attrName>ppt_w</p:attrName>
                                        </p:attrNameLst>
                                      </p:cBhvr>
                                      <p:tavLst>
                                        <p:tav tm="0">
                                          <p:val>
                                            <p:fltVal val="0"/>
                                          </p:val>
                                        </p:tav>
                                        <p:tav tm="100000">
                                          <p:val>
                                            <p:strVal val="#ppt_w"/>
                                          </p:val>
                                        </p:tav>
                                      </p:tavLst>
                                    </p:anim>
                                    <p:anim calcmode="lin" valueType="num">
                                      <p:cBhvr>
                                        <p:cTn id="8" dur="500" fill="hold"/>
                                        <p:tgtEl>
                                          <p:spTgt spid="5529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990600"/>
            <a:ext cx="8229600" cy="5410200"/>
          </a:xfrm>
        </p:spPr>
        <p:style>
          <a:lnRef idx="1">
            <a:schemeClr val="accent6"/>
          </a:lnRef>
          <a:fillRef idx="2">
            <a:schemeClr val="accent6"/>
          </a:fillRef>
          <a:effectRef idx="1">
            <a:schemeClr val="accent6"/>
          </a:effectRef>
          <a:fontRef idx="minor">
            <a:schemeClr val="dk1"/>
          </a:fontRef>
        </p:style>
        <p:txBody>
          <a:bodyPr>
            <a:normAutofit fontScale="92500" lnSpcReduction="10000"/>
          </a:bodyPr>
          <a:lstStyle/>
          <a:p>
            <a:pPr>
              <a:buNone/>
            </a:pPr>
            <a:r>
              <a:rPr lang="en-US" sz="2000" dirty="0" smtClean="0"/>
              <a:t>	</a:t>
            </a:r>
            <a:r>
              <a:rPr lang="id-ID" sz="2000" dirty="0" smtClean="0"/>
              <a:t>Pelindi</a:t>
            </a:r>
            <a:r>
              <a:rPr lang="en-US" sz="2000" dirty="0" smtClean="0"/>
              <a:t>an</a:t>
            </a:r>
            <a:r>
              <a:rPr lang="id-ID" sz="2000" dirty="0" smtClean="0"/>
              <a:t> (</a:t>
            </a:r>
            <a:r>
              <a:rPr lang="id-ID" sz="2000" i="1" dirty="0" smtClean="0"/>
              <a:t>leaching</a:t>
            </a:r>
            <a:r>
              <a:rPr lang="id-ID" sz="2000" dirty="0" smtClean="0"/>
              <a:t>) senyawa terlarutkan </a:t>
            </a:r>
            <a:r>
              <a:rPr lang="id-ID" sz="2000" dirty="0" smtClean="0">
                <a:sym typeface="Wingdings" pitchFamily="2" charset="2"/>
              </a:rPr>
              <a:t> memasamkan tanah</a:t>
            </a:r>
            <a:endParaRPr lang="id-ID" sz="2000" dirty="0" smtClean="0"/>
          </a:p>
          <a:p>
            <a:pPr>
              <a:buNone/>
            </a:pPr>
            <a:endParaRPr lang="id-ID" sz="2000" dirty="0" smtClean="0"/>
          </a:p>
          <a:p>
            <a:pPr>
              <a:buNone/>
            </a:pPr>
            <a:r>
              <a:rPr lang="id-ID" sz="2000" dirty="0" smtClean="0"/>
              <a:t>	Agen pelapukan mineral primer dan pembentukan Klei </a:t>
            </a:r>
            <a:r>
              <a:rPr lang="id-ID" sz="2000" dirty="0" smtClean="0">
                <a:sym typeface="Wingdings" pitchFamily="2" charset="2"/>
              </a:rPr>
              <a:t> kandungan klei makin meningkat</a:t>
            </a:r>
            <a:endParaRPr lang="id-ID" sz="2000" dirty="0" smtClean="0"/>
          </a:p>
          <a:p>
            <a:pPr>
              <a:buNone/>
            </a:pPr>
            <a:endParaRPr lang="id-ID" sz="2000" dirty="0" smtClean="0"/>
          </a:p>
          <a:p>
            <a:pPr>
              <a:buNone/>
            </a:pPr>
            <a:r>
              <a:rPr lang="id-ID" sz="2000" dirty="0" smtClean="0"/>
              <a:t>	Pengeluviasi koloid hasil pelapukan</a:t>
            </a:r>
            <a:r>
              <a:rPr lang="en-US" sz="2000" dirty="0" smtClean="0"/>
              <a:t> </a:t>
            </a:r>
            <a:r>
              <a:rPr lang="id-ID" sz="2000" dirty="0" smtClean="0">
                <a:sym typeface="Wingdings" pitchFamily="2" charset="2"/>
              </a:rPr>
              <a:t> perpindahan klei dan Fe</a:t>
            </a:r>
            <a:r>
              <a:rPr lang="id-ID" sz="2000" baseline="-25000" dirty="0" smtClean="0">
                <a:sym typeface="Wingdings" pitchFamily="2" charset="2"/>
              </a:rPr>
              <a:t>2</a:t>
            </a:r>
            <a:r>
              <a:rPr lang="id-ID" sz="2000" dirty="0" smtClean="0">
                <a:sym typeface="Wingdings" pitchFamily="2" charset="2"/>
              </a:rPr>
              <a:t>O</a:t>
            </a:r>
            <a:r>
              <a:rPr lang="id-ID" sz="2000" baseline="-25000" dirty="0" smtClean="0">
                <a:sym typeface="Wingdings" pitchFamily="2" charset="2"/>
              </a:rPr>
              <a:t>3 </a:t>
            </a:r>
            <a:r>
              <a:rPr lang="id-ID" sz="2000" dirty="0" smtClean="0">
                <a:sym typeface="Wingdings" pitchFamily="2" charset="2"/>
              </a:rPr>
              <a:t>dari hor. A ke B</a:t>
            </a:r>
            <a:endParaRPr lang="id-ID" sz="2000" dirty="0" smtClean="0"/>
          </a:p>
          <a:p>
            <a:pPr>
              <a:buNone/>
            </a:pPr>
            <a:endParaRPr lang="id-ID" sz="2000" dirty="0" smtClean="0"/>
          </a:p>
          <a:p>
            <a:pPr>
              <a:buNone/>
            </a:pPr>
            <a:r>
              <a:rPr lang="id-ID" sz="2000" dirty="0" smtClean="0"/>
              <a:t>	Pembentuk kesuburan tanah asli</a:t>
            </a:r>
            <a:r>
              <a:rPr lang="en-US" sz="2000" dirty="0" smtClean="0"/>
              <a:t> </a:t>
            </a:r>
            <a:r>
              <a:rPr lang="id-ID" sz="2000" dirty="0" smtClean="0">
                <a:sym typeface="Wingdings" pitchFamily="2" charset="2"/>
              </a:rPr>
              <a:t> makin lama makin subur, tetapi selanjutnya kesuburan menurun.</a:t>
            </a:r>
            <a:endParaRPr lang="id-ID" sz="2000" dirty="0" smtClean="0"/>
          </a:p>
          <a:p>
            <a:pPr>
              <a:buNone/>
            </a:pPr>
            <a:endParaRPr lang="id-ID" sz="2000" dirty="0" smtClean="0"/>
          </a:p>
          <a:p>
            <a:pPr>
              <a:buNone/>
            </a:pPr>
            <a:r>
              <a:rPr lang="id-ID" sz="2000" dirty="0" smtClean="0"/>
              <a:t>	Meningkatkan kandungan N dan C-organik tanah</a:t>
            </a:r>
            <a:r>
              <a:rPr lang="en-US" sz="2000" dirty="0" smtClean="0"/>
              <a:t> </a:t>
            </a:r>
            <a:r>
              <a:rPr lang="id-ID" sz="2000" dirty="0" smtClean="0">
                <a:sym typeface="Wingdings" pitchFamily="2" charset="2"/>
              </a:rPr>
              <a:t> meningkat</a:t>
            </a:r>
            <a:r>
              <a:rPr lang="en-US" sz="2000" dirty="0" smtClean="0">
                <a:sym typeface="Wingdings" pitchFamily="2" charset="2"/>
              </a:rPr>
              <a:t>-</a:t>
            </a:r>
            <a:r>
              <a:rPr lang="id-ID" sz="2000" dirty="0" smtClean="0">
                <a:sym typeface="Wingdings" pitchFamily="2" charset="2"/>
              </a:rPr>
              <a:t>kan pertumbuhan tanaman, maka penumpukan bahan organik dan N di hor. A.</a:t>
            </a:r>
            <a:endParaRPr lang="id-ID" sz="2000" dirty="0" smtClean="0"/>
          </a:p>
          <a:p>
            <a:pPr>
              <a:buNone/>
            </a:pPr>
            <a:endParaRPr lang="id-ID" sz="2000" dirty="0" smtClean="0"/>
          </a:p>
          <a:p>
            <a:pPr>
              <a:buNone/>
            </a:pPr>
            <a:r>
              <a:rPr lang="id-ID" sz="2000" dirty="0" smtClean="0"/>
              <a:t>	Erosi tanah </a:t>
            </a:r>
            <a:r>
              <a:rPr lang="id-ID" sz="2000" dirty="0" smtClean="0">
                <a:sym typeface="Wingdings" pitchFamily="2" charset="2"/>
              </a:rPr>
              <a:t> erosi akan naik pada pr</a:t>
            </a:r>
            <a:r>
              <a:rPr lang="en-US" sz="2000" dirty="0" smtClean="0">
                <a:sym typeface="Wingdings" pitchFamily="2" charset="2"/>
              </a:rPr>
              <a:t>a</a:t>
            </a:r>
            <a:r>
              <a:rPr lang="id-ID" sz="2000" dirty="0" smtClean="0">
                <a:sym typeface="Wingdings" pitchFamily="2" charset="2"/>
              </a:rPr>
              <a:t>ktek pertanian yang salah</a:t>
            </a:r>
          </a:p>
          <a:p>
            <a:pPr>
              <a:buNone/>
            </a:pPr>
            <a:r>
              <a:rPr lang="id-ID" sz="2000" dirty="0" smtClean="0">
                <a:sym typeface="Wingdings" pitchFamily="2" charset="2"/>
              </a:rPr>
              <a:t>	                   erosi turun pada vegetasi alamiah</a:t>
            </a:r>
            <a:endParaRPr lang="id-ID" sz="2000" dirty="0" smtClean="0"/>
          </a:p>
          <a:p>
            <a:pPr>
              <a:buNone/>
            </a:pPr>
            <a:endParaRPr lang="id-ID" sz="2000" dirty="0" smtClean="0"/>
          </a:p>
          <a:p>
            <a:pPr>
              <a:buNone/>
            </a:pPr>
            <a:endParaRPr lang="en-US" sz="2000" dirty="0"/>
          </a:p>
        </p:txBody>
      </p:sp>
      <p:sp>
        <p:nvSpPr>
          <p:cNvPr id="3" name="Title 2"/>
          <p:cNvSpPr>
            <a:spLocks noGrp="1"/>
          </p:cNvSpPr>
          <p:nvPr>
            <p:ph type="title"/>
          </p:nvPr>
        </p:nvSpPr>
        <p:spPr>
          <a:xfrm>
            <a:off x="381000" y="304800"/>
            <a:ext cx="8229600" cy="533400"/>
          </a:xfrm>
        </p:spPr>
        <p:style>
          <a:lnRef idx="3">
            <a:schemeClr val="lt1"/>
          </a:lnRef>
          <a:fillRef idx="1">
            <a:schemeClr val="accent6"/>
          </a:fillRef>
          <a:effectRef idx="1">
            <a:schemeClr val="accent6"/>
          </a:effectRef>
          <a:fontRef idx="minor">
            <a:schemeClr val="lt1"/>
          </a:fontRef>
        </p:style>
        <p:txBody>
          <a:bodyPr>
            <a:normAutofit/>
          </a:bodyPr>
          <a:lstStyle/>
          <a:p>
            <a:pPr algn="ctr"/>
            <a:r>
              <a:rPr lang="en-US" sz="2400" dirty="0" err="1" smtClean="0"/>
              <a:t>Peran</a:t>
            </a:r>
            <a:r>
              <a:rPr lang="en-US" sz="2400" dirty="0" smtClean="0"/>
              <a:t> air </a:t>
            </a:r>
            <a:r>
              <a:rPr lang="en-US" sz="2400" dirty="0" err="1" smtClean="0"/>
              <a:t>dalam</a:t>
            </a:r>
            <a:r>
              <a:rPr lang="en-US" sz="2400" dirty="0" smtClean="0"/>
              <a:t> </a:t>
            </a:r>
            <a:r>
              <a:rPr lang="en-US" sz="2400" dirty="0" err="1" smtClean="0"/>
              <a:t>pembentukan</a:t>
            </a:r>
            <a:r>
              <a:rPr lang="en-US" sz="2400" dirty="0" smtClean="0"/>
              <a:t> </a:t>
            </a:r>
            <a:r>
              <a:rPr lang="en-US" sz="2400" dirty="0" err="1" smtClean="0"/>
              <a:t>tanah</a:t>
            </a:r>
            <a:endParaRPr lang="en-US" sz="2400" dirty="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609600"/>
            <a:ext cx="8229600" cy="6019800"/>
          </a:xfrm>
        </p:spPr>
        <p:style>
          <a:lnRef idx="2">
            <a:schemeClr val="accent4"/>
          </a:lnRef>
          <a:fillRef idx="1">
            <a:schemeClr val="lt1"/>
          </a:fillRef>
          <a:effectRef idx="0">
            <a:schemeClr val="accent4"/>
          </a:effectRef>
          <a:fontRef idx="minor">
            <a:schemeClr val="dk1"/>
          </a:fontRef>
        </p:style>
        <p:txBody>
          <a:bodyPr>
            <a:normAutofit/>
          </a:bodyPr>
          <a:lstStyle/>
          <a:p>
            <a:pPr>
              <a:buNone/>
            </a:pPr>
            <a:r>
              <a:rPr lang="id-ID" sz="2000" dirty="0" smtClean="0"/>
              <a:t>Pada suhu tinggi</a:t>
            </a:r>
          </a:p>
          <a:p>
            <a:pPr>
              <a:buNone/>
            </a:pPr>
            <a:r>
              <a:rPr lang="id-ID" sz="2000" dirty="0" smtClean="0"/>
              <a:t>	Evaporasi meningkat </a:t>
            </a:r>
            <a:r>
              <a:rPr lang="id-ID" sz="2000" dirty="0" smtClean="0">
                <a:sym typeface="Wingdings" pitchFamily="2" charset="2"/>
              </a:rPr>
              <a:t> </a:t>
            </a:r>
            <a:r>
              <a:rPr lang="id-ID" sz="2000" dirty="0" smtClean="0"/>
              <a:t>CH tidak efektif </a:t>
            </a:r>
            <a:r>
              <a:rPr lang="id-ID" sz="2000" dirty="0" smtClean="0">
                <a:sym typeface="Wingdings" pitchFamily="2" charset="2"/>
              </a:rPr>
              <a:t>meningkatkan p</a:t>
            </a:r>
            <a:r>
              <a:rPr lang="id-ID" sz="2000" dirty="0" smtClean="0"/>
              <a:t>er-tumbuhan tanaman, penumpukan bahan organik tanah  dan N berkurang  pelindian terganggu, pembentukan dan migrasi klei terganggu.</a:t>
            </a:r>
          </a:p>
          <a:p>
            <a:pPr>
              <a:buNone/>
            </a:pPr>
            <a:r>
              <a:rPr lang="en-US" sz="2000" dirty="0" smtClean="0"/>
              <a:t>   </a:t>
            </a:r>
            <a:r>
              <a:rPr lang="id-ID" sz="2000" dirty="0" smtClean="0"/>
              <a:t>Pada suhu tinggi dan banyak air</a:t>
            </a:r>
            <a:r>
              <a:rPr lang="en-US" sz="2000" dirty="0" smtClean="0"/>
              <a:t>, </a:t>
            </a:r>
            <a:r>
              <a:rPr lang="en-US" sz="2000" dirty="0" err="1" smtClean="0"/>
              <a:t>maka</a:t>
            </a:r>
            <a:r>
              <a:rPr lang="en-US" sz="2000" dirty="0" smtClean="0"/>
              <a:t> </a:t>
            </a:r>
            <a:r>
              <a:rPr lang="id-ID" sz="2000" dirty="0" smtClean="0"/>
              <a:t>pelapukan batuan dipacu.</a:t>
            </a:r>
          </a:p>
          <a:p>
            <a:pPr>
              <a:buNone/>
            </a:pPr>
            <a:r>
              <a:rPr lang="id-ID" sz="2000" dirty="0" smtClean="0"/>
              <a:t>	</a:t>
            </a:r>
          </a:p>
          <a:p>
            <a:pPr>
              <a:buNone/>
            </a:pPr>
            <a:r>
              <a:rPr lang="id-ID" sz="2000" dirty="0" smtClean="0"/>
              <a:t>Gabungan antara Suhu dan Curah hujan</a:t>
            </a:r>
          </a:p>
          <a:p>
            <a:pPr>
              <a:buNone/>
            </a:pPr>
            <a:endParaRPr lang="id-ID" sz="2000" dirty="0" smtClean="0"/>
          </a:p>
          <a:p>
            <a:pPr>
              <a:buNone/>
            </a:pPr>
            <a:r>
              <a:rPr lang="id-ID" sz="2000" dirty="0" smtClean="0"/>
              <a:t>                                                   (1) suhu hangat CH rendah</a:t>
            </a:r>
          </a:p>
          <a:p>
            <a:pPr>
              <a:buNone/>
            </a:pPr>
            <a:r>
              <a:rPr lang="id-ID" sz="2000" dirty="0" smtClean="0"/>
              <a:t>                                                   (2) suhu hangat CH tinggi</a:t>
            </a:r>
          </a:p>
          <a:p>
            <a:pPr>
              <a:buNone/>
            </a:pPr>
            <a:r>
              <a:rPr lang="id-ID" sz="2000" dirty="0" smtClean="0"/>
              <a:t>                                                   (3) suhu rendah, CH tinggi</a:t>
            </a:r>
            <a:endParaRPr lang="id-ID" sz="2000" dirty="0"/>
          </a:p>
        </p:txBody>
      </p:sp>
      <p:sp>
        <p:nvSpPr>
          <p:cNvPr id="3" name="Title 2"/>
          <p:cNvSpPr>
            <a:spLocks noGrp="1"/>
          </p:cNvSpPr>
          <p:nvPr>
            <p:ph type="title"/>
          </p:nvPr>
        </p:nvSpPr>
        <p:spPr>
          <a:xfrm>
            <a:off x="381000" y="0"/>
            <a:ext cx="8229600" cy="503238"/>
          </a:xfrm>
        </p:spPr>
        <p:style>
          <a:lnRef idx="3">
            <a:schemeClr val="lt1"/>
          </a:lnRef>
          <a:fillRef idx="1">
            <a:schemeClr val="accent6"/>
          </a:fillRef>
          <a:effectRef idx="1">
            <a:schemeClr val="accent6"/>
          </a:effectRef>
          <a:fontRef idx="minor">
            <a:schemeClr val="lt1"/>
          </a:fontRef>
        </p:style>
        <p:txBody>
          <a:bodyPr>
            <a:normAutofit/>
          </a:bodyPr>
          <a:lstStyle/>
          <a:p>
            <a:pPr algn="ctr"/>
            <a:r>
              <a:rPr lang="en-US" sz="2400" dirty="0" err="1" smtClean="0"/>
              <a:t>Suhu</a:t>
            </a:r>
            <a:r>
              <a:rPr lang="en-US" sz="2400" dirty="0" smtClean="0"/>
              <a:t> </a:t>
            </a:r>
            <a:r>
              <a:rPr lang="en-US" sz="2400" dirty="0" err="1" smtClean="0"/>
              <a:t>udara</a:t>
            </a:r>
            <a:r>
              <a:rPr lang="en-US" sz="2400" dirty="0" smtClean="0"/>
              <a:t> </a:t>
            </a:r>
            <a:endParaRPr lang="en-US" sz="2400" dirty="0"/>
          </a:p>
        </p:txBody>
      </p:sp>
      <p:cxnSp>
        <p:nvCxnSpPr>
          <p:cNvPr id="5" name="Straight Connector 4"/>
          <p:cNvCxnSpPr/>
          <p:nvPr/>
        </p:nvCxnSpPr>
        <p:spPr>
          <a:xfrm rot="5400000">
            <a:off x="1027906" y="5295106"/>
            <a:ext cx="2057400" cy="1588"/>
          </a:xfrm>
          <a:prstGeom prst="line">
            <a:avLst/>
          </a:prstGeom>
        </p:spPr>
        <p:style>
          <a:lnRef idx="2">
            <a:schemeClr val="dk1"/>
          </a:lnRef>
          <a:fillRef idx="0">
            <a:schemeClr val="dk1"/>
          </a:fillRef>
          <a:effectRef idx="1">
            <a:schemeClr val="dk1"/>
          </a:effectRef>
          <a:fontRef idx="minor">
            <a:schemeClr val="tx1"/>
          </a:fontRef>
        </p:style>
      </p:cxnSp>
      <p:cxnSp>
        <p:nvCxnSpPr>
          <p:cNvPr id="6" name="Straight Connector 5"/>
          <p:cNvCxnSpPr/>
          <p:nvPr/>
        </p:nvCxnSpPr>
        <p:spPr>
          <a:xfrm rot="5400000">
            <a:off x="3467894" y="5295106"/>
            <a:ext cx="2057400" cy="1588"/>
          </a:xfrm>
          <a:prstGeom prst="line">
            <a:avLst/>
          </a:prstGeom>
        </p:spPr>
        <p:style>
          <a:lnRef idx="2">
            <a:schemeClr val="dk1"/>
          </a:lnRef>
          <a:fillRef idx="0">
            <a:schemeClr val="dk1"/>
          </a:fillRef>
          <a:effectRef idx="1">
            <a:schemeClr val="dk1"/>
          </a:effectRef>
          <a:fontRef idx="minor">
            <a:schemeClr val="tx1"/>
          </a:fontRef>
        </p:style>
      </p:cxnSp>
      <p:cxnSp>
        <p:nvCxnSpPr>
          <p:cNvPr id="8" name="Straight Connector 7"/>
          <p:cNvCxnSpPr/>
          <p:nvPr/>
        </p:nvCxnSpPr>
        <p:spPr>
          <a:xfrm>
            <a:off x="2057400" y="6324600"/>
            <a:ext cx="2438400" cy="1588"/>
          </a:xfrm>
          <a:prstGeom prst="line">
            <a:avLst/>
          </a:prstGeom>
        </p:spPr>
        <p:style>
          <a:lnRef idx="2">
            <a:schemeClr val="dk1"/>
          </a:lnRef>
          <a:fillRef idx="0">
            <a:schemeClr val="dk1"/>
          </a:fillRef>
          <a:effectRef idx="1">
            <a:schemeClr val="dk1"/>
          </a:effectRef>
          <a:fontRef idx="minor">
            <a:schemeClr val="tx1"/>
          </a:fontRef>
        </p:style>
      </p:cxnSp>
      <p:cxnSp>
        <p:nvCxnSpPr>
          <p:cNvPr id="9" name="Straight Connector 8"/>
          <p:cNvCxnSpPr/>
          <p:nvPr/>
        </p:nvCxnSpPr>
        <p:spPr>
          <a:xfrm rot="5400000">
            <a:off x="1791494" y="5295106"/>
            <a:ext cx="2057400" cy="1588"/>
          </a:xfrm>
          <a:prstGeom prst="line">
            <a:avLst/>
          </a:prstGeom>
        </p:spPr>
        <p:style>
          <a:lnRef idx="1">
            <a:schemeClr val="dk1"/>
          </a:lnRef>
          <a:fillRef idx="0">
            <a:schemeClr val="dk1"/>
          </a:fillRef>
          <a:effectRef idx="0">
            <a:schemeClr val="dk1"/>
          </a:effectRef>
          <a:fontRef idx="minor">
            <a:schemeClr val="tx1"/>
          </a:fontRef>
        </p:style>
      </p:cxnSp>
      <p:cxnSp>
        <p:nvCxnSpPr>
          <p:cNvPr id="10" name="Straight Connector 9"/>
          <p:cNvCxnSpPr/>
          <p:nvPr/>
        </p:nvCxnSpPr>
        <p:spPr>
          <a:xfrm rot="5400000">
            <a:off x="2782094" y="5295106"/>
            <a:ext cx="2057400" cy="1588"/>
          </a:xfrm>
          <a:prstGeom prst="line">
            <a:avLst/>
          </a:prstGeom>
        </p:spPr>
        <p:style>
          <a:lnRef idx="1">
            <a:schemeClr val="accent6"/>
          </a:lnRef>
          <a:fillRef idx="0">
            <a:schemeClr val="accent6"/>
          </a:fillRef>
          <a:effectRef idx="0">
            <a:schemeClr val="accent6"/>
          </a:effectRef>
          <a:fontRef idx="minor">
            <a:schemeClr val="tx1"/>
          </a:fontRef>
        </p:style>
      </p:cxnSp>
      <p:cxnSp>
        <p:nvCxnSpPr>
          <p:cNvPr id="12" name="Straight Connector 11"/>
          <p:cNvCxnSpPr/>
          <p:nvPr/>
        </p:nvCxnSpPr>
        <p:spPr>
          <a:xfrm>
            <a:off x="2286000" y="4724400"/>
            <a:ext cx="1828800" cy="1371600"/>
          </a:xfrm>
          <a:prstGeom prst="line">
            <a:avLst/>
          </a:prstGeom>
        </p:spPr>
        <p:style>
          <a:lnRef idx="2">
            <a:schemeClr val="accent5"/>
          </a:lnRef>
          <a:fillRef idx="0">
            <a:schemeClr val="accent5"/>
          </a:fillRef>
          <a:effectRef idx="1">
            <a:schemeClr val="accent5"/>
          </a:effectRef>
          <a:fontRef idx="minor">
            <a:schemeClr val="tx1"/>
          </a:fontRef>
        </p:style>
      </p:cxnSp>
      <p:sp>
        <p:nvSpPr>
          <p:cNvPr id="13" name="Freeform 12"/>
          <p:cNvSpPr/>
          <p:nvPr/>
        </p:nvSpPr>
        <p:spPr>
          <a:xfrm>
            <a:off x="2197290" y="4339988"/>
            <a:ext cx="2060811" cy="1842448"/>
          </a:xfrm>
          <a:custGeom>
            <a:avLst/>
            <a:gdLst>
              <a:gd name="connsiteX0" fmla="*/ 0 w 2060811"/>
              <a:gd name="connsiteY0" fmla="*/ 1842448 h 1842448"/>
              <a:gd name="connsiteX1" fmla="*/ 1433014 w 2060811"/>
              <a:gd name="connsiteY1" fmla="*/ 245660 h 1842448"/>
              <a:gd name="connsiteX2" fmla="*/ 2060811 w 2060811"/>
              <a:gd name="connsiteY2" fmla="*/ 368490 h 1842448"/>
            </a:gdLst>
            <a:ahLst/>
            <a:cxnLst>
              <a:cxn ang="0">
                <a:pos x="connsiteX0" y="connsiteY0"/>
              </a:cxn>
              <a:cxn ang="0">
                <a:pos x="connsiteX1" y="connsiteY1"/>
              </a:cxn>
              <a:cxn ang="0">
                <a:pos x="connsiteX2" y="connsiteY2"/>
              </a:cxn>
            </a:cxnLst>
            <a:rect l="l" t="t" r="r" b="b"/>
            <a:pathLst>
              <a:path w="2060811" h="1842448">
                <a:moveTo>
                  <a:pt x="0" y="1842448"/>
                </a:moveTo>
                <a:cubicBezTo>
                  <a:pt x="544773" y="1166884"/>
                  <a:pt x="1089546" y="491320"/>
                  <a:pt x="1433014" y="245660"/>
                </a:cubicBezTo>
                <a:cubicBezTo>
                  <a:pt x="1776482" y="0"/>
                  <a:pt x="1918646" y="184245"/>
                  <a:pt x="2060811" y="368490"/>
                </a:cubicBezTo>
              </a:path>
            </a:pathLst>
          </a:custGeom>
        </p:spPr>
        <p:style>
          <a:lnRef idx="2">
            <a:schemeClr val="accent2"/>
          </a:lnRef>
          <a:fillRef idx="0">
            <a:schemeClr val="accent2"/>
          </a:fillRef>
          <a:effectRef idx="1">
            <a:schemeClr val="accent2"/>
          </a:effectRef>
          <a:fontRef idx="minor">
            <a:schemeClr val="tx1"/>
          </a:fontRef>
        </p:style>
        <p:txBody>
          <a:bodyPr rtlCol="0" anchor="ctr"/>
          <a:lstStyle/>
          <a:p>
            <a:pPr algn="ctr"/>
            <a:endParaRPr lang="en-US"/>
          </a:p>
        </p:txBody>
      </p:sp>
      <p:sp>
        <p:nvSpPr>
          <p:cNvPr id="14" name="TextBox 13"/>
          <p:cNvSpPr txBox="1"/>
          <p:nvPr/>
        </p:nvSpPr>
        <p:spPr>
          <a:xfrm>
            <a:off x="2362200" y="5257800"/>
            <a:ext cx="314510" cy="338554"/>
          </a:xfrm>
          <a:prstGeom prst="rect">
            <a:avLst/>
          </a:prstGeom>
          <a:noFill/>
        </p:spPr>
        <p:txBody>
          <a:bodyPr wrap="none" rtlCol="0">
            <a:spAutoFit/>
          </a:bodyPr>
          <a:lstStyle/>
          <a:p>
            <a:r>
              <a:rPr lang="en-US" sz="1600" dirty="0" smtClean="0"/>
              <a:t>1</a:t>
            </a:r>
            <a:endParaRPr lang="en-US" sz="1600" dirty="0"/>
          </a:p>
        </p:txBody>
      </p:sp>
      <p:sp>
        <p:nvSpPr>
          <p:cNvPr id="15" name="TextBox 14"/>
          <p:cNvSpPr txBox="1"/>
          <p:nvPr/>
        </p:nvSpPr>
        <p:spPr>
          <a:xfrm>
            <a:off x="2438400" y="6400800"/>
            <a:ext cx="1585690" cy="338554"/>
          </a:xfrm>
          <a:prstGeom prst="rect">
            <a:avLst/>
          </a:prstGeom>
          <a:noFill/>
        </p:spPr>
        <p:txBody>
          <a:bodyPr wrap="square" rtlCol="0">
            <a:spAutoFit/>
          </a:bodyPr>
          <a:lstStyle/>
          <a:p>
            <a:r>
              <a:rPr lang="id-ID" sz="1600" b="1" dirty="0" smtClean="0"/>
              <a:t>Tinggi tempat</a:t>
            </a:r>
            <a:endParaRPr lang="id-ID" sz="1600" b="1" dirty="0"/>
          </a:p>
        </p:txBody>
      </p:sp>
      <p:sp>
        <p:nvSpPr>
          <p:cNvPr id="16" name="TextBox 15"/>
          <p:cNvSpPr txBox="1"/>
          <p:nvPr/>
        </p:nvSpPr>
        <p:spPr>
          <a:xfrm>
            <a:off x="4495800" y="5791200"/>
            <a:ext cx="478016" cy="338554"/>
          </a:xfrm>
          <a:prstGeom prst="rect">
            <a:avLst/>
          </a:prstGeom>
          <a:noFill/>
        </p:spPr>
        <p:txBody>
          <a:bodyPr wrap="none" rtlCol="0">
            <a:spAutoFit/>
          </a:bodyPr>
          <a:lstStyle/>
          <a:p>
            <a:r>
              <a:rPr lang="en-US" sz="1600" dirty="0" smtClean="0"/>
              <a:t>CH</a:t>
            </a:r>
            <a:endParaRPr lang="en-US" sz="1600" dirty="0"/>
          </a:p>
        </p:txBody>
      </p:sp>
      <p:sp>
        <p:nvSpPr>
          <p:cNvPr id="17" name="TextBox 16"/>
          <p:cNvSpPr txBox="1"/>
          <p:nvPr/>
        </p:nvSpPr>
        <p:spPr>
          <a:xfrm>
            <a:off x="1295400" y="5181600"/>
            <a:ext cx="668773" cy="338554"/>
          </a:xfrm>
          <a:prstGeom prst="rect">
            <a:avLst/>
          </a:prstGeom>
          <a:noFill/>
        </p:spPr>
        <p:txBody>
          <a:bodyPr wrap="none" rtlCol="0">
            <a:spAutoFit/>
          </a:bodyPr>
          <a:lstStyle/>
          <a:p>
            <a:r>
              <a:rPr lang="en-US" sz="1600" dirty="0" err="1" smtClean="0"/>
              <a:t>suhu</a:t>
            </a:r>
            <a:endParaRPr lang="en-US" sz="1600" dirty="0"/>
          </a:p>
        </p:txBody>
      </p:sp>
      <p:sp>
        <p:nvSpPr>
          <p:cNvPr id="18" name="TextBox 17"/>
          <p:cNvSpPr txBox="1"/>
          <p:nvPr/>
        </p:nvSpPr>
        <p:spPr>
          <a:xfrm>
            <a:off x="3200400" y="5257800"/>
            <a:ext cx="314510" cy="338554"/>
          </a:xfrm>
          <a:prstGeom prst="rect">
            <a:avLst/>
          </a:prstGeom>
          <a:noFill/>
        </p:spPr>
        <p:txBody>
          <a:bodyPr wrap="none" rtlCol="0">
            <a:spAutoFit/>
          </a:bodyPr>
          <a:lstStyle/>
          <a:p>
            <a:r>
              <a:rPr lang="en-US" sz="1600" dirty="0" smtClean="0"/>
              <a:t>2</a:t>
            </a:r>
            <a:endParaRPr lang="en-US" sz="1600" dirty="0"/>
          </a:p>
        </p:txBody>
      </p:sp>
      <p:sp>
        <p:nvSpPr>
          <p:cNvPr id="19" name="TextBox 18"/>
          <p:cNvSpPr txBox="1"/>
          <p:nvPr/>
        </p:nvSpPr>
        <p:spPr>
          <a:xfrm>
            <a:off x="3962400" y="5257800"/>
            <a:ext cx="314510" cy="338554"/>
          </a:xfrm>
          <a:prstGeom prst="rect">
            <a:avLst/>
          </a:prstGeom>
          <a:noFill/>
        </p:spPr>
        <p:txBody>
          <a:bodyPr wrap="none" rtlCol="0">
            <a:spAutoFit/>
          </a:bodyPr>
          <a:lstStyle/>
          <a:p>
            <a:r>
              <a:rPr lang="en-US" sz="1600" dirty="0" smtClean="0"/>
              <a:t>3</a:t>
            </a:r>
            <a:endParaRPr lang="en-US" sz="1600" dirty="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4"/>
          <p:cNvPicPr>
            <a:picLocks noChangeAspect="1" noChangeArrowheads="1"/>
          </p:cNvPicPr>
          <p:nvPr/>
        </p:nvPicPr>
        <p:blipFill>
          <a:blip r:embed="rId2"/>
          <a:srcRect/>
          <a:stretch>
            <a:fillRect/>
          </a:stretch>
        </p:blipFill>
        <p:spPr bwMode="auto">
          <a:xfrm>
            <a:off x="0" y="4763"/>
            <a:ext cx="9144000" cy="68484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2" descr="SOIL9_Spagnum Peat"/>
          <p:cNvPicPr>
            <a:picLocks noChangeAspect="1" noChangeArrowheads="1"/>
          </p:cNvPicPr>
          <p:nvPr/>
        </p:nvPicPr>
        <p:blipFill>
          <a:blip r:embed="rId2"/>
          <a:srcRect/>
          <a:stretch>
            <a:fillRect/>
          </a:stretch>
        </p:blipFill>
        <p:spPr bwMode="auto">
          <a:xfrm>
            <a:off x="533400" y="914400"/>
            <a:ext cx="8305800" cy="5656263"/>
          </a:xfrm>
          <a:prstGeom prst="rect">
            <a:avLst/>
          </a:prstGeom>
          <a:noFill/>
          <a:ln w="9525">
            <a:noFill/>
            <a:miter lim="800000"/>
            <a:headEnd/>
            <a:tailEnd/>
          </a:ln>
        </p:spPr>
      </p:pic>
      <p:sp>
        <p:nvSpPr>
          <p:cNvPr id="46083" name="Text Box 3"/>
          <p:cNvSpPr txBox="1">
            <a:spLocks noChangeArrowheads="1"/>
          </p:cNvSpPr>
          <p:nvPr/>
        </p:nvSpPr>
        <p:spPr bwMode="auto">
          <a:xfrm>
            <a:off x="2133600" y="5562600"/>
            <a:ext cx="6477000" cy="701675"/>
          </a:xfrm>
          <a:prstGeom prst="rect">
            <a:avLst/>
          </a:prstGeom>
          <a:noFill/>
          <a:ln w="12700">
            <a:noFill/>
            <a:miter lim="800000"/>
            <a:headEnd type="none" w="sm" len="sm"/>
            <a:tailEnd type="none" w="sm" len="sm"/>
          </a:ln>
        </p:spPr>
        <p:txBody>
          <a:bodyPr>
            <a:spAutoFit/>
          </a:bodyPr>
          <a:lstStyle/>
          <a:p>
            <a:pPr>
              <a:spcBef>
                <a:spcPct val="50000"/>
              </a:spcBef>
            </a:pPr>
            <a:r>
              <a:rPr lang="en-US" sz="4000" b="1">
                <a:solidFill>
                  <a:srgbClr val="DE0B0B"/>
                </a:solidFill>
                <a:latin typeface="Arial" pitchFamily="34" charset="0"/>
              </a:rPr>
              <a:t>Peat:  an organic Soil</a:t>
            </a:r>
          </a:p>
        </p:txBody>
      </p:sp>
      <p:sp>
        <p:nvSpPr>
          <p:cNvPr id="141316" name="Text Box 4"/>
          <p:cNvSpPr txBox="1">
            <a:spLocks noChangeArrowheads="1"/>
          </p:cNvSpPr>
          <p:nvPr/>
        </p:nvSpPr>
        <p:spPr bwMode="auto">
          <a:xfrm>
            <a:off x="1676400" y="104775"/>
            <a:ext cx="5367338" cy="701675"/>
          </a:xfrm>
          <a:prstGeom prst="rect">
            <a:avLst/>
          </a:prstGeom>
          <a:noFill/>
          <a:ln w="9525">
            <a:noFill/>
            <a:miter lim="800000"/>
            <a:headEnd/>
            <a:tailEnd/>
          </a:ln>
          <a:effectLst/>
        </p:spPr>
        <p:txBody>
          <a:bodyPr wrap="none">
            <a:spAutoFit/>
          </a:bodyPr>
          <a:lstStyle/>
          <a:p>
            <a:pPr>
              <a:defRPr/>
            </a:pPr>
            <a:r>
              <a:rPr lang="en-US" sz="2400">
                <a:latin typeface="Helvetica" charset="0"/>
              </a:rPr>
              <a:t>Soil-forming factors: </a:t>
            </a:r>
            <a:r>
              <a:rPr lang="en-US" sz="4000" b="1">
                <a:solidFill>
                  <a:srgbClr val="FF00FF"/>
                </a:solidFill>
                <a:effectLst>
                  <a:outerShdw blurRad="38100" dist="38100" dir="2700000" algn="tl">
                    <a:srgbClr val="C0C0C0"/>
                  </a:outerShdw>
                </a:effectLst>
                <a:latin typeface="Helvetica" charset="0"/>
              </a:rPr>
              <a:t>3.</a:t>
            </a:r>
            <a:r>
              <a:rPr lang="en-US" sz="2400">
                <a:latin typeface="Helvetica" charset="0"/>
              </a:rPr>
              <a:t> </a:t>
            </a:r>
            <a:r>
              <a:rPr lang="en-US" sz="3600" b="1">
                <a:solidFill>
                  <a:srgbClr val="FF00FF"/>
                </a:solidFill>
                <a:effectLst>
                  <a:outerShdw blurRad="38100" dist="38100" dir="2700000" algn="tl">
                    <a:srgbClr val="C0C0C0"/>
                  </a:outerShdw>
                </a:effectLst>
                <a:latin typeface="Helvetica" charset="0"/>
              </a:rPr>
              <a:t>Vegetasi</a:t>
            </a:r>
            <a:endParaRPr lang="en-US" sz="3600" b="1">
              <a:solidFill>
                <a:srgbClr val="FF00FF"/>
              </a:solidFill>
              <a:effectLst>
                <a:outerShdw blurRad="38100" dist="38100" dir="2700000" algn="tl">
                  <a:srgbClr val="C0C0C0"/>
                </a:outerShdw>
              </a:effectLst>
              <a:latin typeface="Times" charset="0"/>
            </a:endParaRP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838200"/>
            <a:ext cx="8229600" cy="5169091"/>
          </a:xfrm>
        </p:spPr>
        <p:style>
          <a:lnRef idx="2">
            <a:schemeClr val="accent2"/>
          </a:lnRef>
          <a:fillRef idx="1">
            <a:schemeClr val="lt1"/>
          </a:fillRef>
          <a:effectRef idx="0">
            <a:schemeClr val="accent2"/>
          </a:effectRef>
          <a:fontRef idx="minor">
            <a:schemeClr val="dk1"/>
          </a:fontRef>
        </p:style>
        <p:txBody>
          <a:bodyPr>
            <a:normAutofit/>
          </a:bodyPr>
          <a:lstStyle/>
          <a:p>
            <a:pPr>
              <a:buNone/>
            </a:pPr>
            <a:r>
              <a:rPr lang="en-US" sz="2000" dirty="0" smtClean="0"/>
              <a:t>.</a:t>
            </a:r>
            <a:endParaRPr lang="en-US" sz="2000" dirty="0"/>
          </a:p>
        </p:txBody>
      </p:sp>
      <p:sp>
        <p:nvSpPr>
          <p:cNvPr id="3" name="Title 2"/>
          <p:cNvSpPr>
            <a:spLocks noGrp="1"/>
          </p:cNvSpPr>
          <p:nvPr>
            <p:ph type="title"/>
          </p:nvPr>
        </p:nvSpPr>
        <p:spPr>
          <a:xfrm>
            <a:off x="457200" y="274638"/>
            <a:ext cx="8229600" cy="487362"/>
          </a:xfrm>
        </p:spPr>
        <p:style>
          <a:lnRef idx="2">
            <a:schemeClr val="accent1">
              <a:shade val="50000"/>
            </a:schemeClr>
          </a:lnRef>
          <a:fillRef idx="1">
            <a:schemeClr val="accent1"/>
          </a:fillRef>
          <a:effectRef idx="0">
            <a:schemeClr val="accent1"/>
          </a:effectRef>
          <a:fontRef idx="minor">
            <a:schemeClr val="lt1"/>
          </a:fontRef>
        </p:style>
        <p:txBody>
          <a:bodyPr>
            <a:normAutofit/>
          </a:bodyPr>
          <a:lstStyle/>
          <a:p>
            <a:pPr algn="ctr"/>
            <a:r>
              <a:rPr lang="en-US" sz="2000" dirty="0" err="1" smtClean="0"/>
              <a:t>Konsep</a:t>
            </a:r>
            <a:r>
              <a:rPr lang="en-US" sz="2000" dirty="0" smtClean="0"/>
              <a:t> catena </a:t>
            </a:r>
            <a:r>
              <a:rPr lang="en-US" sz="2000" dirty="0" err="1" smtClean="0"/>
              <a:t>tanah</a:t>
            </a:r>
            <a:endParaRPr lang="en-US" sz="2000" dirty="0"/>
          </a:p>
        </p:txBody>
      </p:sp>
      <p:sp>
        <p:nvSpPr>
          <p:cNvPr id="4" name="Freeform 3"/>
          <p:cNvSpPr/>
          <p:nvPr/>
        </p:nvSpPr>
        <p:spPr>
          <a:xfrm>
            <a:off x="955343" y="1219200"/>
            <a:ext cx="6740857" cy="1965277"/>
          </a:xfrm>
          <a:custGeom>
            <a:avLst/>
            <a:gdLst>
              <a:gd name="connsiteX0" fmla="*/ 0 w 6712425"/>
              <a:gd name="connsiteY0" fmla="*/ 59140 h 1974375"/>
              <a:gd name="connsiteX1" fmla="*/ 504967 w 6712425"/>
              <a:gd name="connsiteY1" fmla="*/ 4549 h 1974375"/>
              <a:gd name="connsiteX2" fmla="*/ 1228299 w 6712425"/>
              <a:gd name="connsiteY2" fmla="*/ 31844 h 1974375"/>
              <a:gd name="connsiteX3" fmla="*/ 1760561 w 6712425"/>
              <a:gd name="connsiteY3" fmla="*/ 154674 h 1974375"/>
              <a:gd name="connsiteX4" fmla="*/ 2156347 w 6712425"/>
              <a:gd name="connsiteY4" fmla="*/ 454925 h 1974375"/>
              <a:gd name="connsiteX5" fmla="*/ 2552132 w 6712425"/>
              <a:gd name="connsiteY5" fmla="*/ 1369325 h 1974375"/>
              <a:gd name="connsiteX6" fmla="*/ 3862317 w 6712425"/>
              <a:gd name="connsiteY6" fmla="*/ 1737814 h 1974375"/>
              <a:gd name="connsiteX7" fmla="*/ 4776717 w 6712425"/>
              <a:gd name="connsiteY7" fmla="*/ 1683223 h 1974375"/>
              <a:gd name="connsiteX8" fmla="*/ 5486400 w 6712425"/>
              <a:gd name="connsiteY8" fmla="*/ 1560393 h 1974375"/>
              <a:gd name="connsiteX9" fmla="*/ 5868538 w 6712425"/>
              <a:gd name="connsiteY9" fmla="*/ 1915235 h 1974375"/>
              <a:gd name="connsiteX10" fmla="*/ 6455391 w 6712425"/>
              <a:gd name="connsiteY10" fmla="*/ 1915235 h 1974375"/>
              <a:gd name="connsiteX11" fmla="*/ 6673756 w 6712425"/>
              <a:gd name="connsiteY11" fmla="*/ 1574041 h 1974375"/>
              <a:gd name="connsiteX12" fmla="*/ 6687403 w 6712425"/>
              <a:gd name="connsiteY12" fmla="*/ 1533098 h 197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712425" h="1974375">
                <a:moveTo>
                  <a:pt x="0" y="59140"/>
                </a:moveTo>
                <a:cubicBezTo>
                  <a:pt x="150125" y="34119"/>
                  <a:pt x="300251" y="9098"/>
                  <a:pt x="504967" y="4549"/>
                </a:cubicBezTo>
                <a:cubicBezTo>
                  <a:pt x="709683" y="0"/>
                  <a:pt x="1019033" y="6823"/>
                  <a:pt x="1228299" y="31844"/>
                </a:cubicBezTo>
                <a:cubicBezTo>
                  <a:pt x="1437565" y="56865"/>
                  <a:pt x="1605886" y="84161"/>
                  <a:pt x="1760561" y="154674"/>
                </a:cubicBezTo>
                <a:cubicBezTo>
                  <a:pt x="1915236" y="225188"/>
                  <a:pt x="2024418" y="252483"/>
                  <a:pt x="2156347" y="454925"/>
                </a:cubicBezTo>
                <a:cubicBezTo>
                  <a:pt x="2288276" y="657367"/>
                  <a:pt x="2267804" y="1155510"/>
                  <a:pt x="2552132" y="1369325"/>
                </a:cubicBezTo>
                <a:cubicBezTo>
                  <a:pt x="2836460" y="1583140"/>
                  <a:pt x="3491553" y="1685498"/>
                  <a:pt x="3862317" y="1737814"/>
                </a:cubicBezTo>
                <a:cubicBezTo>
                  <a:pt x="4233081" y="1790130"/>
                  <a:pt x="4506037" y="1712793"/>
                  <a:pt x="4776717" y="1683223"/>
                </a:cubicBezTo>
                <a:cubicBezTo>
                  <a:pt x="5047397" y="1653653"/>
                  <a:pt x="5304430" y="1521724"/>
                  <a:pt x="5486400" y="1560393"/>
                </a:cubicBezTo>
                <a:cubicBezTo>
                  <a:pt x="5668370" y="1599062"/>
                  <a:pt x="5707040" y="1856095"/>
                  <a:pt x="5868538" y="1915235"/>
                </a:cubicBezTo>
                <a:cubicBezTo>
                  <a:pt x="6030036" y="1974375"/>
                  <a:pt x="6321188" y="1972101"/>
                  <a:pt x="6455391" y="1915235"/>
                </a:cubicBezTo>
                <a:cubicBezTo>
                  <a:pt x="6589594" y="1858369"/>
                  <a:pt x="6635087" y="1637730"/>
                  <a:pt x="6673756" y="1574041"/>
                </a:cubicBezTo>
                <a:cubicBezTo>
                  <a:pt x="6712425" y="1510352"/>
                  <a:pt x="6699914" y="1521725"/>
                  <a:pt x="6687403" y="1533098"/>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lang="en-US"/>
          </a:p>
        </p:txBody>
      </p:sp>
      <p:cxnSp>
        <p:nvCxnSpPr>
          <p:cNvPr id="6" name="Straight Connector 5"/>
          <p:cNvCxnSpPr>
            <a:stCxn id="4" idx="0"/>
          </p:cNvCxnSpPr>
          <p:nvPr/>
        </p:nvCxnSpPr>
        <p:spPr>
          <a:xfrm>
            <a:off x="955343" y="1278067"/>
            <a:ext cx="35257" cy="4436933"/>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16200000" flipH="1">
            <a:off x="3619897" y="4305697"/>
            <a:ext cx="2743200" cy="75406"/>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6200000" flipH="1">
            <a:off x="-380999" y="3429000"/>
            <a:ext cx="4495799" cy="76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16200000" flipH="1">
            <a:off x="457200" y="3505200"/>
            <a:ext cx="4343400" cy="76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16200000" flipH="1">
            <a:off x="1143001" y="3657600"/>
            <a:ext cx="4038599" cy="76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6200000" flipH="1">
            <a:off x="1867297" y="4077097"/>
            <a:ext cx="3200400" cy="75406"/>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6200000" flipH="1">
            <a:off x="5029597" y="4191397"/>
            <a:ext cx="2971800" cy="75406"/>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6200000" flipH="1">
            <a:off x="5372100" y="4305300"/>
            <a:ext cx="2743202" cy="76201"/>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5400000">
            <a:off x="6210697" y="4381103"/>
            <a:ext cx="2667000" cy="794"/>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5400000">
            <a:off x="6211094" y="4229100"/>
            <a:ext cx="2971006" cy="794"/>
          </a:xfrm>
          <a:prstGeom prst="line">
            <a:avLst/>
          </a:prstGeom>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rot="16200000">
            <a:off x="703034" y="4784079"/>
            <a:ext cx="1370888" cy="338554"/>
          </a:xfrm>
          <a:prstGeom prst="rect">
            <a:avLst/>
          </a:prstGeom>
          <a:noFill/>
        </p:spPr>
        <p:txBody>
          <a:bodyPr wrap="none" rtlCol="0">
            <a:spAutoFit/>
          </a:bodyPr>
          <a:lstStyle/>
          <a:p>
            <a:r>
              <a:rPr lang="en-US" sz="1600" dirty="0" err="1" smtClean="0"/>
              <a:t>Pedogensis</a:t>
            </a:r>
            <a:r>
              <a:rPr lang="en-US" sz="1600" dirty="0" smtClean="0"/>
              <a:t> </a:t>
            </a:r>
            <a:endParaRPr lang="en-US" sz="1600" dirty="0"/>
          </a:p>
        </p:txBody>
      </p:sp>
      <p:sp>
        <p:nvSpPr>
          <p:cNvPr id="41" name="TextBox 40"/>
          <p:cNvSpPr txBox="1"/>
          <p:nvPr/>
        </p:nvSpPr>
        <p:spPr>
          <a:xfrm rot="16200000">
            <a:off x="1271989" y="4514831"/>
            <a:ext cx="2061783" cy="338554"/>
          </a:xfrm>
          <a:prstGeom prst="rect">
            <a:avLst/>
          </a:prstGeom>
          <a:noFill/>
        </p:spPr>
        <p:txBody>
          <a:bodyPr wrap="none" rtlCol="0">
            <a:spAutoFit/>
          </a:bodyPr>
          <a:lstStyle/>
          <a:p>
            <a:r>
              <a:rPr lang="en-US" sz="1600" dirty="0" err="1" smtClean="0"/>
              <a:t>Mekanik</a:t>
            </a:r>
            <a:r>
              <a:rPr lang="en-US" sz="1600" dirty="0" smtClean="0"/>
              <a:t> </a:t>
            </a:r>
            <a:r>
              <a:rPr lang="en-US" sz="1600" dirty="0" err="1" smtClean="0"/>
              <a:t>dan</a:t>
            </a:r>
            <a:r>
              <a:rPr lang="en-US" sz="1600" dirty="0" smtClean="0"/>
              <a:t> </a:t>
            </a:r>
            <a:r>
              <a:rPr lang="en-US" sz="1600" dirty="0" err="1" smtClean="0"/>
              <a:t>kimia</a:t>
            </a:r>
            <a:endParaRPr lang="en-US" sz="1600" dirty="0"/>
          </a:p>
        </p:txBody>
      </p:sp>
      <p:sp>
        <p:nvSpPr>
          <p:cNvPr id="42" name="TextBox 41"/>
          <p:cNvSpPr txBox="1"/>
          <p:nvPr/>
        </p:nvSpPr>
        <p:spPr>
          <a:xfrm rot="16200000">
            <a:off x="2402564" y="4959607"/>
            <a:ext cx="1019831" cy="338554"/>
          </a:xfrm>
          <a:prstGeom prst="rect">
            <a:avLst/>
          </a:prstGeom>
          <a:noFill/>
        </p:spPr>
        <p:txBody>
          <a:bodyPr wrap="none" rtlCol="0">
            <a:spAutoFit/>
          </a:bodyPr>
          <a:lstStyle/>
          <a:p>
            <a:r>
              <a:rPr lang="en-US" sz="1600" dirty="0" err="1" smtClean="0"/>
              <a:t>Rayapan</a:t>
            </a:r>
            <a:endParaRPr lang="en-US" sz="1600" dirty="0"/>
          </a:p>
        </p:txBody>
      </p:sp>
      <p:sp>
        <p:nvSpPr>
          <p:cNvPr id="43" name="TextBox 42"/>
          <p:cNvSpPr txBox="1"/>
          <p:nvPr/>
        </p:nvSpPr>
        <p:spPr>
          <a:xfrm rot="16200000">
            <a:off x="1681565" y="3961267"/>
            <a:ext cx="3187091" cy="307777"/>
          </a:xfrm>
          <a:prstGeom prst="rect">
            <a:avLst/>
          </a:prstGeom>
          <a:noFill/>
        </p:spPr>
        <p:txBody>
          <a:bodyPr wrap="none" rtlCol="0">
            <a:spAutoFit/>
          </a:bodyPr>
          <a:lstStyle/>
          <a:p>
            <a:r>
              <a:rPr lang="en-US" sz="1400" dirty="0" err="1" smtClean="0"/>
              <a:t>Jatuahn</a:t>
            </a:r>
            <a:r>
              <a:rPr lang="en-US" sz="1400" dirty="0" smtClean="0"/>
              <a:t>, </a:t>
            </a:r>
            <a:r>
              <a:rPr lang="en-US" sz="1400" dirty="0" err="1" smtClean="0"/>
              <a:t>gelin</a:t>
            </a:r>
            <a:r>
              <a:rPr lang="en-US" sz="1400" dirty="0" smtClean="0"/>
              <a:t>., </a:t>
            </a:r>
            <a:r>
              <a:rPr lang="en-US" sz="1400" dirty="0" err="1" smtClean="0"/>
              <a:t>pel.kiia</a:t>
            </a:r>
            <a:r>
              <a:rPr lang="en-US" sz="1400" dirty="0" smtClean="0"/>
              <a:t> </a:t>
            </a:r>
            <a:r>
              <a:rPr lang="en-US" sz="1400" dirty="0" err="1" smtClean="0"/>
              <a:t>dan</a:t>
            </a:r>
            <a:r>
              <a:rPr lang="en-US" sz="1400" dirty="0" smtClean="0"/>
              <a:t> </a:t>
            </a:r>
            <a:r>
              <a:rPr lang="en-US" sz="1400" dirty="0" err="1" smtClean="0"/>
              <a:t>fisiak</a:t>
            </a:r>
            <a:r>
              <a:rPr lang="en-US" sz="1400" dirty="0" smtClean="0"/>
              <a:t>  </a:t>
            </a:r>
            <a:endParaRPr lang="en-US" sz="1400" dirty="0"/>
          </a:p>
        </p:txBody>
      </p:sp>
      <p:sp>
        <p:nvSpPr>
          <p:cNvPr id="44" name="TextBox 43"/>
          <p:cNvSpPr txBox="1"/>
          <p:nvPr/>
        </p:nvSpPr>
        <p:spPr>
          <a:xfrm rot="16200000">
            <a:off x="3456712" y="4794556"/>
            <a:ext cx="1502334" cy="338554"/>
          </a:xfrm>
          <a:prstGeom prst="rect">
            <a:avLst/>
          </a:prstGeom>
          <a:noFill/>
        </p:spPr>
        <p:txBody>
          <a:bodyPr wrap="none" rtlCol="0">
            <a:spAutoFit/>
          </a:bodyPr>
          <a:lstStyle/>
          <a:p>
            <a:r>
              <a:rPr lang="en-US" sz="1600" dirty="0" err="1" smtClean="0"/>
              <a:t>Transportasi</a:t>
            </a:r>
            <a:r>
              <a:rPr lang="en-US" sz="1600" dirty="0" smtClean="0"/>
              <a:t> </a:t>
            </a:r>
            <a:endParaRPr lang="en-US" sz="1600" dirty="0"/>
          </a:p>
        </p:txBody>
      </p:sp>
      <p:sp>
        <p:nvSpPr>
          <p:cNvPr id="45" name="TextBox 44"/>
          <p:cNvSpPr txBox="1"/>
          <p:nvPr/>
        </p:nvSpPr>
        <p:spPr>
          <a:xfrm rot="16200000">
            <a:off x="4053830" y="4324876"/>
            <a:ext cx="2441694" cy="338554"/>
          </a:xfrm>
          <a:prstGeom prst="rect">
            <a:avLst/>
          </a:prstGeom>
          <a:noFill/>
        </p:spPr>
        <p:txBody>
          <a:bodyPr wrap="none" rtlCol="0">
            <a:spAutoFit/>
          </a:bodyPr>
          <a:lstStyle/>
          <a:p>
            <a:r>
              <a:rPr lang="en-US" sz="1600" dirty="0" err="1" smtClean="0"/>
              <a:t>Pengendapan</a:t>
            </a:r>
            <a:r>
              <a:rPr lang="en-US" sz="1600" dirty="0" smtClean="0"/>
              <a:t> </a:t>
            </a:r>
            <a:r>
              <a:rPr lang="en-US" sz="1600" dirty="0" err="1" smtClean="0"/>
              <a:t>kembali</a:t>
            </a:r>
            <a:r>
              <a:rPr lang="en-US" sz="1600" dirty="0" smtClean="0"/>
              <a:t> </a:t>
            </a:r>
            <a:endParaRPr lang="en-US" sz="1600" dirty="0"/>
          </a:p>
        </p:txBody>
      </p:sp>
      <p:sp>
        <p:nvSpPr>
          <p:cNvPr id="46" name="TextBox 45"/>
          <p:cNvSpPr txBox="1"/>
          <p:nvPr/>
        </p:nvSpPr>
        <p:spPr>
          <a:xfrm rot="16200000">
            <a:off x="5945150" y="4418054"/>
            <a:ext cx="2316660" cy="338554"/>
          </a:xfrm>
          <a:prstGeom prst="rect">
            <a:avLst/>
          </a:prstGeom>
          <a:noFill/>
        </p:spPr>
        <p:txBody>
          <a:bodyPr wrap="none" rtlCol="0">
            <a:spAutoFit/>
          </a:bodyPr>
          <a:lstStyle/>
          <a:p>
            <a:r>
              <a:rPr lang="en-US" sz="1600" dirty="0" err="1" smtClean="0"/>
              <a:t>Transportasi</a:t>
            </a:r>
            <a:r>
              <a:rPr lang="en-US" sz="1600" dirty="0" smtClean="0"/>
              <a:t> </a:t>
            </a:r>
            <a:r>
              <a:rPr lang="en-US" sz="1600" dirty="0" err="1" smtClean="0"/>
              <a:t>oleh</a:t>
            </a:r>
            <a:r>
              <a:rPr lang="en-US" sz="1600" dirty="0" smtClean="0"/>
              <a:t> air </a:t>
            </a:r>
            <a:endParaRPr lang="en-US" sz="1600" dirty="0"/>
          </a:p>
        </p:txBody>
      </p:sp>
      <p:sp>
        <p:nvSpPr>
          <p:cNvPr id="47" name="TextBox 46"/>
          <p:cNvSpPr txBox="1"/>
          <p:nvPr/>
        </p:nvSpPr>
        <p:spPr>
          <a:xfrm>
            <a:off x="1143000" y="1447800"/>
            <a:ext cx="590226" cy="307777"/>
          </a:xfrm>
          <a:prstGeom prst="rect">
            <a:avLst/>
          </a:prstGeom>
          <a:noFill/>
        </p:spPr>
        <p:txBody>
          <a:bodyPr wrap="none" rtlCol="0">
            <a:spAutoFit/>
          </a:bodyPr>
          <a:lstStyle/>
          <a:p>
            <a:r>
              <a:rPr lang="en-US" sz="1400" dirty="0" smtClean="0"/>
              <a:t>0-1</a:t>
            </a:r>
            <a:r>
              <a:rPr lang="en-US" sz="1400" baseline="30000" dirty="0" smtClean="0"/>
              <a:t>o</a:t>
            </a:r>
            <a:endParaRPr lang="en-US" sz="1400" baseline="30000" dirty="0"/>
          </a:p>
        </p:txBody>
      </p:sp>
      <p:sp>
        <p:nvSpPr>
          <p:cNvPr id="48" name="TextBox 47"/>
          <p:cNvSpPr txBox="1"/>
          <p:nvPr/>
        </p:nvSpPr>
        <p:spPr>
          <a:xfrm>
            <a:off x="685800" y="838200"/>
            <a:ext cx="1104790" cy="307777"/>
          </a:xfrm>
          <a:prstGeom prst="rect">
            <a:avLst/>
          </a:prstGeom>
          <a:noFill/>
        </p:spPr>
        <p:txBody>
          <a:bodyPr wrap="none" rtlCol="0">
            <a:spAutoFit/>
          </a:bodyPr>
          <a:lstStyle/>
          <a:p>
            <a:r>
              <a:rPr lang="en-US" sz="1400" baseline="30000" dirty="0" smtClean="0"/>
              <a:t> </a:t>
            </a:r>
            <a:r>
              <a:rPr lang="en-US" sz="1400" dirty="0" smtClean="0"/>
              <a:t> </a:t>
            </a:r>
            <a:r>
              <a:rPr lang="en-US" sz="1400" dirty="0" err="1" smtClean="0"/>
              <a:t>interfluve</a:t>
            </a:r>
            <a:endParaRPr lang="en-US" sz="1400" baseline="30000" dirty="0"/>
          </a:p>
        </p:txBody>
      </p:sp>
      <p:sp>
        <p:nvSpPr>
          <p:cNvPr id="49" name="TextBox 48"/>
          <p:cNvSpPr txBox="1"/>
          <p:nvPr/>
        </p:nvSpPr>
        <p:spPr>
          <a:xfrm>
            <a:off x="1905000" y="1447800"/>
            <a:ext cx="609600" cy="307777"/>
          </a:xfrm>
          <a:prstGeom prst="rect">
            <a:avLst/>
          </a:prstGeom>
          <a:noFill/>
        </p:spPr>
        <p:txBody>
          <a:bodyPr wrap="square" rtlCol="0">
            <a:spAutoFit/>
          </a:bodyPr>
          <a:lstStyle/>
          <a:p>
            <a:r>
              <a:rPr lang="en-US" sz="1400" dirty="0" smtClean="0"/>
              <a:t>2-4</a:t>
            </a:r>
            <a:r>
              <a:rPr lang="en-US" sz="1400" baseline="30000" dirty="0" smtClean="0"/>
              <a:t>o</a:t>
            </a:r>
            <a:endParaRPr lang="en-US" sz="1400" baseline="30000" dirty="0"/>
          </a:p>
        </p:txBody>
      </p:sp>
      <p:sp>
        <p:nvSpPr>
          <p:cNvPr id="51" name="TextBox 50"/>
          <p:cNvSpPr txBox="1"/>
          <p:nvPr/>
        </p:nvSpPr>
        <p:spPr>
          <a:xfrm>
            <a:off x="5734374" y="2895600"/>
            <a:ext cx="590226" cy="307777"/>
          </a:xfrm>
          <a:prstGeom prst="rect">
            <a:avLst/>
          </a:prstGeom>
          <a:noFill/>
        </p:spPr>
        <p:txBody>
          <a:bodyPr wrap="none" rtlCol="0">
            <a:spAutoFit/>
          </a:bodyPr>
          <a:lstStyle/>
          <a:p>
            <a:r>
              <a:rPr lang="en-US" sz="1400" dirty="0" smtClean="0"/>
              <a:t>0-4</a:t>
            </a:r>
            <a:r>
              <a:rPr lang="en-US" sz="1400" baseline="30000" dirty="0" smtClean="0"/>
              <a:t>o</a:t>
            </a:r>
            <a:endParaRPr lang="en-US" sz="1400" baseline="30000" dirty="0"/>
          </a:p>
        </p:txBody>
      </p:sp>
      <p:sp>
        <p:nvSpPr>
          <p:cNvPr id="52" name="TextBox 51"/>
          <p:cNvSpPr txBox="1"/>
          <p:nvPr/>
        </p:nvSpPr>
        <p:spPr>
          <a:xfrm>
            <a:off x="1859625" y="685800"/>
            <a:ext cx="827471" cy="523220"/>
          </a:xfrm>
          <a:prstGeom prst="rect">
            <a:avLst/>
          </a:prstGeom>
          <a:noFill/>
        </p:spPr>
        <p:txBody>
          <a:bodyPr wrap="none" rtlCol="0">
            <a:spAutoFit/>
          </a:bodyPr>
          <a:lstStyle/>
          <a:p>
            <a:r>
              <a:rPr lang="en-US" sz="1400" baseline="30000" dirty="0" smtClean="0"/>
              <a:t> </a:t>
            </a:r>
            <a:r>
              <a:rPr lang="en-US" sz="1400" dirty="0" err="1" smtClean="0"/>
              <a:t>lereng</a:t>
            </a:r>
            <a:r>
              <a:rPr lang="en-US" sz="1400" dirty="0" smtClean="0"/>
              <a:t> </a:t>
            </a:r>
          </a:p>
          <a:p>
            <a:r>
              <a:rPr lang="en-US" sz="1400" dirty="0" err="1" smtClean="0"/>
              <a:t>sepage</a:t>
            </a:r>
            <a:endParaRPr lang="en-US" sz="1400" baseline="30000" dirty="0"/>
          </a:p>
        </p:txBody>
      </p:sp>
      <p:sp>
        <p:nvSpPr>
          <p:cNvPr id="53" name="TextBox 52"/>
          <p:cNvSpPr txBox="1"/>
          <p:nvPr/>
        </p:nvSpPr>
        <p:spPr>
          <a:xfrm>
            <a:off x="6553200" y="1981200"/>
            <a:ext cx="1199367" cy="307777"/>
          </a:xfrm>
          <a:prstGeom prst="rect">
            <a:avLst/>
          </a:prstGeom>
          <a:noFill/>
        </p:spPr>
        <p:txBody>
          <a:bodyPr wrap="none" rtlCol="0">
            <a:spAutoFit/>
          </a:bodyPr>
          <a:lstStyle/>
          <a:p>
            <a:r>
              <a:rPr lang="en-US" sz="1400" baseline="30000" dirty="0" smtClean="0"/>
              <a:t> </a:t>
            </a:r>
            <a:r>
              <a:rPr lang="en-US" sz="1400" dirty="0" smtClean="0"/>
              <a:t> </a:t>
            </a:r>
            <a:r>
              <a:rPr lang="en-US" sz="1400" dirty="0" err="1" smtClean="0"/>
              <a:t>saluran</a:t>
            </a:r>
            <a:r>
              <a:rPr lang="en-US" sz="1400" dirty="0" smtClean="0"/>
              <a:t> air</a:t>
            </a:r>
            <a:endParaRPr lang="en-US" sz="1400" baseline="30000" dirty="0"/>
          </a:p>
        </p:txBody>
      </p:sp>
      <p:sp>
        <p:nvSpPr>
          <p:cNvPr id="56" name="TextBox 55"/>
          <p:cNvSpPr txBox="1"/>
          <p:nvPr/>
        </p:nvSpPr>
        <p:spPr>
          <a:xfrm>
            <a:off x="2667000" y="838200"/>
            <a:ext cx="931665" cy="523220"/>
          </a:xfrm>
          <a:prstGeom prst="rect">
            <a:avLst/>
          </a:prstGeom>
          <a:noFill/>
        </p:spPr>
        <p:txBody>
          <a:bodyPr wrap="none" rtlCol="0">
            <a:spAutoFit/>
          </a:bodyPr>
          <a:lstStyle/>
          <a:p>
            <a:r>
              <a:rPr lang="en-US" sz="1400" baseline="30000" dirty="0" smtClean="0"/>
              <a:t> </a:t>
            </a:r>
            <a:r>
              <a:rPr lang="en-US" sz="1400" dirty="0" smtClean="0"/>
              <a:t> </a:t>
            </a:r>
            <a:r>
              <a:rPr lang="en-US" sz="1400" dirty="0" err="1" smtClean="0"/>
              <a:t>lereng</a:t>
            </a:r>
            <a:endParaRPr lang="en-US" sz="1400" dirty="0" smtClean="0"/>
          </a:p>
          <a:p>
            <a:r>
              <a:rPr lang="en-US" sz="1400" dirty="0" smtClean="0"/>
              <a:t> </a:t>
            </a:r>
            <a:r>
              <a:rPr lang="en-US" sz="1400" dirty="0" err="1" smtClean="0"/>
              <a:t>rayapan</a:t>
            </a:r>
            <a:endParaRPr lang="en-US" sz="1400" baseline="30000" dirty="0"/>
          </a:p>
        </p:txBody>
      </p:sp>
      <p:sp>
        <p:nvSpPr>
          <p:cNvPr id="57" name="TextBox 56"/>
          <p:cNvSpPr txBox="1"/>
          <p:nvPr/>
        </p:nvSpPr>
        <p:spPr>
          <a:xfrm rot="18141511">
            <a:off x="3021649" y="1483357"/>
            <a:ext cx="1359668" cy="297517"/>
          </a:xfrm>
          <a:prstGeom prst="rect">
            <a:avLst/>
          </a:prstGeom>
          <a:noFill/>
        </p:spPr>
        <p:txBody>
          <a:bodyPr wrap="none" rtlCol="0">
            <a:spAutoFit/>
          </a:bodyPr>
          <a:lstStyle/>
          <a:p>
            <a:r>
              <a:rPr lang="en-US" sz="1400" baseline="30000" dirty="0" smtClean="0"/>
              <a:t> </a:t>
            </a:r>
            <a:r>
              <a:rPr lang="en-US" sz="2000" baseline="30000" dirty="0" err="1" smtClean="0"/>
              <a:t>muka</a:t>
            </a:r>
            <a:r>
              <a:rPr lang="en-US" sz="2000" baseline="30000" dirty="0" smtClean="0"/>
              <a:t> </a:t>
            </a:r>
            <a:r>
              <a:rPr lang="en-US" sz="2000" baseline="30000" dirty="0" err="1" smtClean="0"/>
              <a:t>jatuhan</a:t>
            </a:r>
            <a:endParaRPr lang="en-US" sz="2000" baseline="30000" dirty="0"/>
          </a:p>
        </p:txBody>
      </p:sp>
      <p:sp>
        <p:nvSpPr>
          <p:cNvPr id="58" name="TextBox 57"/>
          <p:cNvSpPr txBox="1"/>
          <p:nvPr/>
        </p:nvSpPr>
        <p:spPr>
          <a:xfrm>
            <a:off x="5943600" y="1600200"/>
            <a:ext cx="1353256" cy="307777"/>
          </a:xfrm>
          <a:prstGeom prst="rect">
            <a:avLst/>
          </a:prstGeom>
          <a:noFill/>
        </p:spPr>
        <p:txBody>
          <a:bodyPr wrap="none" rtlCol="0">
            <a:spAutoFit/>
          </a:bodyPr>
          <a:lstStyle/>
          <a:p>
            <a:r>
              <a:rPr lang="en-US" sz="1400" baseline="30000" dirty="0" smtClean="0"/>
              <a:t> </a:t>
            </a:r>
            <a:r>
              <a:rPr lang="en-US" sz="1400" dirty="0" smtClean="0"/>
              <a:t> </a:t>
            </a:r>
            <a:r>
              <a:rPr lang="en-US" sz="1400" dirty="0" err="1" smtClean="0"/>
              <a:t>dinding</a:t>
            </a:r>
            <a:r>
              <a:rPr lang="en-US" sz="1400" dirty="0" smtClean="0"/>
              <a:t> </a:t>
            </a:r>
            <a:r>
              <a:rPr lang="en-US" sz="1400" dirty="0" err="1" smtClean="0"/>
              <a:t>sal</a:t>
            </a:r>
            <a:r>
              <a:rPr lang="en-US" sz="1400" dirty="0" smtClean="0"/>
              <a:t>. </a:t>
            </a:r>
            <a:endParaRPr lang="en-US" sz="1400" baseline="30000" dirty="0"/>
          </a:p>
        </p:txBody>
      </p:sp>
      <p:sp>
        <p:nvSpPr>
          <p:cNvPr id="59" name="TextBox 58"/>
          <p:cNvSpPr txBox="1"/>
          <p:nvPr/>
        </p:nvSpPr>
        <p:spPr>
          <a:xfrm>
            <a:off x="5029200" y="2209800"/>
            <a:ext cx="1386918" cy="523220"/>
          </a:xfrm>
          <a:prstGeom prst="rect">
            <a:avLst/>
          </a:prstGeom>
          <a:noFill/>
        </p:spPr>
        <p:txBody>
          <a:bodyPr wrap="none" rtlCol="0">
            <a:spAutoFit/>
          </a:bodyPr>
          <a:lstStyle/>
          <a:p>
            <a:r>
              <a:rPr lang="en-US" sz="1400" baseline="30000" dirty="0" smtClean="0"/>
              <a:t> </a:t>
            </a:r>
            <a:r>
              <a:rPr lang="en-US" sz="1400" dirty="0" smtClean="0"/>
              <a:t> </a:t>
            </a:r>
            <a:r>
              <a:rPr lang="en-US" sz="1400" dirty="0" err="1" smtClean="0"/>
              <a:t>ujung</a:t>
            </a:r>
            <a:r>
              <a:rPr lang="en-US" sz="1400" dirty="0" smtClean="0"/>
              <a:t> </a:t>
            </a:r>
            <a:r>
              <a:rPr lang="en-US" sz="1400" dirty="0" err="1" smtClean="0"/>
              <a:t>lereng</a:t>
            </a:r>
            <a:endParaRPr lang="en-US" sz="1400" dirty="0" smtClean="0"/>
          </a:p>
          <a:p>
            <a:pPr algn="ctr"/>
            <a:r>
              <a:rPr lang="en-US" sz="1400" dirty="0" err="1" smtClean="0"/>
              <a:t>aluvial</a:t>
            </a:r>
            <a:r>
              <a:rPr lang="en-US" sz="1400" dirty="0" smtClean="0"/>
              <a:t> </a:t>
            </a:r>
            <a:endParaRPr lang="en-US" sz="1400" baseline="30000" dirty="0"/>
          </a:p>
        </p:txBody>
      </p:sp>
      <p:sp>
        <p:nvSpPr>
          <p:cNvPr id="60" name="TextBox 59"/>
          <p:cNvSpPr txBox="1"/>
          <p:nvPr/>
        </p:nvSpPr>
        <p:spPr>
          <a:xfrm>
            <a:off x="4419338" y="1076980"/>
            <a:ext cx="1143262" cy="523220"/>
          </a:xfrm>
          <a:prstGeom prst="rect">
            <a:avLst/>
          </a:prstGeom>
          <a:noFill/>
        </p:spPr>
        <p:txBody>
          <a:bodyPr wrap="none" rtlCol="0">
            <a:spAutoFit/>
          </a:bodyPr>
          <a:lstStyle/>
          <a:p>
            <a:r>
              <a:rPr lang="en-US" sz="1400" baseline="30000" dirty="0" smtClean="0"/>
              <a:t> </a:t>
            </a:r>
            <a:r>
              <a:rPr lang="en-US" sz="1400" dirty="0" smtClean="0"/>
              <a:t> kaki </a:t>
            </a:r>
            <a:r>
              <a:rPr lang="en-US" sz="1400" dirty="0" err="1" smtClean="0"/>
              <a:t>lerng</a:t>
            </a:r>
            <a:endParaRPr lang="en-US" sz="1400" dirty="0" smtClean="0"/>
          </a:p>
          <a:p>
            <a:r>
              <a:rPr lang="en-US" sz="1400" dirty="0" smtClean="0"/>
              <a:t>  </a:t>
            </a:r>
            <a:r>
              <a:rPr lang="en-US" sz="1400" dirty="0" err="1" smtClean="0"/>
              <a:t>coluvial</a:t>
            </a:r>
            <a:r>
              <a:rPr lang="en-US" sz="1400" dirty="0" smtClean="0"/>
              <a:t> </a:t>
            </a:r>
            <a:endParaRPr lang="en-US" sz="1400" baseline="30000" dirty="0"/>
          </a:p>
        </p:txBody>
      </p:sp>
      <p:cxnSp>
        <p:nvCxnSpPr>
          <p:cNvPr id="62" name="Straight Connector 61"/>
          <p:cNvCxnSpPr/>
          <p:nvPr/>
        </p:nvCxnSpPr>
        <p:spPr>
          <a:xfrm>
            <a:off x="990600" y="5713412"/>
            <a:ext cx="6705600" cy="1588"/>
          </a:xfrm>
          <a:prstGeom prst="line">
            <a:avLst/>
          </a:prstGeom>
        </p:spPr>
        <p:style>
          <a:lnRef idx="1">
            <a:schemeClr val="accent1"/>
          </a:lnRef>
          <a:fillRef idx="0">
            <a:schemeClr val="accent1"/>
          </a:fillRef>
          <a:effectRef idx="0">
            <a:schemeClr val="accent1"/>
          </a:effectRef>
          <a:fontRef idx="minor">
            <a:schemeClr val="tx1"/>
          </a:fontRef>
        </p:style>
      </p:cxnSp>
      <p:sp>
        <p:nvSpPr>
          <p:cNvPr id="77" name="TextBox 76"/>
          <p:cNvSpPr txBox="1"/>
          <p:nvPr/>
        </p:nvSpPr>
        <p:spPr>
          <a:xfrm>
            <a:off x="3657600" y="1699736"/>
            <a:ext cx="1143000" cy="738664"/>
          </a:xfrm>
          <a:prstGeom prst="rect">
            <a:avLst/>
          </a:prstGeom>
          <a:noFill/>
        </p:spPr>
        <p:txBody>
          <a:bodyPr wrap="square" rtlCol="0">
            <a:spAutoFit/>
          </a:bodyPr>
          <a:lstStyle/>
          <a:p>
            <a:pPr algn="ctr"/>
            <a:r>
              <a:rPr lang="en-US" sz="1400" baseline="30000" dirty="0" smtClean="0"/>
              <a:t> </a:t>
            </a:r>
            <a:r>
              <a:rPr lang="en-US" sz="1400" dirty="0" smtClean="0"/>
              <a:t> </a:t>
            </a:r>
            <a:r>
              <a:rPr lang="en-US" sz="1400" dirty="0" err="1" smtClean="0"/>
              <a:t>lereng</a:t>
            </a:r>
            <a:r>
              <a:rPr lang="en-US" sz="1400" dirty="0" smtClean="0"/>
              <a:t> </a:t>
            </a:r>
            <a:r>
              <a:rPr lang="en-US" sz="1400" dirty="0" err="1" smtClean="0"/>
              <a:t>transportasional</a:t>
            </a:r>
            <a:r>
              <a:rPr lang="en-US" sz="1400" dirty="0" smtClean="0"/>
              <a:t> </a:t>
            </a:r>
            <a:endParaRPr lang="en-US" sz="1400" baseline="30000" dirty="0"/>
          </a:p>
        </p:txBody>
      </p:sp>
      <p:cxnSp>
        <p:nvCxnSpPr>
          <p:cNvPr id="78" name="Straight Connector 77"/>
          <p:cNvCxnSpPr/>
          <p:nvPr/>
        </p:nvCxnSpPr>
        <p:spPr>
          <a:xfrm rot="16200000" flipH="1">
            <a:off x="4229497" y="4305698"/>
            <a:ext cx="2743200" cy="75406"/>
          </a:xfrm>
          <a:prstGeom prst="line">
            <a:avLst/>
          </a:prstGeom>
        </p:spPr>
        <p:style>
          <a:lnRef idx="1">
            <a:schemeClr val="accent1"/>
          </a:lnRef>
          <a:fillRef idx="0">
            <a:schemeClr val="accent1"/>
          </a:fillRef>
          <a:effectRef idx="0">
            <a:schemeClr val="accent1"/>
          </a:effectRef>
          <a:fontRef idx="minor">
            <a:schemeClr val="tx1"/>
          </a:fontRef>
        </p:style>
      </p:cxnSp>
      <p:sp>
        <p:nvSpPr>
          <p:cNvPr id="79" name="TextBox 78"/>
          <p:cNvSpPr txBox="1"/>
          <p:nvPr/>
        </p:nvSpPr>
        <p:spPr>
          <a:xfrm rot="16200000">
            <a:off x="4892030" y="4324876"/>
            <a:ext cx="2441694" cy="338554"/>
          </a:xfrm>
          <a:prstGeom prst="rect">
            <a:avLst/>
          </a:prstGeom>
          <a:noFill/>
        </p:spPr>
        <p:txBody>
          <a:bodyPr wrap="none" rtlCol="0">
            <a:spAutoFit/>
          </a:bodyPr>
          <a:lstStyle/>
          <a:p>
            <a:r>
              <a:rPr lang="en-US" sz="1600" dirty="0" err="1" smtClean="0"/>
              <a:t>Pengendapan</a:t>
            </a:r>
            <a:r>
              <a:rPr lang="en-US" sz="1600" dirty="0" smtClean="0"/>
              <a:t> </a:t>
            </a:r>
            <a:r>
              <a:rPr lang="en-US" sz="1600" dirty="0" err="1" smtClean="0"/>
              <a:t>kembali</a:t>
            </a:r>
            <a:r>
              <a:rPr lang="en-US" sz="1600" dirty="0" smtClean="0"/>
              <a:t> </a:t>
            </a:r>
            <a:endParaRPr lang="en-US" sz="1600" dirty="0"/>
          </a:p>
        </p:txBody>
      </p:sp>
      <p:sp>
        <p:nvSpPr>
          <p:cNvPr id="80" name="TextBox 79"/>
          <p:cNvSpPr txBox="1"/>
          <p:nvPr/>
        </p:nvSpPr>
        <p:spPr>
          <a:xfrm rot="16200000">
            <a:off x="6143573" y="4966821"/>
            <a:ext cx="1005403" cy="338554"/>
          </a:xfrm>
          <a:prstGeom prst="rect">
            <a:avLst/>
          </a:prstGeom>
          <a:noFill/>
        </p:spPr>
        <p:txBody>
          <a:bodyPr wrap="none" rtlCol="0">
            <a:spAutoFit/>
          </a:bodyPr>
          <a:lstStyle/>
          <a:p>
            <a:r>
              <a:rPr lang="en-US" sz="1600" dirty="0" err="1" smtClean="0"/>
              <a:t>longsor</a:t>
            </a:r>
            <a:r>
              <a:rPr lang="en-US" sz="1600" dirty="0" smtClean="0"/>
              <a:t> </a:t>
            </a:r>
            <a:endParaRPr lang="en-US" sz="1600" dirty="0"/>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838200"/>
            <a:ext cx="8229600" cy="5638800"/>
          </a:xfrm>
        </p:spPr>
        <p:style>
          <a:lnRef idx="2">
            <a:schemeClr val="accent1"/>
          </a:lnRef>
          <a:fillRef idx="1">
            <a:schemeClr val="lt1"/>
          </a:fillRef>
          <a:effectRef idx="0">
            <a:schemeClr val="accent1"/>
          </a:effectRef>
          <a:fontRef idx="minor">
            <a:schemeClr val="dk1"/>
          </a:fontRef>
        </p:style>
        <p:txBody>
          <a:bodyPr>
            <a:normAutofit/>
          </a:bodyPr>
          <a:lstStyle/>
          <a:p>
            <a:pPr>
              <a:buNone/>
            </a:pPr>
            <a:r>
              <a:rPr lang="id-ID" sz="2000" dirty="0" smtClean="0"/>
              <a:t>Organisme </a:t>
            </a:r>
            <a:r>
              <a:rPr lang="id-ID" sz="2000" dirty="0" smtClean="0">
                <a:sym typeface="Wingdings" pitchFamily="2" charset="2"/>
              </a:rPr>
              <a:t> vegetasi dan fauna (hewan)</a:t>
            </a:r>
          </a:p>
          <a:p>
            <a:pPr>
              <a:buNone/>
            </a:pPr>
            <a:r>
              <a:rPr lang="id-ID" sz="2000" dirty="0" smtClean="0">
                <a:sym typeface="Wingdings" pitchFamily="2" charset="2"/>
              </a:rPr>
              <a:t>	Pengaruhnya terhadap horisonisasi </a:t>
            </a:r>
          </a:p>
          <a:p>
            <a:pPr>
              <a:buNone/>
            </a:pPr>
            <a:r>
              <a:rPr lang="id-ID" sz="2000" dirty="0" smtClean="0">
                <a:sym typeface="Wingdings" pitchFamily="2" charset="2"/>
              </a:rPr>
              <a:t>		- masyarakat tanaman (padang rumput)</a:t>
            </a:r>
          </a:p>
          <a:p>
            <a:pPr>
              <a:buNone/>
            </a:pPr>
            <a:r>
              <a:rPr lang="id-ID" sz="2000" dirty="0" smtClean="0">
                <a:sym typeface="Wingdings" pitchFamily="2" charset="2"/>
              </a:rPr>
              <a:t>		-individu pohon</a:t>
            </a:r>
          </a:p>
          <a:p>
            <a:pPr>
              <a:buNone/>
            </a:pPr>
            <a:r>
              <a:rPr lang="id-ID" sz="2000" dirty="0" smtClean="0">
                <a:sym typeface="Wingdings" pitchFamily="2" charset="2"/>
              </a:rPr>
              <a:t>		-penumpukan bahan organik pada permukaan tanah</a:t>
            </a:r>
          </a:p>
          <a:p>
            <a:pPr>
              <a:buNone/>
            </a:pPr>
            <a:r>
              <a:rPr lang="id-ID" sz="2000" dirty="0" smtClean="0">
                <a:sym typeface="Wingdings" pitchFamily="2" charset="2"/>
              </a:rPr>
              <a:t>		-pemasukan humus (BOT) oleh aktivitas akar dan 	 	  mikroba (kuman)</a:t>
            </a:r>
          </a:p>
          <a:p>
            <a:pPr>
              <a:buNone/>
            </a:pPr>
            <a:r>
              <a:rPr lang="id-ID" sz="2000" dirty="0" smtClean="0">
                <a:sym typeface="Wingdings" pitchFamily="2" charset="2"/>
              </a:rPr>
              <a:t>		-illuviasi humus</a:t>
            </a:r>
          </a:p>
          <a:p>
            <a:pPr>
              <a:buNone/>
            </a:pPr>
            <a:r>
              <a:rPr lang="id-ID" sz="2000" dirty="0" smtClean="0">
                <a:sym typeface="Wingdings" pitchFamily="2" charset="2"/>
              </a:rPr>
              <a:t>		-bioturbasi oleh akar tanmn dan fauna (cacing, serangga, </a:t>
            </a:r>
          </a:p>
          <a:p>
            <a:pPr>
              <a:buNone/>
            </a:pPr>
            <a:r>
              <a:rPr lang="id-ID" sz="2000" dirty="0" smtClean="0">
                <a:sym typeface="Wingdings" pitchFamily="2" charset="2"/>
              </a:rPr>
              <a:t>            larvae, rayap, semut, roden (tikus), burung)</a:t>
            </a:r>
          </a:p>
          <a:p>
            <a:pPr>
              <a:buNone/>
            </a:pPr>
            <a:r>
              <a:rPr lang="id-ID" sz="2000" dirty="0" smtClean="0">
                <a:sym typeface="Wingdings" pitchFamily="2" charset="2"/>
              </a:rPr>
              <a:t>		-memasukkan racun di permukaan utk. Persaingan </a:t>
            </a:r>
          </a:p>
          <a:p>
            <a:pPr>
              <a:buNone/>
            </a:pPr>
            <a:r>
              <a:rPr lang="id-ID" sz="2000" dirty="0" smtClean="0">
                <a:sym typeface="Wingdings" pitchFamily="2" charset="2"/>
              </a:rPr>
              <a:t>		- membangun tanah  teras, perataan, pengisian</a:t>
            </a:r>
          </a:p>
          <a:p>
            <a:pPr>
              <a:buNone/>
            </a:pPr>
            <a:r>
              <a:rPr lang="id-ID" sz="2000" dirty="0" smtClean="0">
                <a:sym typeface="Wingdings" pitchFamily="2" charset="2"/>
              </a:rPr>
              <a:t>		-perusakan tanah  erosi</a:t>
            </a:r>
          </a:p>
          <a:p>
            <a:pPr>
              <a:buNone/>
            </a:pPr>
            <a:r>
              <a:rPr lang="id-ID" sz="2000" dirty="0" smtClean="0">
                <a:sym typeface="Wingdings" pitchFamily="2" charset="2"/>
              </a:rPr>
              <a:t>		-pengubahan tanah  irigasi, drainase, pengolahan, </a:t>
            </a:r>
          </a:p>
          <a:p>
            <a:pPr>
              <a:buNone/>
            </a:pPr>
            <a:r>
              <a:rPr lang="id-ID" sz="2000" dirty="0" smtClean="0">
                <a:sym typeface="Wingdings" pitchFamily="2" charset="2"/>
              </a:rPr>
              <a:t>            pemupukan.</a:t>
            </a:r>
          </a:p>
        </p:txBody>
      </p:sp>
      <p:sp>
        <p:nvSpPr>
          <p:cNvPr id="3" name="Title 2"/>
          <p:cNvSpPr>
            <a:spLocks noGrp="1"/>
          </p:cNvSpPr>
          <p:nvPr>
            <p:ph type="title"/>
          </p:nvPr>
        </p:nvSpPr>
        <p:spPr>
          <a:xfrm>
            <a:off x="457200" y="228600"/>
            <a:ext cx="8229600" cy="503238"/>
          </a:xfrm>
        </p:spPr>
        <p:style>
          <a:lnRef idx="1">
            <a:schemeClr val="accent3"/>
          </a:lnRef>
          <a:fillRef idx="3">
            <a:schemeClr val="accent3"/>
          </a:fillRef>
          <a:effectRef idx="2">
            <a:schemeClr val="accent3"/>
          </a:effectRef>
          <a:fontRef idx="minor">
            <a:schemeClr val="lt1"/>
          </a:fontRef>
        </p:style>
        <p:txBody>
          <a:bodyPr>
            <a:normAutofit/>
          </a:bodyPr>
          <a:lstStyle/>
          <a:p>
            <a:pPr algn="ctr"/>
            <a:r>
              <a:rPr lang="en-US" sz="2400" dirty="0" err="1" smtClean="0"/>
              <a:t>Organisme</a:t>
            </a:r>
            <a:r>
              <a:rPr lang="en-US" sz="2400" dirty="0" smtClean="0"/>
              <a:t> </a:t>
            </a:r>
            <a:r>
              <a:rPr lang="en-US" sz="2400" dirty="0" err="1" smtClean="0"/>
              <a:t>sebagai</a:t>
            </a:r>
            <a:r>
              <a:rPr lang="en-US" sz="2400" dirty="0" smtClean="0"/>
              <a:t> </a:t>
            </a:r>
            <a:r>
              <a:rPr lang="en-US" sz="2400" dirty="0" err="1" smtClean="0"/>
              <a:t>faktor</a:t>
            </a:r>
            <a:r>
              <a:rPr lang="en-US" sz="2400" dirty="0" smtClean="0"/>
              <a:t> </a:t>
            </a:r>
            <a:r>
              <a:rPr lang="en-US" sz="2400" dirty="0" err="1" smtClean="0"/>
              <a:t>pembentuk</a:t>
            </a:r>
            <a:r>
              <a:rPr lang="en-US" sz="2400" dirty="0" smtClean="0"/>
              <a:t> </a:t>
            </a:r>
            <a:r>
              <a:rPr lang="en-US" sz="2400" dirty="0" err="1" smtClean="0"/>
              <a:t>tanah</a:t>
            </a:r>
            <a:endParaRPr lang="en-US" sz="2400" dirty="0"/>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Picture 4"/>
          <p:cNvPicPr>
            <a:picLocks noChangeAspect="1" noChangeArrowheads="1"/>
          </p:cNvPicPr>
          <p:nvPr/>
        </p:nvPicPr>
        <p:blipFill>
          <a:blip r:embed="rId2"/>
          <a:srcRect/>
          <a:stretch>
            <a:fillRect/>
          </a:stretch>
        </p:blipFill>
        <p:spPr bwMode="auto">
          <a:xfrm>
            <a:off x="0" y="1588"/>
            <a:ext cx="9144000" cy="6854825"/>
          </a:xfrm>
          <a:prstGeom prst="rect">
            <a:avLst/>
          </a:prstGeom>
          <a:noFill/>
          <a:ln w="9525">
            <a:noFill/>
            <a:miter lim="800000"/>
            <a:headEnd/>
            <a:tailEnd/>
          </a:ln>
        </p:spPr>
      </p:pic>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2" descr="SOIL6_Pic Steep rocky slope"/>
          <p:cNvPicPr>
            <a:picLocks noChangeAspect="1" noChangeArrowheads="1"/>
          </p:cNvPicPr>
          <p:nvPr/>
        </p:nvPicPr>
        <p:blipFill>
          <a:blip r:embed="rId2"/>
          <a:srcRect/>
          <a:stretch>
            <a:fillRect/>
          </a:stretch>
        </p:blipFill>
        <p:spPr bwMode="auto">
          <a:xfrm>
            <a:off x="228600" y="304800"/>
            <a:ext cx="8686800" cy="6324600"/>
          </a:xfrm>
          <a:prstGeom prst="rect">
            <a:avLst/>
          </a:prstGeom>
          <a:noFill/>
          <a:ln w="9525">
            <a:noFill/>
            <a:miter lim="800000"/>
            <a:headEnd/>
            <a:tailEnd/>
          </a:ln>
        </p:spPr>
      </p:pic>
      <p:sp>
        <p:nvSpPr>
          <p:cNvPr id="142339" name="Text Box 3"/>
          <p:cNvSpPr txBox="1">
            <a:spLocks noChangeArrowheads="1"/>
          </p:cNvSpPr>
          <p:nvPr/>
        </p:nvSpPr>
        <p:spPr bwMode="auto">
          <a:xfrm>
            <a:off x="609600" y="457200"/>
            <a:ext cx="8001000" cy="1343025"/>
          </a:xfrm>
          <a:prstGeom prst="rect">
            <a:avLst/>
          </a:prstGeom>
          <a:noFill/>
          <a:ln w="12700">
            <a:noFill/>
            <a:miter lim="800000"/>
            <a:headEnd type="none" w="sm" len="sm"/>
            <a:tailEnd type="none" w="sm" len="sm"/>
          </a:ln>
          <a:effectLst/>
        </p:spPr>
        <p:txBody>
          <a:bodyPr>
            <a:spAutoFit/>
          </a:bodyPr>
          <a:lstStyle/>
          <a:p>
            <a:pPr>
              <a:spcBef>
                <a:spcPct val="50000"/>
              </a:spcBef>
              <a:defRPr/>
            </a:pPr>
            <a:r>
              <a:rPr lang="en-US" sz="2400" b="1">
                <a:solidFill>
                  <a:srgbClr val="990000"/>
                </a:solidFill>
                <a:latin typeface="Arial" pitchFamily="34" charset="0"/>
              </a:rPr>
              <a:t>Soil-forming Factors:</a:t>
            </a:r>
            <a:r>
              <a:rPr lang="en-US" sz="4000" b="1">
                <a:solidFill>
                  <a:srgbClr val="990000"/>
                </a:solidFill>
                <a:latin typeface="Arial" pitchFamily="34" charset="0"/>
              </a:rPr>
              <a:t> </a:t>
            </a:r>
            <a:r>
              <a:rPr lang="en-US" sz="4000" b="1">
                <a:solidFill>
                  <a:schemeClr val="bg2"/>
                </a:solidFill>
                <a:effectLst>
                  <a:outerShdw blurRad="38100" dist="38100" dir="2700000" algn="tl">
                    <a:srgbClr val="C0C0C0"/>
                  </a:outerShdw>
                </a:effectLst>
                <a:latin typeface="Arial" pitchFamily="34" charset="0"/>
              </a:rPr>
              <a:t>4. Topography</a:t>
            </a:r>
          </a:p>
          <a:p>
            <a:pPr algn="ctr">
              <a:spcBef>
                <a:spcPct val="50000"/>
              </a:spcBef>
              <a:defRPr/>
            </a:pPr>
            <a:r>
              <a:rPr lang="en-US" sz="2800" b="1">
                <a:solidFill>
                  <a:srgbClr val="990000"/>
                </a:solidFill>
                <a:latin typeface="Arial" pitchFamily="34" charset="0"/>
              </a:rPr>
              <a:t>S;lope Steepness</a:t>
            </a:r>
            <a:endParaRPr lang="en-US" sz="2800">
              <a:solidFill>
                <a:srgbClr val="990000"/>
              </a:solidFill>
              <a:latin typeface="Times New Roman" pitchFamily="18" charset="0"/>
            </a:endParaRPr>
          </a:p>
        </p:txBody>
      </p:sp>
      <p:pic>
        <p:nvPicPr>
          <p:cNvPr id="48132" name="Picture 4" descr="topography">
            <a:hlinkClick r:id="rId3"/>
          </p:cNvPr>
          <p:cNvPicPr>
            <a:picLocks noChangeAspect="1" noChangeArrowheads="1"/>
          </p:cNvPicPr>
          <p:nvPr/>
        </p:nvPicPr>
        <p:blipFill>
          <a:blip r:embed="rId4"/>
          <a:srcRect/>
          <a:stretch>
            <a:fillRect/>
          </a:stretch>
        </p:blipFill>
        <p:spPr bwMode="auto">
          <a:xfrm>
            <a:off x="228600" y="4076700"/>
            <a:ext cx="2895600" cy="2628900"/>
          </a:xfrm>
          <a:prstGeom prst="rect">
            <a:avLst/>
          </a:prstGeom>
          <a:noFill/>
          <a:ln w="9525">
            <a:noFill/>
            <a:miter lim="800000"/>
            <a:headEnd/>
            <a:tailEnd/>
          </a:ln>
        </p:spPr>
      </p:pic>
      <p:sp>
        <p:nvSpPr>
          <p:cNvPr id="142341" name="Rectangle 5"/>
          <p:cNvSpPr>
            <a:spLocks noChangeArrowheads="1"/>
          </p:cNvSpPr>
          <p:nvPr/>
        </p:nvSpPr>
        <p:spPr bwMode="auto">
          <a:xfrm>
            <a:off x="3962400" y="4038600"/>
            <a:ext cx="4953000" cy="2590800"/>
          </a:xfrm>
          <a:prstGeom prst="rect">
            <a:avLst/>
          </a:prstGeom>
          <a:noFill/>
          <a:ln w="9525">
            <a:noFill/>
            <a:miter lim="800000"/>
            <a:headEnd/>
            <a:tailEnd/>
          </a:ln>
          <a:effectLst/>
        </p:spPr>
        <p:txBody>
          <a:bodyPr/>
          <a:lstStyle/>
          <a:p>
            <a:pPr marL="342900" indent="-342900" eaLnBrk="1" hangingPunct="1">
              <a:spcBef>
                <a:spcPct val="20000"/>
              </a:spcBef>
              <a:buFontTx/>
              <a:buChar char="•"/>
              <a:defRPr/>
            </a:pPr>
            <a:r>
              <a:rPr lang="en-US" sz="2400" b="1">
                <a:solidFill>
                  <a:srgbClr val="0000CC"/>
                </a:solidFill>
                <a:effectLst>
                  <a:outerShdw blurRad="38100" dist="38100" dir="2700000" algn="tl">
                    <a:srgbClr val="C0C0C0"/>
                  </a:outerShdw>
                </a:effectLst>
                <a:latin typeface="Times New Roman" pitchFamily="18" charset="0"/>
              </a:rPr>
              <a:t>Degree of slope</a:t>
            </a:r>
          </a:p>
          <a:p>
            <a:pPr marL="742950" lvl="1" indent="-285750" eaLnBrk="1" hangingPunct="1">
              <a:spcBef>
                <a:spcPct val="20000"/>
              </a:spcBef>
              <a:buFontTx/>
              <a:buChar char="•"/>
              <a:defRPr/>
            </a:pPr>
            <a:r>
              <a:rPr lang="en-US" sz="2400" b="1">
                <a:solidFill>
                  <a:srgbClr val="0000CC"/>
                </a:solidFill>
                <a:effectLst>
                  <a:outerShdw blurRad="38100" dist="38100" dir="2700000" algn="tl">
                    <a:srgbClr val="C0C0C0"/>
                  </a:outerShdw>
                </a:effectLst>
                <a:latin typeface="Times New Roman" pitchFamily="18" charset="0"/>
              </a:rPr>
              <a:t>How much rainfall will run off the surface, how much the soil retains</a:t>
            </a:r>
          </a:p>
          <a:p>
            <a:pPr marL="342900" indent="-342900" eaLnBrk="1" hangingPunct="1">
              <a:spcBef>
                <a:spcPct val="20000"/>
              </a:spcBef>
              <a:buFontTx/>
              <a:buChar char="•"/>
              <a:defRPr/>
            </a:pPr>
            <a:r>
              <a:rPr lang="en-US" sz="2400" b="1">
                <a:solidFill>
                  <a:srgbClr val="0000CC"/>
                </a:solidFill>
                <a:effectLst>
                  <a:outerShdw blurRad="38100" dist="38100" dir="2700000" algn="tl">
                    <a:srgbClr val="C0C0C0"/>
                  </a:outerShdw>
                </a:effectLst>
                <a:latin typeface="Times New Roman" pitchFamily="18" charset="0"/>
              </a:rPr>
              <a:t>Facing sun or not, for how long</a:t>
            </a:r>
          </a:p>
          <a:p>
            <a:pPr marL="742950" lvl="1" indent="-285750" eaLnBrk="1" hangingPunct="1">
              <a:spcBef>
                <a:spcPct val="20000"/>
              </a:spcBef>
              <a:buFontTx/>
              <a:buChar char="•"/>
              <a:defRPr/>
            </a:pPr>
            <a:r>
              <a:rPr lang="en-US" sz="2400" b="1">
                <a:solidFill>
                  <a:srgbClr val="0000CC"/>
                </a:solidFill>
                <a:effectLst>
                  <a:outerShdw blurRad="38100" dist="38100" dir="2700000" algn="tl">
                    <a:srgbClr val="C0C0C0"/>
                  </a:outerShdw>
                </a:effectLst>
                <a:latin typeface="Times New Roman" pitchFamily="18" charset="0"/>
              </a:rPr>
              <a:t>Affects temperature of soil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42339"/>
                                        </p:tgtEl>
                                        <p:attrNameLst>
                                          <p:attrName>style.visibility</p:attrName>
                                        </p:attrNameLst>
                                      </p:cBhvr>
                                      <p:to>
                                        <p:strVal val="visible"/>
                                      </p:to>
                                    </p:set>
                                    <p:anim calcmode="lin" valueType="num">
                                      <p:cBhvr additive="base">
                                        <p:cTn id="7" dur="500" fill="hold"/>
                                        <p:tgtEl>
                                          <p:spTgt spid="142339"/>
                                        </p:tgtEl>
                                        <p:attrNameLst>
                                          <p:attrName>ppt_x</p:attrName>
                                        </p:attrNameLst>
                                      </p:cBhvr>
                                      <p:tavLst>
                                        <p:tav tm="0">
                                          <p:val>
                                            <p:strVal val="0-#ppt_w/2"/>
                                          </p:val>
                                        </p:tav>
                                        <p:tav tm="100000">
                                          <p:val>
                                            <p:strVal val="#ppt_x"/>
                                          </p:val>
                                        </p:tav>
                                      </p:tavLst>
                                    </p:anim>
                                    <p:anim calcmode="lin" valueType="num">
                                      <p:cBhvr additive="base">
                                        <p:cTn id="8" dur="500" fill="hold"/>
                                        <p:tgtEl>
                                          <p:spTgt spid="1423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2339" grpId="0" autoUpdateAnimBg="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838200"/>
            <a:ext cx="8229600" cy="5638800"/>
          </a:xfrm>
        </p:spPr>
        <p:style>
          <a:lnRef idx="2">
            <a:schemeClr val="accent1"/>
          </a:lnRef>
          <a:fillRef idx="1">
            <a:schemeClr val="lt1"/>
          </a:fillRef>
          <a:effectRef idx="0">
            <a:schemeClr val="accent1"/>
          </a:effectRef>
          <a:fontRef idx="minor">
            <a:schemeClr val="dk1"/>
          </a:fontRef>
        </p:style>
        <p:txBody>
          <a:bodyPr>
            <a:normAutofit/>
          </a:bodyPr>
          <a:lstStyle/>
          <a:p>
            <a:pPr>
              <a:buNone/>
            </a:pPr>
            <a:r>
              <a:rPr lang="en-US" sz="2000" dirty="0" smtClean="0">
                <a:sym typeface="Wingdings" pitchFamily="2" charset="2"/>
              </a:rPr>
              <a:t>	</a:t>
            </a:r>
            <a:r>
              <a:rPr lang="id-ID" sz="2000" dirty="0" smtClean="0">
                <a:sym typeface="Wingdings" pitchFamily="2" charset="2"/>
              </a:rPr>
              <a:t>Pengaruh relief terhadap pembentukan tanah terlihat jelas pada konsep catena tanah. </a:t>
            </a:r>
          </a:p>
          <a:p>
            <a:pPr>
              <a:buNone/>
            </a:pPr>
            <a:r>
              <a:rPr lang="id-ID" sz="2000" dirty="0" smtClean="0">
                <a:sym typeface="Wingdings" pitchFamily="2" charset="2"/>
              </a:rPr>
              <a:t>	</a:t>
            </a:r>
            <a:r>
              <a:rPr lang="id-ID" sz="2000" i="1" dirty="0" smtClean="0">
                <a:sym typeface="Wingdings" pitchFamily="2" charset="2"/>
              </a:rPr>
              <a:t>Catena:</a:t>
            </a:r>
            <a:r>
              <a:rPr lang="id-ID" sz="2000" dirty="0" smtClean="0">
                <a:sym typeface="Wingdings" pitchFamily="2" charset="2"/>
              </a:rPr>
              <a:t> sederetan tanah sepanjang lereng karena perbedaan </a:t>
            </a:r>
            <a:r>
              <a:rPr lang="en-US" sz="2000" dirty="0" err="1" smtClean="0">
                <a:sym typeface="Wingdings" pitchFamily="2" charset="2"/>
              </a:rPr>
              <a:t>topografi</a:t>
            </a:r>
            <a:r>
              <a:rPr lang="en-US" sz="2000" dirty="0" smtClean="0">
                <a:sym typeface="Wingdings" pitchFamily="2" charset="2"/>
              </a:rPr>
              <a:t> </a:t>
            </a:r>
            <a:r>
              <a:rPr lang="en-US" sz="2000" dirty="0" err="1" smtClean="0">
                <a:sym typeface="Wingdings" pitchFamily="2" charset="2"/>
              </a:rPr>
              <a:t>dan</a:t>
            </a:r>
            <a:r>
              <a:rPr lang="en-US" sz="2000" dirty="0" smtClean="0">
                <a:sym typeface="Wingdings" pitchFamily="2" charset="2"/>
              </a:rPr>
              <a:t> </a:t>
            </a:r>
            <a:r>
              <a:rPr lang="id-ID" sz="2000" dirty="0" smtClean="0">
                <a:sym typeface="Wingdings" pitchFamily="2" charset="2"/>
              </a:rPr>
              <a:t>drainase. Dalam lereng terjadi alih tempat senyawa larut, partikel koloid, dan puing kasar</a:t>
            </a:r>
            <a:endParaRPr lang="id-ID" sz="2000" dirty="0"/>
          </a:p>
        </p:txBody>
      </p:sp>
      <p:sp>
        <p:nvSpPr>
          <p:cNvPr id="3" name="Title 2"/>
          <p:cNvSpPr>
            <a:spLocks noGrp="1"/>
          </p:cNvSpPr>
          <p:nvPr>
            <p:ph type="title"/>
          </p:nvPr>
        </p:nvSpPr>
        <p:spPr>
          <a:xfrm>
            <a:off x="381000" y="228600"/>
            <a:ext cx="8229600" cy="503238"/>
          </a:xfrm>
        </p:spPr>
        <p:style>
          <a:lnRef idx="1">
            <a:schemeClr val="accent3"/>
          </a:lnRef>
          <a:fillRef idx="3">
            <a:schemeClr val="accent3"/>
          </a:fillRef>
          <a:effectRef idx="2">
            <a:schemeClr val="accent3"/>
          </a:effectRef>
          <a:fontRef idx="minor">
            <a:schemeClr val="lt1"/>
          </a:fontRef>
        </p:style>
        <p:txBody>
          <a:bodyPr>
            <a:normAutofit fontScale="90000"/>
          </a:bodyPr>
          <a:lstStyle/>
          <a:p>
            <a:pPr algn="ctr"/>
            <a:r>
              <a:rPr lang="en-US" sz="2400" dirty="0" smtClean="0"/>
              <a:t/>
            </a:r>
            <a:br>
              <a:rPr lang="en-US" sz="2400" dirty="0" smtClean="0"/>
            </a:br>
            <a:r>
              <a:rPr lang="en-US" sz="2400" dirty="0" smtClean="0"/>
              <a:t>Relief </a:t>
            </a:r>
            <a:r>
              <a:rPr lang="en-US" sz="2400" dirty="0" err="1" smtClean="0"/>
              <a:t>sebagai</a:t>
            </a:r>
            <a:r>
              <a:rPr lang="en-US" sz="2400" dirty="0" smtClean="0"/>
              <a:t> </a:t>
            </a:r>
            <a:r>
              <a:rPr lang="en-US" sz="2400" dirty="0" err="1" smtClean="0"/>
              <a:t>faktor</a:t>
            </a:r>
            <a:r>
              <a:rPr lang="en-US" sz="2400" dirty="0" smtClean="0"/>
              <a:t> </a:t>
            </a:r>
            <a:r>
              <a:rPr lang="en-US" sz="2400" dirty="0" err="1" smtClean="0"/>
              <a:t>pembentuk</a:t>
            </a:r>
            <a:r>
              <a:rPr lang="en-US" sz="2400" dirty="0" smtClean="0"/>
              <a:t> </a:t>
            </a:r>
            <a:r>
              <a:rPr lang="en-US" sz="2400" dirty="0" err="1" smtClean="0"/>
              <a:t>tanah</a:t>
            </a:r>
            <a:r>
              <a:rPr lang="en-US" sz="2400" dirty="0" smtClean="0"/>
              <a:t/>
            </a:r>
            <a:br>
              <a:rPr lang="en-US" sz="2400" dirty="0" smtClean="0"/>
            </a:br>
            <a:endParaRPr lang="en-US" sz="2400" dirty="0"/>
          </a:p>
        </p:txBody>
      </p:sp>
      <p:sp>
        <p:nvSpPr>
          <p:cNvPr id="4" name="Freeform 3"/>
          <p:cNvSpPr/>
          <p:nvPr/>
        </p:nvSpPr>
        <p:spPr>
          <a:xfrm>
            <a:off x="1600200" y="2971801"/>
            <a:ext cx="5943600" cy="2133600"/>
          </a:xfrm>
          <a:custGeom>
            <a:avLst/>
            <a:gdLst>
              <a:gd name="connsiteX0" fmla="*/ 0 w 6359857"/>
              <a:gd name="connsiteY0" fmla="*/ 2388358 h 2433852"/>
              <a:gd name="connsiteX1" fmla="*/ 791570 w 6359857"/>
              <a:gd name="connsiteY1" fmla="*/ 2374711 h 2433852"/>
              <a:gd name="connsiteX2" fmla="*/ 1678675 w 6359857"/>
              <a:gd name="connsiteY2" fmla="*/ 2265529 h 2433852"/>
              <a:gd name="connsiteX3" fmla="*/ 3043451 w 6359857"/>
              <a:gd name="connsiteY3" fmla="*/ 1364776 h 2433852"/>
              <a:gd name="connsiteX4" fmla="*/ 3862316 w 6359857"/>
              <a:gd name="connsiteY4" fmla="*/ 859809 h 2433852"/>
              <a:gd name="connsiteX5" fmla="*/ 4572000 w 6359857"/>
              <a:gd name="connsiteY5" fmla="*/ 477672 h 2433852"/>
              <a:gd name="connsiteX6" fmla="*/ 5049672 w 6359857"/>
              <a:gd name="connsiteY6" fmla="*/ 286603 h 2433852"/>
              <a:gd name="connsiteX7" fmla="*/ 5554639 w 6359857"/>
              <a:gd name="connsiteY7" fmla="*/ 109182 h 2433852"/>
              <a:gd name="connsiteX8" fmla="*/ 6359857 w 6359857"/>
              <a:gd name="connsiteY8" fmla="*/ 0 h 2433852"/>
              <a:gd name="connsiteX9" fmla="*/ 6359857 w 6359857"/>
              <a:gd name="connsiteY9" fmla="*/ 0 h 2433852"/>
              <a:gd name="connsiteX10" fmla="*/ 6359857 w 6359857"/>
              <a:gd name="connsiteY10" fmla="*/ 0 h 2433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359857" h="2433852">
                <a:moveTo>
                  <a:pt x="0" y="2388358"/>
                </a:moveTo>
                <a:lnTo>
                  <a:pt x="791570" y="2374711"/>
                </a:lnTo>
                <a:cubicBezTo>
                  <a:pt x="1071349" y="2354240"/>
                  <a:pt x="1303361" y="2433852"/>
                  <a:pt x="1678675" y="2265529"/>
                </a:cubicBezTo>
                <a:cubicBezTo>
                  <a:pt x="2053989" y="2097206"/>
                  <a:pt x="2679511" y="1599063"/>
                  <a:pt x="3043451" y="1364776"/>
                </a:cubicBezTo>
                <a:cubicBezTo>
                  <a:pt x="3407391" y="1130489"/>
                  <a:pt x="3607558" y="1007660"/>
                  <a:pt x="3862316" y="859809"/>
                </a:cubicBezTo>
                <a:cubicBezTo>
                  <a:pt x="4117074" y="711958"/>
                  <a:pt x="4374107" y="573206"/>
                  <a:pt x="4572000" y="477672"/>
                </a:cubicBezTo>
                <a:cubicBezTo>
                  <a:pt x="4769893" y="382138"/>
                  <a:pt x="4885899" y="348018"/>
                  <a:pt x="5049672" y="286603"/>
                </a:cubicBezTo>
                <a:cubicBezTo>
                  <a:pt x="5213445" y="225188"/>
                  <a:pt x="5336275" y="156949"/>
                  <a:pt x="5554639" y="109182"/>
                </a:cubicBezTo>
                <a:cubicBezTo>
                  <a:pt x="5773003" y="61415"/>
                  <a:pt x="6359857" y="0"/>
                  <a:pt x="6359857" y="0"/>
                </a:cubicBezTo>
                <a:lnTo>
                  <a:pt x="6359857" y="0"/>
                </a:lnTo>
                <a:lnTo>
                  <a:pt x="6359857" y="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Freeform 4"/>
          <p:cNvSpPr/>
          <p:nvPr/>
        </p:nvSpPr>
        <p:spPr>
          <a:xfrm>
            <a:off x="1676400" y="3120788"/>
            <a:ext cx="5975444" cy="2822812"/>
          </a:xfrm>
          <a:custGeom>
            <a:avLst/>
            <a:gdLst>
              <a:gd name="connsiteX0" fmla="*/ 0 w 6491784"/>
              <a:gd name="connsiteY0" fmla="*/ 2734102 h 2772770"/>
              <a:gd name="connsiteX1" fmla="*/ 1201003 w 6491784"/>
              <a:gd name="connsiteY1" fmla="*/ 2693158 h 2772770"/>
              <a:gd name="connsiteX2" fmla="*/ 2374710 w 6491784"/>
              <a:gd name="connsiteY2" fmla="*/ 2256430 h 2772770"/>
              <a:gd name="connsiteX3" fmla="*/ 3575713 w 6491784"/>
              <a:gd name="connsiteY3" fmla="*/ 1328382 h 2772770"/>
              <a:gd name="connsiteX4" fmla="*/ 4121624 w 6491784"/>
              <a:gd name="connsiteY4" fmla="*/ 918949 h 2772770"/>
              <a:gd name="connsiteX5" fmla="*/ 4749421 w 6491784"/>
              <a:gd name="connsiteY5" fmla="*/ 454925 h 2772770"/>
              <a:gd name="connsiteX6" fmla="*/ 5486400 w 6491784"/>
              <a:gd name="connsiteY6" fmla="*/ 154675 h 2772770"/>
              <a:gd name="connsiteX7" fmla="*/ 6359856 w 6491784"/>
              <a:gd name="connsiteY7" fmla="*/ 18197 h 2772770"/>
              <a:gd name="connsiteX8" fmla="*/ 6277970 w 6491784"/>
              <a:gd name="connsiteY8" fmla="*/ 45493 h 2772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91784" h="2772770">
                <a:moveTo>
                  <a:pt x="0" y="2734102"/>
                </a:moveTo>
                <a:cubicBezTo>
                  <a:pt x="402609" y="2753436"/>
                  <a:pt x="805218" y="2772770"/>
                  <a:pt x="1201003" y="2693158"/>
                </a:cubicBezTo>
                <a:cubicBezTo>
                  <a:pt x="1596788" y="2613546"/>
                  <a:pt x="1978925" y="2483893"/>
                  <a:pt x="2374710" y="2256430"/>
                </a:cubicBezTo>
                <a:cubicBezTo>
                  <a:pt x="2770495" y="2028967"/>
                  <a:pt x="3284561" y="1551296"/>
                  <a:pt x="3575713" y="1328382"/>
                </a:cubicBezTo>
                <a:cubicBezTo>
                  <a:pt x="3866865" y="1105469"/>
                  <a:pt x="4121624" y="918949"/>
                  <a:pt x="4121624" y="918949"/>
                </a:cubicBezTo>
                <a:cubicBezTo>
                  <a:pt x="4317242" y="773373"/>
                  <a:pt x="4521958" y="582304"/>
                  <a:pt x="4749421" y="454925"/>
                </a:cubicBezTo>
                <a:cubicBezTo>
                  <a:pt x="4976884" y="327546"/>
                  <a:pt x="5217994" y="227463"/>
                  <a:pt x="5486400" y="154675"/>
                </a:cubicBezTo>
                <a:cubicBezTo>
                  <a:pt x="5754806" y="81887"/>
                  <a:pt x="6227928" y="36394"/>
                  <a:pt x="6359856" y="18197"/>
                </a:cubicBezTo>
                <a:cubicBezTo>
                  <a:pt x="6491784" y="0"/>
                  <a:pt x="6384877" y="22746"/>
                  <a:pt x="6277970" y="45493"/>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TextBox 5"/>
          <p:cNvSpPr txBox="1"/>
          <p:nvPr/>
        </p:nvSpPr>
        <p:spPr>
          <a:xfrm>
            <a:off x="5410200" y="2743200"/>
            <a:ext cx="671979" cy="338554"/>
          </a:xfrm>
          <a:prstGeom prst="rect">
            <a:avLst/>
          </a:prstGeom>
          <a:noFill/>
        </p:spPr>
        <p:txBody>
          <a:bodyPr wrap="none" rtlCol="0">
            <a:spAutoFit/>
          </a:bodyPr>
          <a:lstStyle/>
          <a:p>
            <a:r>
              <a:rPr lang="en-US" sz="1600" dirty="0" err="1" smtClean="0"/>
              <a:t>erosi</a:t>
            </a:r>
            <a:endParaRPr lang="en-US" sz="1600" dirty="0"/>
          </a:p>
        </p:txBody>
      </p:sp>
      <p:sp>
        <p:nvSpPr>
          <p:cNvPr id="7" name="TextBox 6"/>
          <p:cNvSpPr txBox="1"/>
          <p:nvPr/>
        </p:nvSpPr>
        <p:spPr>
          <a:xfrm>
            <a:off x="7315200" y="3090446"/>
            <a:ext cx="1067921" cy="338554"/>
          </a:xfrm>
          <a:prstGeom prst="rect">
            <a:avLst/>
          </a:prstGeom>
          <a:noFill/>
        </p:spPr>
        <p:txBody>
          <a:bodyPr wrap="none" rtlCol="0">
            <a:spAutoFit/>
          </a:bodyPr>
          <a:lstStyle/>
          <a:p>
            <a:r>
              <a:rPr lang="en-US" sz="1600" dirty="0" smtClean="0"/>
              <a:t>AC </a:t>
            </a:r>
            <a:r>
              <a:rPr lang="en-US" sz="1600" dirty="0" err="1" smtClean="0"/>
              <a:t>profil</a:t>
            </a:r>
            <a:endParaRPr lang="en-US" sz="1600" dirty="0"/>
          </a:p>
        </p:txBody>
      </p:sp>
      <p:sp>
        <p:nvSpPr>
          <p:cNvPr id="8" name="TextBox 7"/>
          <p:cNvSpPr txBox="1"/>
          <p:nvPr/>
        </p:nvSpPr>
        <p:spPr>
          <a:xfrm>
            <a:off x="5715000" y="4419600"/>
            <a:ext cx="1087157" cy="338554"/>
          </a:xfrm>
          <a:prstGeom prst="rect">
            <a:avLst/>
          </a:prstGeom>
          <a:noFill/>
        </p:spPr>
        <p:txBody>
          <a:bodyPr wrap="none" rtlCol="0">
            <a:spAutoFit/>
          </a:bodyPr>
          <a:lstStyle/>
          <a:p>
            <a:r>
              <a:rPr lang="en-US" sz="1600" dirty="0" err="1" smtClean="0"/>
              <a:t>Pelindian</a:t>
            </a:r>
            <a:endParaRPr lang="en-US" sz="1600" dirty="0"/>
          </a:p>
        </p:txBody>
      </p:sp>
      <p:sp>
        <p:nvSpPr>
          <p:cNvPr id="15" name="TextBox 14"/>
          <p:cNvSpPr txBox="1"/>
          <p:nvPr/>
        </p:nvSpPr>
        <p:spPr>
          <a:xfrm>
            <a:off x="1295400" y="4157246"/>
            <a:ext cx="1600200" cy="584775"/>
          </a:xfrm>
          <a:prstGeom prst="rect">
            <a:avLst/>
          </a:prstGeom>
          <a:noFill/>
        </p:spPr>
        <p:txBody>
          <a:bodyPr wrap="square" rtlCol="0">
            <a:spAutoFit/>
          </a:bodyPr>
          <a:lstStyle/>
          <a:p>
            <a:r>
              <a:rPr lang="en-US" sz="1600" dirty="0" err="1" smtClean="0"/>
              <a:t>Deposisi</a:t>
            </a:r>
            <a:r>
              <a:rPr lang="en-US" sz="1600" dirty="0" smtClean="0"/>
              <a:t> min. </a:t>
            </a:r>
            <a:r>
              <a:rPr lang="en-US" sz="1600" dirty="0" err="1" smtClean="0"/>
              <a:t>dan</a:t>
            </a:r>
            <a:r>
              <a:rPr lang="en-US" sz="1600" dirty="0" smtClean="0"/>
              <a:t> </a:t>
            </a:r>
            <a:r>
              <a:rPr lang="en-US" sz="1600" dirty="0" err="1" smtClean="0"/>
              <a:t>organik</a:t>
            </a:r>
            <a:endParaRPr lang="en-US" sz="1600" dirty="0"/>
          </a:p>
        </p:txBody>
      </p:sp>
      <p:sp>
        <p:nvSpPr>
          <p:cNvPr id="16" name="TextBox 15"/>
          <p:cNvSpPr txBox="1"/>
          <p:nvPr/>
        </p:nvSpPr>
        <p:spPr>
          <a:xfrm>
            <a:off x="533400" y="5300246"/>
            <a:ext cx="1186543" cy="338554"/>
          </a:xfrm>
          <a:prstGeom prst="rect">
            <a:avLst/>
          </a:prstGeom>
          <a:noFill/>
        </p:spPr>
        <p:txBody>
          <a:bodyPr wrap="none" rtlCol="0">
            <a:spAutoFit/>
          </a:bodyPr>
          <a:lstStyle/>
          <a:p>
            <a:r>
              <a:rPr lang="en-US" sz="1600" dirty="0" smtClean="0"/>
              <a:t>ABC </a:t>
            </a:r>
            <a:r>
              <a:rPr lang="en-US" sz="1600" dirty="0" err="1" smtClean="0"/>
              <a:t>profil</a:t>
            </a:r>
            <a:endParaRPr lang="en-US" sz="1600" dirty="0"/>
          </a:p>
        </p:txBody>
      </p:sp>
      <p:sp>
        <p:nvSpPr>
          <p:cNvPr id="17" name="TextBox 16"/>
          <p:cNvSpPr txBox="1"/>
          <p:nvPr/>
        </p:nvSpPr>
        <p:spPr>
          <a:xfrm>
            <a:off x="609600" y="6019800"/>
            <a:ext cx="5200463" cy="338554"/>
          </a:xfrm>
          <a:prstGeom prst="rect">
            <a:avLst/>
          </a:prstGeom>
          <a:noFill/>
        </p:spPr>
        <p:txBody>
          <a:bodyPr wrap="none" rtlCol="0">
            <a:spAutoFit/>
          </a:bodyPr>
          <a:lstStyle/>
          <a:p>
            <a:r>
              <a:rPr lang="en-US" sz="1600" dirty="0" err="1" smtClean="0"/>
              <a:t>Penumpukan</a:t>
            </a:r>
            <a:r>
              <a:rPr lang="en-US" sz="1600" dirty="0" smtClean="0"/>
              <a:t>  </a:t>
            </a:r>
            <a:r>
              <a:rPr lang="en-US" sz="1600" dirty="0" err="1" smtClean="0"/>
              <a:t>klei</a:t>
            </a:r>
            <a:r>
              <a:rPr lang="en-US" sz="1600" dirty="0" smtClean="0"/>
              <a:t>, </a:t>
            </a:r>
            <a:r>
              <a:rPr lang="en-US" sz="1600" dirty="0" err="1" smtClean="0"/>
              <a:t>kat</a:t>
            </a:r>
            <a:r>
              <a:rPr lang="en-US" sz="1600" dirty="0" smtClean="0"/>
              <a:t>. </a:t>
            </a:r>
            <a:r>
              <a:rPr lang="en-US" sz="1600" dirty="0" err="1" smtClean="0"/>
              <a:t>Basa</a:t>
            </a:r>
            <a:r>
              <a:rPr lang="en-US" sz="1600" dirty="0" smtClean="0"/>
              <a:t>, </a:t>
            </a:r>
            <a:r>
              <a:rPr lang="en-US" sz="1600" dirty="0" err="1" smtClean="0"/>
              <a:t>oksida</a:t>
            </a:r>
            <a:r>
              <a:rPr lang="en-US" sz="1600" dirty="0" smtClean="0"/>
              <a:t>, BO, </a:t>
            </a:r>
            <a:r>
              <a:rPr lang="en-US" sz="1600" dirty="0" err="1" smtClean="0"/>
              <a:t>karbonat</a:t>
            </a:r>
            <a:endParaRPr lang="en-US" sz="1600" dirty="0"/>
          </a:p>
        </p:txBody>
      </p:sp>
      <p:sp>
        <p:nvSpPr>
          <p:cNvPr id="20" name="Freeform 19"/>
          <p:cNvSpPr/>
          <p:nvPr/>
        </p:nvSpPr>
        <p:spPr>
          <a:xfrm>
            <a:off x="6100549" y="3480179"/>
            <a:ext cx="1064526" cy="439003"/>
          </a:xfrm>
          <a:custGeom>
            <a:avLst/>
            <a:gdLst>
              <a:gd name="connsiteX0" fmla="*/ 1064526 w 1064526"/>
              <a:gd name="connsiteY0" fmla="*/ 0 h 439003"/>
              <a:gd name="connsiteX1" fmla="*/ 573206 w 1064526"/>
              <a:gd name="connsiteY1" fmla="*/ 68239 h 439003"/>
              <a:gd name="connsiteX2" fmla="*/ 573206 w 1064526"/>
              <a:gd name="connsiteY2" fmla="*/ 68239 h 439003"/>
              <a:gd name="connsiteX3" fmla="*/ 545911 w 1064526"/>
              <a:gd name="connsiteY3" fmla="*/ 81887 h 439003"/>
              <a:gd name="connsiteX4" fmla="*/ 81887 w 1064526"/>
              <a:gd name="connsiteY4" fmla="*/ 382137 h 439003"/>
              <a:gd name="connsiteX5" fmla="*/ 54591 w 1064526"/>
              <a:gd name="connsiteY5" fmla="*/ 423081 h 439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4526" h="439003">
                <a:moveTo>
                  <a:pt x="1064526" y="0"/>
                </a:moveTo>
                <a:lnTo>
                  <a:pt x="573206" y="68239"/>
                </a:lnTo>
                <a:lnTo>
                  <a:pt x="573206" y="68239"/>
                </a:lnTo>
                <a:lnTo>
                  <a:pt x="545911" y="81887"/>
                </a:lnTo>
                <a:cubicBezTo>
                  <a:pt x="464025" y="134203"/>
                  <a:pt x="163774" y="325271"/>
                  <a:pt x="81887" y="382137"/>
                </a:cubicBezTo>
                <a:cubicBezTo>
                  <a:pt x="0" y="439003"/>
                  <a:pt x="27295" y="431042"/>
                  <a:pt x="54591" y="423081"/>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Freeform 20"/>
          <p:cNvSpPr/>
          <p:nvPr/>
        </p:nvSpPr>
        <p:spPr>
          <a:xfrm>
            <a:off x="4806287" y="2797791"/>
            <a:ext cx="1935707" cy="903027"/>
          </a:xfrm>
          <a:custGeom>
            <a:avLst/>
            <a:gdLst>
              <a:gd name="connsiteX0" fmla="*/ 1935707 w 1935707"/>
              <a:gd name="connsiteY0" fmla="*/ 0 h 903027"/>
              <a:gd name="connsiteX1" fmla="*/ 1198728 w 1935707"/>
              <a:gd name="connsiteY1" fmla="*/ 272955 h 903027"/>
              <a:gd name="connsiteX2" fmla="*/ 707409 w 1935707"/>
              <a:gd name="connsiteY2" fmla="*/ 518615 h 903027"/>
              <a:gd name="connsiteX3" fmla="*/ 106907 w 1935707"/>
              <a:gd name="connsiteY3" fmla="*/ 846161 h 903027"/>
              <a:gd name="connsiteX4" fmla="*/ 65964 w 1935707"/>
              <a:gd name="connsiteY4" fmla="*/ 859809 h 9030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35707" h="903027">
                <a:moveTo>
                  <a:pt x="1935707" y="0"/>
                </a:moveTo>
                <a:cubicBezTo>
                  <a:pt x="1669575" y="93259"/>
                  <a:pt x="1403444" y="186519"/>
                  <a:pt x="1198728" y="272955"/>
                </a:cubicBezTo>
                <a:cubicBezTo>
                  <a:pt x="994012" y="359391"/>
                  <a:pt x="889379" y="423081"/>
                  <a:pt x="707409" y="518615"/>
                </a:cubicBezTo>
                <a:cubicBezTo>
                  <a:pt x="525439" y="614149"/>
                  <a:pt x="213814" y="789295"/>
                  <a:pt x="106907" y="846161"/>
                </a:cubicBezTo>
                <a:cubicBezTo>
                  <a:pt x="0" y="903027"/>
                  <a:pt x="32982" y="881418"/>
                  <a:pt x="65964" y="859809"/>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25" name="Straight Arrow Connector 24"/>
          <p:cNvCxnSpPr>
            <a:stCxn id="21" idx="4"/>
          </p:cNvCxnSpPr>
          <p:nvPr/>
        </p:nvCxnSpPr>
        <p:spPr>
          <a:xfrm flipH="1">
            <a:off x="4724400" y="3657600"/>
            <a:ext cx="147851" cy="76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flipH="1">
            <a:off x="6019800" y="3886200"/>
            <a:ext cx="147851" cy="76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Picture 2" descr="SOIL21_Blackjack silt loam"/>
          <p:cNvPicPr>
            <a:picLocks noChangeAspect="1" noChangeArrowheads="1"/>
          </p:cNvPicPr>
          <p:nvPr/>
        </p:nvPicPr>
        <p:blipFill>
          <a:blip r:embed="rId2"/>
          <a:srcRect/>
          <a:stretch>
            <a:fillRect/>
          </a:stretch>
        </p:blipFill>
        <p:spPr bwMode="auto">
          <a:xfrm>
            <a:off x="457200" y="777875"/>
            <a:ext cx="4079875" cy="6003925"/>
          </a:xfrm>
          <a:prstGeom prst="rect">
            <a:avLst/>
          </a:prstGeom>
          <a:noFill/>
          <a:ln w="76200">
            <a:solidFill>
              <a:schemeClr val="hlink"/>
            </a:solidFill>
            <a:miter lim="800000"/>
            <a:headEnd/>
            <a:tailEnd/>
          </a:ln>
        </p:spPr>
      </p:pic>
      <p:pic>
        <p:nvPicPr>
          <p:cNvPr id="143363" name="Picture 3" descr="SOIL7a_Roadcut on Diamond Ck Rd"/>
          <p:cNvPicPr>
            <a:picLocks noChangeAspect="1" noChangeArrowheads="1"/>
          </p:cNvPicPr>
          <p:nvPr/>
        </p:nvPicPr>
        <p:blipFill>
          <a:blip r:embed="rId3"/>
          <a:srcRect/>
          <a:stretch>
            <a:fillRect/>
          </a:stretch>
        </p:blipFill>
        <p:spPr bwMode="auto">
          <a:xfrm>
            <a:off x="3810000" y="914400"/>
            <a:ext cx="5334000" cy="3632200"/>
          </a:xfrm>
          <a:prstGeom prst="rect">
            <a:avLst/>
          </a:prstGeom>
          <a:noFill/>
          <a:ln w="76200">
            <a:solidFill>
              <a:schemeClr val="hlink"/>
            </a:solidFill>
            <a:miter lim="800000"/>
            <a:headEnd/>
            <a:tailEnd/>
          </a:ln>
        </p:spPr>
      </p:pic>
      <p:grpSp>
        <p:nvGrpSpPr>
          <p:cNvPr id="2" name="Group 4"/>
          <p:cNvGrpSpPr>
            <a:grpSpLocks/>
          </p:cNvGrpSpPr>
          <p:nvPr/>
        </p:nvGrpSpPr>
        <p:grpSpPr bwMode="auto">
          <a:xfrm>
            <a:off x="1905000" y="1857375"/>
            <a:ext cx="5334000" cy="4619626"/>
            <a:chOff x="1200" y="912"/>
            <a:chExt cx="3360" cy="2910"/>
          </a:xfrm>
        </p:grpSpPr>
        <p:sp>
          <p:nvSpPr>
            <p:cNvPr id="49163" name="Line 5"/>
            <p:cNvSpPr>
              <a:spLocks noChangeShapeType="1"/>
            </p:cNvSpPr>
            <p:nvPr/>
          </p:nvSpPr>
          <p:spPr bwMode="auto">
            <a:xfrm>
              <a:off x="1200" y="912"/>
              <a:ext cx="0" cy="2592"/>
            </a:xfrm>
            <a:prstGeom prst="line">
              <a:avLst/>
            </a:prstGeom>
            <a:noFill/>
            <a:ln w="76200">
              <a:solidFill>
                <a:schemeClr val="hlink"/>
              </a:solidFill>
              <a:round/>
              <a:headEnd type="triangle" w="med" len="med"/>
              <a:tailEnd type="triangle" w="med" len="med"/>
            </a:ln>
          </p:spPr>
          <p:txBody>
            <a:bodyPr wrap="none" anchor="ctr"/>
            <a:lstStyle/>
            <a:p>
              <a:endParaRPr lang="en-US"/>
            </a:p>
          </p:txBody>
        </p:sp>
        <p:sp>
          <p:nvSpPr>
            <p:cNvPr id="49164" name="Line 6"/>
            <p:cNvSpPr>
              <a:spLocks noChangeShapeType="1"/>
            </p:cNvSpPr>
            <p:nvPr/>
          </p:nvSpPr>
          <p:spPr bwMode="auto">
            <a:xfrm>
              <a:off x="1200" y="2400"/>
              <a:ext cx="960" cy="1152"/>
            </a:xfrm>
            <a:prstGeom prst="line">
              <a:avLst/>
            </a:prstGeom>
            <a:noFill/>
            <a:ln w="76200">
              <a:solidFill>
                <a:schemeClr val="hlink"/>
              </a:solidFill>
              <a:round/>
              <a:headEnd type="none" w="sm" len="sm"/>
              <a:tailEnd type="none" w="sm" len="sm"/>
            </a:ln>
          </p:spPr>
          <p:txBody>
            <a:bodyPr wrap="none" anchor="ctr"/>
            <a:lstStyle/>
            <a:p>
              <a:endParaRPr lang="en-US"/>
            </a:p>
          </p:txBody>
        </p:sp>
        <p:sp>
          <p:nvSpPr>
            <p:cNvPr id="49165" name="Rectangle 7"/>
            <p:cNvSpPr>
              <a:spLocks noChangeArrowheads="1"/>
            </p:cNvSpPr>
            <p:nvPr/>
          </p:nvSpPr>
          <p:spPr bwMode="auto">
            <a:xfrm>
              <a:off x="2160" y="3312"/>
              <a:ext cx="2400" cy="462"/>
            </a:xfrm>
            <a:prstGeom prst="rect">
              <a:avLst/>
            </a:prstGeom>
            <a:solidFill>
              <a:schemeClr val="hlink"/>
            </a:solidFill>
            <a:ln w="12700">
              <a:noFill/>
              <a:miter lim="800000"/>
              <a:headEnd type="none" w="sm" len="sm"/>
              <a:tailEnd type="none" w="sm" len="sm"/>
            </a:ln>
          </p:spPr>
          <p:txBody>
            <a:bodyPr wrap="none" anchor="ctr"/>
            <a:lstStyle/>
            <a:p>
              <a:endParaRPr lang="en-US"/>
            </a:p>
          </p:txBody>
        </p:sp>
        <p:sp>
          <p:nvSpPr>
            <p:cNvPr id="49166" name="Text Box 8"/>
            <p:cNvSpPr txBox="1">
              <a:spLocks noChangeArrowheads="1"/>
            </p:cNvSpPr>
            <p:nvPr/>
          </p:nvSpPr>
          <p:spPr bwMode="auto">
            <a:xfrm>
              <a:off x="2208" y="3299"/>
              <a:ext cx="2352" cy="523"/>
            </a:xfrm>
            <a:prstGeom prst="rect">
              <a:avLst/>
            </a:prstGeom>
            <a:noFill/>
            <a:ln w="12700">
              <a:noFill/>
              <a:miter lim="800000"/>
              <a:headEnd type="none" w="sm" len="sm"/>
              <a:tailEnd type="none" w="sm" len="sm"/>
            </a:ln>
          </p:spPr>
          <p:txBody>
            <a:bodyPr wrap="square">
              <a:spAutoFit/>
            </a:bodyPr>
            <a:lstStyle/>
            <a:p>
              <a:pPr>
                <a:spcBef>
                  <a:spcPct val="50000"/>
                </a:spcBef>
              </a:pPr>
              <a:r>
                <a:rPr lang="en-US" sz="2400" b="1" dirty="0" err="1" smtClean="0">
                  <a:latin typeface="Arial" pitchFamily="34" charset="0"/>
                </a:rPr>
                <a:t>Ketebalan</a:t>
              </a:r>
              <a:r>
                <a:rPr lang="en-US" sz="2400" b="1" dirty="0" smtClean="0">
                  <a:latin typeface="Arial" pitchFamily="34" charset="0"/>
                </a:rPr>
                <a:t> </a:t>
              </a:r>
              <a:r>
                <a:rPr lang="en-US" sz="2400" b="1" dirty="0" err="1" smtClean="0">
                  <a:latin typeface="Arial" pitchFamily="34" charset="0"/>
                </a:rPr>
                <a:t>tanah</a:t>
              </a:r>
              <a:r>
                <a:rPr lang="en-US" sz="2400" b="1" dirty="0" smtClean="0">
                  <a:latin typeface="Arial" pitchFamily="34" charset="0"/>
                </a:rPr>
                <a:t> 1.5</a:t>
              </a:r>
              <a:r>
                <a:rPr lang="en-US" sz="2400" b="1" dirty="0">
                  <a:latin typeface="Arial" pitchFamily="34" charset="0"/>
                </a:rPr>
                <a:t>+ m </a:t>
              </a:r>
              <a:r>
                <a:rPr lang="en-US" sz="2400" b="1" dirty="0" err="1" smtClean="0">
                  <a:latin typeface="Arial" pitchFamily="34" charset="0"/>
                </a:rPr>
                <a:t>pada</a:t>
              </a:r>
              <a:r>
                <a:rPr lang="en-US" sz="2400" b="1" dirty="0" smtClean="0">
                  <a:latin typeface="Arial" pitchFamily="34" charset="0"/>
                </a:rPr>
                <a:t> </a:t>
              </a:r>
              <a:r>
                <a:rPr lang="en-US" sz="2400" b="1" dirty="0" err="1" smtClean="0">
                  <a:latin typeface="Arial" pitchFamily="34" charset="0"/>
                </a:rPr>
                <a:t>bentang</a:t>
              </a:r>
              <a:r>
                <a:rPr lang="en-US" sz="2400" b="1" dirty="0" smtClean="0">
                  <a:latin typeface="Arial" pitchFamily="34" charset="0"/>
                </a:rPr>
                <a:t> </a:t>
              </a:r>
              <a:r>
                <a:rPr lang="en-US" sz="2400" b="1" dirty="0" err="1" smtClean="0">
                  <a:latin typeface="Arial" pitchFamily="34" charset="0"/>
                </a:rPr>
                <a:t>lahan</a:t>
              </a:r>
              <a:r>
                <a:rPr lang="en-US" sz="2400" b="1" dirty="0" smtClean="0">
                  <a:latin typeface="Arial" pitchFamily="34" charset="0"/>
                </a:rPr>
                <a:t> </a:t>
              </a:r>
              <a:r>
                <a:rPr lang="en-US" sz="2400" b="1" dirty="0" err="1" smtClean="0">
                  <a:latin typeface="Arial" pitchFamily="34" charset="0"/>
                </a:rPr>
                <a:t>tua</a:t>
              </a:r>
              <a:endParaRPr lang="en-US" sz="2400" b="1" dirty="0">
                <a:solidFill>
                  <a:srgbClr val="FFFF00"/>
                </a:solidFill>
                <a:latin typeface="Arial" pitchFamily="34" charset="0"/>
              </a:endParaRPr>
            </a:p>
          </p:txBody>
        </p:sp>
      </p:grpSp>
      <p:grpSp>
        <p:nvGrpSpPr>
          <p:cNvPr id="3" name="Group 9"/>
          <p:cNvGrpSpPr>
            <a:grpSpLocks/>
          </p:cNvGrpSpPr>
          <p:nvPr/>
        </p:nvGrpSpPr>
        <p:grpSpPr bwMode="auto">
          <a:xfrm>
            <a:off x="4038600" y="1323975"/>
            <a:ext cx="4953000" cy="2963863"/>
            <a:chOff x="2544" y="624"/>
            <a:chExt cx="3120" cy="1867"/>
          </a:xfrm>
        </p:grpSpPr>
        <p:sp>
          <p:nvSpPr>
            <p:cNvPr id="49159" name="Rectangle 10"/>
            <p:cNvSpPr>
              <a:spLocks noChangeArrowheads="1"/>
            </p:cNvSpPr>
            <p:nvPr/>
          </p:nvSpPr>
          <p:spPr bwMode="auto">
            <a:xfrm>
              <a:off x="2544" y="2016"/>
              <a:ext cx="2976" cy="462"/>
            </a:xfrm>
            <a:prstGeom prst="rect">
              <a:avLst/>
            </a:prstGeom>
            <a:solidFill>
              <a:schemeClr val="hlink"/>
            </a:solidFill>
            <a:ln w="12700">
              <a:noFill/>
              <a:miter lim="800000"/>
              <a:headEnd type="none" w="sm" len="sm"/>
              <a:tailEnd type="none" w="sm" len="sm"/>
            </a:ln>
          </p:spPr>
          <p:txBody>
            <a:bodyPr wrap="none" anchor="ctr"/>
            <a:lstStyle/>
            <a:p>
              <a:endParaRPr lang="en-US"/>
            </a:p>
          </p:txBody>
        </p:sp>
        <p:sp>
          <p:nvSpPr>
            <p:cNvPr id="49160" name="Text Box 11"/>
            <p:cNvSpPr txBox="1">
              <a:spLocks noChangeArrowheads="1"/>
            </p:cNvSpPr>
            <p:nvPr/>
          </p:nvSpPr>
          <p:spPr bwMode="auto">
            <a:xfrm>
              <a:off x="2544" y="1968"/>
              <a:ext cx="3120" cy="523"/>
            </a:xfrm>
            <a:prstGeom prst="rect">
              <a:avLst/>
            </a:prstGeom>
            <a:noFill/>
            <a:ln w="12700">
              <a:noFill/>
              <a:miter lim="800000"/>
              <a:headEnd type="none" w="sm" len="sm"/>
              <a:tailEnd type="none" w="sm" len="sm"/>
            </a:ln>
          </p:spPr>
          <p:txBody>
            <a:bodyPr>
              <a:spAutoFit/>
            </a:bodyPr>
            <a:lstStyle/>
            <a:p>
              <a:pPr algn="ctr">
                <a:spcBef>
                  <a:spcPct val="50000"/>
                </a:spcBef>
              </a:pPr>
              <a:r>
                <a:rPr lang="en-US" sz="2400" b="1" dirty="0" err="1" smtClean="0">
                  <a:latin typeface="Arial" pitchFamily="34" charset="0"/>
                </a:rPr>
                <a:t>Ketebalan</a:t>
              </a:r>
              <a:r>
                <a:rPr lang="en-US" sz="2400" b="1" dirty="0" smtClean="0">
                  <a:latin typeface="Arial" pitchFamily="34" charset="0"/>
                </a:rPr>
                <a:t> </a:t>
              </a:r>
              <a:r>
                <a:rPr lang="en-US" sz="2400" b="1" dirty="0" err="1" smtClean="0">
                  <a:latin typeface="Arial" pitchFamily="34" charset="0"/>
                </a:rPr>
                <a:t>tanah</a:t>
              </a:r>
              <a:r>
                <a:rPr lang="en-US" sz="2400" b="1" dirty="0" smtClean="0">
                  <a:latin typeface="Arial" pitchFamily="34" charset="0"/>
                </a:rPr>
                <a:t> 0,5 m </a:t>
              </a:r>
              <a:r>
                <a:rPr lang="en-US" sz="2400" b="1" dirty="0" err="1" smtClean="0">
                  <a:latin typeface="Arial" pitchFamily="34" charset="0"/>
                </a:rPr>
                <a:t>pada</a:t>
              </a:r>
              <a:r>
                <a:rPr lang="en-US" sz="2400" b="1" dirty="0" smtClean="0">
                  <a:latin typeface="Arial" pitchFamily="34" charset="0"/>
                </a:rPr>
                <a:t> </a:t>
              </a:r>
              <a:r>
                <a:rPr lang="en-US" sz="2400" b="1" dirty="0" err="1" smtClean="0">
                  <a:latin typeface="Arial" pitchFamily="34" charset="0"/>
                </a:rPr>
                <a:t>bentang</a:t>
              </a:r>
              <a:r>
                <a:rPr lang="en-US" sz="2400" b="1" dirty="0" smtClean="0">
                  <a:latin typeface="Arial" pitchFamily="34" charset="0"/>
                </a:rPr>
                <a:t> </a:t>
              </a:r>
              <a:r>
                <a:rPr lang="en-US" sz="2400" b="1" dirty="0" err="1" smtClean="0">
                  <a:latin typeface="Arial" pitchFamily="34" charset="0"/>
                </a:rPr>
                <a:t>tanah</a:t>
              </a:r>
              <a:r>
                <a:rPr lang="en-US" sz="2400" b="1" dirty="0" smtClean="0">
                  <a:latin typeface="Arial" pitchFamily="34" charset="0"/>
                </a:rPr>
                <a:t> </a:t>
              </a:r>
              <a:r>
                <a:rPr lang="en-US" sz="2400" b="1" dirty="0" err="1" smtClean="0">
                  <a:latin typeface="Arial" pitchFamily="34" charset="0"/>
                </a:rPr>
                <a:t>muda</a:t>
              </a:r>
              <a:r>
                <a:rPr lang="en-US" sz="2400" b="1" dirty="0" smtClean="0">
                  <a:latin typeface="Arial" pitchFamily="34" charset="0"/>
                </a:rPr>
                <a:t>  </a:t>
              </a:r>
              <a:endParaRPr lang="en-US" sz="2400" b="1" dirty="0">
                <a:solidFill>
                  <a:srgbClr val="FFFF00"/>
                </a:solidFill>
                <a:latin typeface="Arial" pitchFamily="34" charset="0"/>
              </a:endParaRPr>
            </a:p>
          </p:txBody>
        </p:sp>
        <p:sp>
          <p:nvSpPr>
            <p:cNvPr id="49161" name="Line 12"/>
            <p:cNvSpPr>
              <a:spLocks noChangeShapeType="1"/>
            </p:cNvSpPr>
            <p:nvPr/>
          </p:nvSpPr>
          <p:spPr bwMode="auto">
            <a:xfrm flipH="1" flipV="1">
              <a:off x="3840" y="816"/>
              <a:ext cx="1440" cy="1200"/>
            </a:xfrm>
            <a:prstGeom prst="line">
              <a:avLst/>
            </a:prstGeom>
            <a:noFill/>
            <a:ln w="76200">
              <a:solidFill>
                <a:schemeClr val="hlink"/>
              </a:solidFill>
              <a:round/>
              <a:headEnd type="none" w="sm" len="sm"/>
              <a:tailEnd type="none" w="sm" len="sm"/>
            </a:ln>
          </p:spPr>
          <p:txBody>
            <a:bodyPr wrap="none" anchor="ctr"/>
            <a:lstStyle/>
            <a:p>
              <a:endParaRPr lang="en-US"/>
            </a:p>
          </p:txBody>
        </p:sp>
        <p:sp>
          <p:nvSpPr>
            <p:cNvPr id="49162" name="Line 13"/>
            <p:cNvSpPr>
              <a:spLocks noChangeShapeType="1"/>
            </p:cNvSpPr>
            <p:nvPr/>
          </p:nvSpPr>
          <p:spPr bwMode="auto">
            <a:xfrm>
              <a:off x="3840" y="624"/>
              <a:ext cx="0" cy="336"/>
            </a:xfrm>
            <a:prstGeom prst="line">
              <a:avLst/>
            </a:prstGeom>
            <a:noFill/>
            <a:ln w="76200">
              <a:solidFill>
                <a:schemeClr val="hlink"/>
              </a:solidFill>
              <a:round/>
              <a:headEnd/>
              <a:tailEnd/>
            </a:ln>
          </p:spPr>
          <p:txBody>
            <a:bodyPr wrap="none" anchor="ctr"/>
            <a:lstStyle/>
            <a:p>
              <a:endParaRPr lang="en-US"/>
            </a:p>
          </p:txBody>
        </p:sp>
      </p:grpSp>
      <p:sp>
        <p:nvSpPr>
          <p:cNvPr id="143374" name="Text Box 14"/>
          <p:cNvSpPr txBox="1">
            <a:spLocks noChangeArrowheads="1"/>
          </p:cNvSpPr>
          <p:nvPr/>
        </p:nvSpPr>
        <p:spPr bwMode="auto">
          <a:xfrm>
            <a:off x="1295400" y="0"/>
            <a:ext cx="5729645" cy="707886"/>
          </a:xfrm>
          <a:prstGeom prst="rect">
            <a:avLst/>
          </a:prstGeom>
          <a:noFill/>
          <a:ln w="9525">
            <a:noFill/>
            <a:miter lim="800000"/>
            <a:headEnd/>
            <a:tailEnd/>
          </a:ln>
          <a:effectLst/>
        </p:spPr>
        <p:txBody>
          <a:bodyPr wrap="none">
            <a:spAutoFit/>
          </a:bodyPr>
          <a:lstStyle/>
          <a:p>
            <a:pPr>
              <a:defRPr/>
            </a:pPr>
            <a:r>
              <a:rPr lang="en-US" sz="2800" dirty="0" err="1" smtClean="0">
                <a:latin typeface="Helvetica" charset="0"/>
              </a:rPr>
              <a:t>Faktor</a:t>
            </a:r>
            <a:r>
              <a:rPr lang="en-US" sz="2800" dirty="0" smtClean="0">
                <a:latin typeface="Helvetica" charset="0"/>
              </a:rPr>
              <a:t> </a:t>
            </a:r>
            <a:r>
              <a:rPr lang="en-US" sz="2800" dirty="0" err="1" smtClean="0">
                <a:latin typeface="Helvetica" charset="0"/>
              </a:rPr>
              <a:t>pemb</a:t>
            </a:r>
            <a:r>
              <a:rPr lang="en-US" sz="2800" dirty="0" smtClean="0">
                <a:latin typeface="Helvetica" charset="0"/>
              </a:rPr>
              <a:t>. Tanah :</a:t>
            </a:r>
            <a:r>
              <a:rPr lang="en-US" sz="3600" dirty="0" smtClean="0">
                <a:latin typeface="Helvetica" charset="0"/>
              </a:rPr>
              <a:t> </a:t>
            </a:r>
            <a:r>
              <a:rPr lang="en-US" sz="4000" b="1" dirty="0">
                <a:solidFill>
                  <a:srgbClr val="990000"/>
                </a:solidFill>
                <a:effectLst>
                  <a:outerShdw blurRad="38100" dist="38100" dir="2700000" algn="tl">
                    <a:srgbClr val="C0C0C0"/>
                  </a:outerShdw>
                </a:effectLst>
                <a:latin typeface="Helvetica" charset="0"/>
              </a:rPr>
              <a:t>5. </a:t>
            </a:r>
            <a:r>
              <a:rPr lang="en-US" sz="4000" b="1" dirty="0" err="1" smtClean="0">
                <a:solidFill>
                  <a:srgbClr val="990000"/>
                </a:solidFill>
                <a:effectLst>
                  <a:outerShdw blurRad="38100" dist="38100" dir="2700000" algn="tl">
                    <a:srgbClr val="C0C0C0"/>
                  </a:outerShdw>
                </a:effectLst>
                <a:latin typeface="Helvetica" charset="0"/>
              </a:rPr>
              <a:t>waktu</a:t>
            </a:r>
            <a:endParaRPr lang="en-US" sz="4000" b="1" dirty="0">
              <a:solidFill>
                <a:srgbClr val="990000"/>
              </a:solidFill>
              <a:effectLst>
                <a:outerShdw blurRad="38100" dist="38100" dir="2700000" algn="tl">
                  <a:srgbClr val="C0C0C0"/>
                </a:outerShdw>
              </a:effectLst>
              <a:latin typeface="Helvetica"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2" fill="hold" nodeType="clickEffect">
                                  <p:stCondLst>
                                    <p:cond delay="0"/>
                                  </p:stCondLst>
                                  <p:childTnLst>
                                    <p:set>
                                      <p:cBhvr>
                                        <p:cTn id="10" dur="1" fill="hold">
                                          <p:stCondLst>
                                            <p:cond delay="0"/>
                                          </p:stCondLst>
                                        </p:cTn>
                                        <p:tgtEl>
                                          <p:spTgt spid="143363"/>
                                        </p:tgtEl>
                                        <p:attrNameLst>
                                          <p:attrName>style.visibility</p:attrName>
                                        </p:attrNameLst>
                                      </p:cBhvr>
                                      <p:to>
                                        <p:strVal val="visible"/>
                                      </p:to>
                                    </p:set>
                                    <p:anim calcmode="lin" valueType="num">
                                      <p:cBhvr additive="base">
                                        <p:cTn id="11" dur="500" fill="hold"/>
                                        <p:tgtEl>
                                          <p:spTgt spid="143363"/>
                                        </p:tgtEl>
                                        <p:attrNameLst>
                                          <p:attrName>ppt_x</p:attrName>
                                        </p:attrNameLst>
                                      </p:cBhvr>
                                      <p:tavLst>
                                        <p:tav tm="0">
                                          <p:val>
                                            <p:strVal val="1+#ppt_w/2"/>
                                          </p:val>
                                        </p:tav>
                                        <p:tav tm="100000">
                                          <p:val>
                                            <p:strVal val="#ppt_x"/>
                                          </p:val>
                                        </p:tav>
                                      </p:tavLst>
                                    </p:anim>
                                    <p:anim calcmode="lin" valueType="num">
                                      <p:cBhvr additive="base">
                                        <p:cTn id="12" dur="500" fill="hold"/>
                                        <p:tgtEl>
                                          <p:spTgt spid="143363"/>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1+#ppt_w/2"/>
                                          </p:val>
                                        </p:tav>
                                        <p:tav tm="100000">
                                          <p:val>
                                            <p:strVal val="#ppt_x"/>
                                          </p:val>
                                        </p:tav>
                                      </p:tavLst>
                                    </p:anim>
                                    <p:anim calcmode="lin" valueType="num">
                                      <p:cBhvr additive="base">
                                        <p:cTn id="18"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60" name="Picture 4" descr="gradation_spectrum"/>
          <p:cNvPicPr>
            <a:picLocks noChangeAspect="1" noChangeArrowheads="1"/>
          </p:cNvPicPr>
          <p:nvPr/>
        </p:nvPicPr>
        <p:blipFill>
          <a:blip r:embed="rId2"/>
          <a:srcRect/>
          <a:stretch>
            <a:fillRect/>
          </a:stretch>
        </p:blipFill>
        <p:spPr bwMode="auto">
          <a:xfrm>
            <a:off x="304800" y="533400"/>
            <a:ext cx="3962400" cy="6096000"/>
          </a:xfrm>
          <a:prstGeom prst="rect">
            <a:avLst/>
          </a:prstGeom>
          <a:noFill/>
          <a:ln w="19050">
            <a:solidFill>
              <a:srgbClr val="000000"/>
            </a:solidFill>
            <a:miter lim="800000"/>
            <a:headEnd/>
            <a:tailEnd/>
          </a:ln>
        </p:spPr>
      </p:pic>
      <p:sp>
        <p:nvSpPr>
          <p:cNvPr id="45061" name="Rectangle 5"/>
          <p:cNvSpPr>
            <a:spLocks noChangeArrowheads="1"/>
          </p:cNvSpPr>
          <p:nvPr/>
        </p:nvSpPr>
        <p:spPr bwMode="auto">
          <a:xfrm>
            <a:off x="4495800" y="457200"/>
            <a:ext cx="4408488" cy="427038"/>
          </a:xfrm>
          <a:prstGeom prst="rect">
            <a:avLst/>
          </a:prstGeom>
          <a:noFill/>
          <a:ln w="9525">
            <a:noFill/>
            <a:miter lim="800000"/>
            <a:headEnd/>
            <a:tailEnd/>
          </a:ln>
          <a:effectLst/>
        </p:spPr>
        <p:txBody>
          <a:bodyPr wrap="none">
            <a:spAutoFit/>
          </a:bodyPr>
          <a:lstStyle/>
          <a:p>
            <a:pPr eaLnBrk="1" hangingPunct="1">
              <a:spcBef>
                <a:spcPct val="50000"/>
              </a:spcBef>
              <a:defRPr/>
            </a:pPr>
            <a:r>
              <a:rPr lang="en-US" sz="2200" b="1" dirty="0">
                <a:effectLst>
                  <a:outerShdw blurRad="38100" dist="38100" dir="2700000" algn="tl">
                    <a:srgbClr val="C0C0C0"/>
                  </a:outerShdw>
                </a:effectLst>
              </a:rPr>
              <a:t>Significance of Weathering</a:t>
            </a:r>
          </a:p>
        </p:txBody>
      </p:sp>
      <p:sp>
        <p:nvSpPr>
          <p:cNvPr id="7172" name="Rectangle 6"/>
          <p:cNvSpPr>
            <a:spLocks noChangeArrowheads="1"/>
          </p:cNvSpPr>
          <p:nvPr/>
        </p:nvSpPr>
        <p:spPr bwMode="auto">
          <a:xfrm>
            <a:off x="4572000" y="990600"/>
            <a:ext cx="4419600" cy="1938992"/>
          </a:xfrm>
          <a:prstGeom prst="rect">
            <a:avLst/>
          </a:prstGeom>
          <a:noFill/>
          <a:ln w="9525">
            <a:noFill/>
            <a:miter lim="800000"/>
            <a:headEnd/>
            <a:tailEnd/>
          </a:ln>
        </p:spPr>
        <p:txBody>
          <a:bodyPr wrap="square">
            <a:spAutoFit/>
          </a:bodyPr>
          <a:lstStyle/>
          <a:p>
            <a:pPr marL="457200" indent="-457200">
              <a:lnSpc>
                <a:spcPct val="150000"/>
              </a:lnSpc>
              <a:buFont typeface="Wingdings" pitchFamily="2" charset="2"/>
              <a:buAutoNum type="arabicPeriod"/>
            </a:pPr>
            <a:r>
              <a:rPr lang="en-US" sz="2000" dirty="0"/>
              <a:t>Prepares surface materials for  </a:t>
            </a:r>
          </a:p>
          <a:p>
            <a:pPr marL="457200" indent="-457200">
              <a:lnSpc>
                <a:spcPct val="150000"/>
              </a:lnSpc>
              <a:buFont typeface="Wingdings" pitchFamily="2" charset="2"/>
              <a:buNone/>
            </a:pPr>
            <a:r>
              <a:rPr lang="en-US" sz="2000" dirty="0"/>
              <a:t>     </a:t>
            </a:r>
            <a:r>
              <a:rPr lang="en-US" sz="2000" b="1" dirty="0"/>
              <a:t>mass wasting</a:t>
            </a:r>
            <a:r>
              <a:rPr lang="en-US" sz="2000" dirty="0"/>
              <a:t> and </a:t>
            </a:r>
            <a:r>
              <a:rPr lang="en-US" sz="2000" b="1" dirty="0"/>
              <a:t>erosion</a:t>
            </a:r>
          </a:p>
          <a:p>
            <a:pPr marL="457200" indent="-457200">
              <a:lnSpc>
                <a:spcPct val="150000"/>
              </a:lnSpc>
              <a:buFont typeface="Wingdings" pitchFamily="2" charset="2"/>
              <a:buNone/>
            </a:pPr>
            <a:r>
              <a:rPr lang="en-US" sz="2000" dirty="0"/>
              <a:t>2.  Creates a </a:t>
            </a:r>
            <a:r>
              <a:rPr lang="en-US" sz="2000" b="1" dirty="0"/>
              <a:t>variety of landforms</a:t>
            </a:r>
          </a:p>
          <a:p>
            <a:pPr marL="457200" indent="-457200">
              <a:lnSpc>
                <a:spcPct val="150000"/>
              </a:lnSpc>
              <a:buFont typeface="Wingdings" pitchFamily="2" charset="2"/>
              <a:buNone/>
            </a:pPr>
            <a:r>
              <a:rPr lang="en-US" sz="2000" dirty="0"/>
              <a:t>3.  Important</a:t>
            </a:r>
            <a:r>
              <a:rPr lang="en-US" b="1" dirty="0"/>
              <a:t> in soil formation</a:t>
            </a:r>
          </a:p>
        </p:txBody>
      </p:sp>
      <p:pic>
        <p:nvPicPr>
          <p:cNvPr id="45063" name="Picture 7"/>
          <p:cNvPicPr>
            <a:picLocks noChangeAspect="1" noChangeArrowheads="1"/>
          </p:cNvPicPr>
          <p:nvPr/>
        </p:nvPicPr>
        <p:blipFill>
          <a:blip r:embed="rId3"/>
          <a:srcRect/>
          <a:stretch>
            <a:fillRect/>
          </a:stretch>
        </p:blipFill>
        <p:spPr bwMode="auto">
          <a:xfrm>
            <a:off x="4648200" y="3810000"/>
            <a:ext cx="4267200" cy="2901950"/>
          </a:xfrm>
          <a:prstGeom prst="rect">
            <a:avLst/>
          </a:prstGeom>
          <a:noFill/>
          <a:ln w="9525">
            <a:noFill/>
            <a:miter lim="800000"/>
            <a:headEnd/>
            <a:tailEnd/>
          </a:ln>
        </p:spPr>
      </p:pic>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5060"/>
                                        </p:tgtEl>
                                        <p:attrNameLst>
                                          <p:attrName>style.visibility</p:attrName>
                                        </p:attrNameLst>
                                      </p:cBhvr>
                                      <p:to>
                                        <p:strVal val="visible"/>
                                      </p:to>
                                    </p:set>
                                    <p:animEffect transition="in" filter="dissolve">
                                      <p:cBhvr>
                                        <p:cTn id="7" dur="500"/>
                                        <p:tgtEl>
                                          <p:spTgt spid="45060"/>
                                        </p:tgtEl>
                                      </p:cBhvr>
                                    </p:animEffect>
                                  </p:childTnLst>
                                </p:cTn>
                              </p:par>
                              <p:par>
                                <p:cTn id="8" presetID="9" presetClass="entr" presetSubtype="0" fill="hold" nodeType="withEffect">
                                  <p:stCondLst>
                                    <p:cond delay="0"/>
                                  </p:stCondLst>
                                  <p:childTnLst>
                                    <p:set>
                                      <p:cBhvr>
                                        <p:cTn id="9" dur="1" fill="hold">
                                          <p:stCondLst>
                                            <p:cond delay="0"/>
                                          </p:stCondLst>
                                        </p:cTn>
                                        <p:tgtEl>
                                          <p:spTgt spid="45063"/>
                                        </p:tgtEl>
                                        <p:attrNameLst>
                                          <p:attrName>style.visibility</p:attrName>
                                        </p:attrNameLst>
                                      </p:cBhvr>
                                      <p:to>
                                        <p:strVal val="visible"/>
                                      </p:to>
                                    </p:set>
                                    <p:animEffect transition="in" filter="dissolve">
                                      <p:cBhvr>
                                        <p:cTn id="10" dur="500"/>
                                        <p:tgtEl>
                                          <p:spTgt spid="450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838200"/>
            <a:ext cx="8229600" cy="5638800"/>
          </a:xfrm>
        </p:spPr>
        <p:style>
          <a:lnRef idx="2">
            <a:schemeClr val="accent1"/>
          </a:lnRef>
          <a:fillRef idx="1">
            <a:schemeClr val="lt1"/>
          </a:fillRef>
          <a:effectRef idx="0">
            <a:schemeClr val="accent1"/>
          </a:effectRef>
          <a:fontRef idx="minor">
            <a:schemeClr val="dk1"/>
          </a:fontRef>
        </p:style>
        <p:txBody>
          <a:bodyPr>
            <a:normAutofit/>
          </a:bodyPr>
          <a:lstStyle/>
          <a:p>
            <a:pPr>
              <a:buNone/>
            </a:pPr>
            <a:r>
              <a:rPr lang="en-US" sz="2000" dirty="0" smtClean="0">
                <a:sym typeface="Wingdings" pitchFamily="2" charset="2"/>
              </a:rPr>
              <a:t>	</a:t>
            </a:r>
          </a:p>
          <a:p>
            <a:pPr>
              <a:buNone/>
            </a:pPr>
            <a:endParaRPr lang="en-US" sz="2000" dirty="0" smtClean="0">
              <a:sym typeface="Wingdings" pitchFamily="2" charset="2"/>
            </a:endParaRPr>
          </a:p>
          <a:p>
            <a:pPr>
              <a:buNone/>
            </a:pPr>
            <a:endParaRPr lang="en-US" sz="2000" dirty="0" smtClean="0">
              <a:sym typeface="Wingdings" pitchFamily="2" charset="2"/>
            </a:endParaRPr>
          </a:p>
          <a:p>
            <a:pPr>
              <a:buNone/>
            </a:pPr>
            <a:r>
              <a:rPr lang="en-US" sz="2000" dirty="0" smtClean="0">
                <a:sym typeface="Wingdings" pitchFamily="2" charset="2"/>
              </a:rPr>
              <a:t>	</a:t>
            </a:r>
            <a:r>
              <a:rPr lang="id-ID" sz="2000" dirty="0" smtClean="0">
                <a:sym typeface="Wingdings" pitchFamily="2" charset="2"/>
              </a:rPr>
              <a:t>Waktu bukanlah faktor pembentuk tanah tetapi lebih sebagai ukuran atau kerangka tindak faktor pembentuk tanah lainnya untuk memulai pembentukan dan perkembanagan tanah.</a:t>
            </a:r>
            <a:endParaRPr lang="id-ID" sz="2000" dirty="0"/>
          </a:p>
        </p:txBody>
      </p:sp>
      <p:sp>
        <p:nvSpPr>
          <p:cNvPr id="3" name="Title 2"/>
          <p:cNvSpPr>
            <a:spLocks noGrp="1"/>
          </p:cNvSpPr>
          <p:nvPr>
            <p:ph type="title"/>
          </p:nvPr>
        </p:nvSpPr>
        <p:spPr>
          <a:xfrm>
            <a:off x="457200" y="228600"/>
            <a:ext cx="8229600" cy="503238"/>
          </a:xfrm>
        </p:spPr>
        <p:style>
          <a:lnRef idx="1">
            <a:schemeClr val="accent3"/>
          </a:lnRef>
          <a:fillRef idx="3">
            <a:schemeClr val="accent3"/>
          </a:fillRef>
          <a:effectRef idx="2">
            <a:schemeClr val="accent3"/>
          </a:effectRef>
          <a:fontRef idx="minor">
            <a:schemeClr val="lt1"/>
          </a:fontRef>
        </p:style>
        <p:txBody>
          <a:bodyPr>
            <a:normAutofit/>
          </a:bodyPr>
          <a:lstStyle/>
          <a:p>
            <a:pPr algn="ctr"/>
            <a:r>
              <a:rPr lang="en-US" sz="2400" dirty="0" err="1" smtClean="0"/>
              <a:t>Wektu</a:t>
            </a:r>
            <a:r>
              <a:rPr lang="en-US" sz="2400" dirty="0" smtClean="0"/>
              <a:t> </a:t>
            </a:r>
            <a:r>
              <a:rPr lang="en-US" sz="2400" dirty="0" err="1" smtClean="0"/>
              <a:t>sebagai</a:t>
            </a:r>
            <a:r>
              <a:rPr lang="en-US" sz="2400" dirty="0" smtClean="0"/>
              <a:t> </a:t>
            </a:r>
            <a:r>
              <a:rPr lang="en-US" sz="2400" dirty="0" err="1" smtClean="0"/>
              <a:t>faktor</a:t>
            </a:r>
            <a:r>
              <a:rPr lang="en-US" sz="2400" dirty="0" smtClean="0"/>
              <a:t> </a:t>
            </a:r>
            <a:r>
              <a:rPr lang="en-US" sz="2400" dirty="0" err="1" smtClean="0"/>
              <a:t>pembentuk</a:t>
            </a:r>
            <a:r>
              <a:rPr lang="en-US" sz="2400" dirty="0" smtClean="0"/>
              <a:t> </a:t>
            </a:r>
            <a:r>
              <a:rPr lang="en-US" sz="2400" dirty="0" err="1" smtClean="0"/>
              <a:t>tanah</a:t>
            </a:r>
            <a:endParaRPr lang="en-US" sz="2400" dirty="0"/>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400" dirty="0" err="1" smtClean="0"/>
              <a:t>Tugas</a:t>
            </a:r>
            <a:r>
              <a:rPr lang="en-US" sz="2400" dirty="0" smtClean="0"/>
              <a:t> </a:t>
            </a:r>
            <a:r>
              <a:rPr lang="en-US" sz="2400" dirty="0" err="1" smtClean="0"/>
              <a:t>terstruktur</a:t>
            </a:r>
            <a:endParaRPr lang="en-US" sz="2400" dirty="0"/>
          </a:p>
        </p:txBody>
      </p:sp>
      <p:sp>
        <p:nvSpPr>
          <p:cNvPr id="3" name="Content Placeholder 2"/>
          <p:cNvSpPr>
            <a:spLocks noGrp="1"/>
          </p:cNvSpPr>
          <p:nvPr>
            <p:ph idx="1"/>
          </p:nvPr>
        </p:nvSpPr>
        <p:spPr/>
        <p:txBody>
          <a:bodyPr>
            <a:normAutofit/>
          </a:bodyPr>
          <a:lstStyle/>
          <a:p>
            <a:pPr>
              <a:buNone/>
            </a:pPr>
            <a:r>
              <a:rPr lang="en-US" sz="2000" dirty="0" smtClean="0"/>
              <a:t>	1</a:t>
            </a:r>
            <a:r>
              <a:rPr lang="id-ID" sz="2000" dirty="0" smtClean="0"/>
              <a:t>. Jelaskan peranan iklim  dalam pembentukan tanah.</a:t>
            </a:r>
          </a:p>
          <a:p>
            <a:pPr>
              <a:buNone/>
            </a:pPr>
            <a:endParaRPr lang="id-ID" sz="2000" dirty="0" smtClean="0"/>
          </a:p>
          <a:p>
            <a:pPr>
              <a:buNone/>
            </a:pPr>
            <a:r>
              <a:rPr lang="id-ID" sz="2000" dirty="0" smtClean="0"/>
              <a:t>	2. Jelaskan peranan  batuan dalam pembentukan tanah.</a:t>
            </a:r>
          </a:p>
          <a:p>
            <a:pPr>
              <a:buNone/>
            </a:pPr>
            <a:endParaRPr lang="id-ID" sz="2000" dirty="0" smtClean="0"/>
          </a:p>
          <a:p>
            <a:pPr>
              <a:buNone/>
            </a:pPr>
            <a:r>
              <a:rPr lang="id-ID" sz="2000" dirty="0" smtClean="0"/>
              <a:t>	3. Jelaskan 3 keadaan yang menghambat horisonisasi</a:t>
            </a:r>
          </a:p>
          <a:p>
            <a:pPr>
              <a:buNone/>
            </a:pPr>
            <a:endParaRPr lang="id-ID" sz="2000" dirty="0" smtClean="0"/>
          </a:p>
          <a:p>
            <a:pPr>
              <a:buNone/>
            </a:pPr>
            <a:r>
              <a:rPr lang="id-ID" sz="2000" dirty="0" smtClean="0"/>
              <a:t>	4. Jelaskan pembentukan tumpukan oksida dalam horison B</a:t>
            </a:r>
          </a:p>
          <a:p>
            <a:pPr>
              <a:buNone/>
            </a:pPr>
            <a:endParaRPr lang="id-ID" sz="2000" dirty="0" smtClean="0"/>
          </a:p>
          <a:p>
            <a:pPr>
              <a:buNone/>
            </a:pPr>
            <a:r>
              <a:rPr lang="id-ID" sz="2000" dirty="0" smtClean="0"/>
              <a:t>	5. Dugalah bahan mineral tanah yang terbentuk bila suatu     </a:t>
            </a:r>
          </a:p>
          <a:p>
            <a:pPr>
              <a:buNone/>
            </a:pPr>
            <a:r>
              <a:rPr lang="id-ID" sz="2000" dirty="0" smtClean="0"/>
              <a:t>       daerah yang berbahan induk batu basa dengan suhu   </a:t>
            </a:r>
          </a:p>
          <a:p>
            <a:pPr>
              <a:buNone/>
            </a:pPr>
            <a:r>
              <a:rPr lang="id-ID" sz="2000" dirty="0" smtClean="0"/>
              <a:t>       hangat dan curah hujan tahunan  &gt; evaporasi tahunan.</a:t>
            </a:r>
            <a:endParaRPr lang="id-ID" sz="2000" dirty="0"/>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gn="ctr">
              <a:buNone/>
            </a:pPr>
            <a:endParaRPr lang="en-US" sz="2400" dirty="0" smtClean="0"/>
          </a:p>
          <a:p>
            <a:pPr algn="ctr">
              <a:buNone/>
            </a:pPr>
            <a:endParaRPr lang="en-US" sz="2400" dirty="0" smtClean="0"/>
          </a:p>
          <a:p>
            <a:pPr algn="ctr">
              <a:buNone/>
            </a:pPr>
            <a:endParaRPr lang="en-US" sz="2400" dirty="0" smtClean="0"/>
          </a:p>
          <a:p>
            <a:pPr algn="ctr">
              <a:buNone/>
            </a:pPr>
            <a:endParaRPr lang="en-US" sz="2400" dirty="0" smtClean="0"/>
          </a:p>
          <a:p>
            <a:pPr algn="ctr">
              <a:buNone/>
            </a:pPr>
            <a:endParaRPr lang="en-US" sz="2400" dirty="0" smtClean="0"/>
          </a:p>
          <a:p>
            <a:pPr algn="ctr">
              <a:buNone/>
            </a:pPr>
            <a:r>
              <a:rPr lang="en-US" sz="2400" dirty="0" err="1" smtClean="0"/>
              <a:t>Terima</a:t>
            </a:r>
            <a:r>
              <a:rPr lang="en-US" sz="2400" dirty="0" smtClean="0"/>
              <a:t> </a:t>
            </a:r>
            <a:r>
              <a:rPr lang="en-US" sz="2400" dirty="0" err="1" smtClean="0"/>
              <a:t>kasih</a:t>
            </a:r>
            <a:endParaRPr lang="en-US" sz="2400" dirty="0"/>
          </a:p>
        </p:txBody>
      </p:sp>
      <p:sp>
        <p:nvSpPr>
          <p:cNvPr id="3" name="Title 2"/>
          <p:cNvSpPr>
            <a:spLocks noGrp="1"/>
          </p:cNvSpPr>
          <p:nvPr>
            <p:ph type="title"/>
          </p:nvPr>
        </p:nvSpPr>
        <p:spPr/>
        <p:txBody>
          <a:bodyPr>
            <a:normAutofit/>
          </a:bodyPr>
          <a:lstStyle/>
          <a:p>
            <a:pPr algn="ctr"/>
            <a:r>
              <a:rPr lang="en-US" sz="2400" dirty="0" err="1" smtClean="0"/>
              <a:t>Selesai</a:t>
            </a:r>
            <a:r>
              <a:rPr lang="en-US" sz="2400" dirty="0" smtClean="0"/>
              <a:t> </a:t>
            </a:r>
            <a:endParaRPr lang="en-US" sz="24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2133600" y="457200"/>
            <a:ext cx="4953000" cy="684213"/>
          </a:xfrm>
        </p:spPr>
        <p:style>
          <a:lnRef idx="1">
            <a:schemeClr val="accent2"/>
          </a:lnRef>
          <a:fillRef idx="2">
            <a:schemeClr val="accent2"/>
          </a:fillRef>
          <a:effectRef idx="1">
            <a:schemeClr val="accent2"/>
          </a:effectRef>
          <a:fontRef idx="minor">
            <a:schemeClr val="dk1"/>
          </a:fontRef>
        </p:style>
        <p:txBody>
          <a:bodyPr>
            <a:normAutofit/>
          </a:bodyPr>
          <a:lstStyle/>
          <a:p>
            <a:pPr eaLnBrk="1" hangingPunct="1">
              <a:defRPr/>
            </a:pPr>
            <a:r>
              <a:rPr lang="en-US" sz="3600" b="1" dirty="0" smtClean="0">
                <a:solidFill>
                  <a:srgbClr val="663300"/>
                </a:solidFill>
                <a:effectLst>
                  <a:outerShdw blurRad="38100" dist="38100" dir="2700000" algn="tl">
                    <a:srgbClr val="C0C0C0"/>
                  </a:outerShdw>
                </a:effectLst>
              </a:rPr>
              <a:t>Types of  Weathering</a:t>
            </a:r>
          </a:p>
        </p:txBody>
      </p:sp>
      <p:sp>
        <p:nvSpPr>
          <p:cNvPr id="44035" name="Rectangle 3"/>
          <p:cNvSpPr>
            <a:spLocks noGrp="1" noChangeArrowheads="1"/>
          </p:cNvSpPr>
          <p:nvPr>
            <p:ph type="body" sz="half" idx="1"/>
          </p:nvPr>
        </p:nvSpPr>
        <p:spPr>
          <a:xfrm>
            <a:off x="609600" y="1600200"/>
            <a:ext cx="8229600" cy="2492375"/>
          </a:xfrm>
        </p:spPr>
        <p:txBody>
          <a:bodyPr/>
          <a:lstStyle/>
          <a:p>
            <a:pPr marL="0" indent="0">
              <a:lnSpc>
                <a:spcPct val="90000"/>
              </a:lnSpc>
              <a:spcBef>
                <a:spcPct val="0"/>
              </a:spcBef>
              <a:buFont typeface="Wingdings" pitchFamily="2" charset="2"/>
              <a:buChar char="Ø"/>
              <a:defRPr/>
            </a:pPr>
            <a:r>
              <a:rPr lang="en-US" sz="1800" b="1" dirty="0" smtClean="0">
                <a:effectLst>
                  <a:outerShdw blurRad="38100" dist="38100" dir="2700000" algn="tl">
                    <a:srgbClr val="C0C0C0"/>
                  </a:outerShdw>
                </a:effectLst>
              </a:rPr>
              <a:t>  </a:t>
            </a:r>
            <a:r>
              <a:rPr lang="en-US" sz="2000" dirty="0" smtClean="0"/>
              <a:t> </a:t>
            </a:r>
            <a:r>
              <a:rPr lang="en-US" sz="2000" b="1" dirty="0" smtClean="0">
                <a:effectLst>
                  <a:outerShdw blurRad="38100" dist="38100" dir="2700000" algn="tl">
                    <a:srgbClr val="C0C0C0"/>
                  </a:outerShdw>
                </a:effectLst>
              </a:rPr>
              <a:t>Chemical</a:t>
            </a:r>
            <a:r>
              <a:rPr lang="en-US" sz="2000" dirty="0" smtClean="0"/>
              <a:t> Weathering</a:t>
            </a:r>
          </a:p>
          <a:p>
            <a:pPr marL="0" indent="0">
              <a:lnSpc>
                <a:spcPct val="90000"/>
              </a:lnSpc>
              <a:spcBef>
                <a:spcPct val="0"/>
              </a:spcBef>
              <a:buNone/>
              <a:defRPr/>
            </a:pPr>
            <a:r>
              <a:rPr lang="en-US" sz="2000" dirty="0" smtClean="0"/>
              <a:t>	The decomposition of rocks through chemical 	alteration by the reaction of rocks and minerals with 	the constituents of air and water.</a:t>
            </a:r>
          </a:p>
          <a:p>
            <a:pPr marL="0" indent="0">
              <a:lnSpc>
                <a:spcPct val="90000"/>
              </a:lnSpc>
              <a:spcBef>
                <a:spcPct val="0"/>
              </a:spcBef>
              <a:buNone/>
              <a:defRPr/>
            </a:pPr>
            <a:endParaRPr lang="en-US" sz="2000" dirty="0" smtClean="0"/>
          </a:p>
          <a:p>
            <a:pPr marL="0" indent="0">
              <a:lnSpc>
                <a:spcPct val="90000"/>
              </a:lnSpc>
              <a:spcBef>
                <a:spcPct val="0"/>
              </a:spcBef>
              <a:buFont typeface="Wingdings" pitchFamily="2" charset="2"/>
              <a:buChar char="Ø"/>
              <a:defRPr/>
            </a:pPr>
            <a:r>
              <a:rPr lang="en-US" sz="2000" b="1" dirty="0" smtClean="0">
                <a:effectLst>
                  <a:outerShdw blurRad="38100" dist="38100" dir="2700000" algn="tl">
                    <a:srgbClr val="C0C0C0"/>
                  </a:outerShdw>
                </a:effectLst>
              </a:rPr>
              <a:t>   Physical</a:t>
            </a:r>
            <a:r>
              <a:rPr lang="en-US" sz="2000" dirty="0" smtClean="0"/>
              <a:t> (or mechanical) Weathering. The mechanical  </a:t>
            </a:r>
          </a:p>
          <a:p>
            <a:pPr marL="0" indent="0" eaLnBrk="1" hangingPunct="1">
              <a:lnSpc>
                <a:spcPct val="90000"/>
              </a:lnSpc>
              <a:spcBef>
                <a:spcPct val="0"/>
              </a:spcBef>
              <a:buFont typeface="Wingdings" pitchFamily="2" charset="2"/>
              <a:buNone/>
              <a:defRPr/>
            </a:pPr>
            <a:r>
              <a:rPr lang="en-US" sz="2000" dirty="0" smtClean="0"/>
              <a:t>                  breakdown of rocks resulting in fragmentation  </a:t>
            </a:r>
          </a:p>
          <a:p>
            <a:pPr marL="0" indent="0" eaLnBrk="1" hangingPunct="1">
              <a:lnSpc>
                <a:spcPct val="90000"/>
              </a:lnSpc>
              <a:spcBef>
                <a:spcPct val="0"/>
              </a:spcBef>
              <a:buFont typeface="Wingdings" pitchFamily="2" charset="2"/>
              <a:buNone/>
              <a:defRPr/>
            </a:pPr>
            <a:r>
              <a:rPr lang="en-US" sz="2000" dirty="0" smtClean="0"/>
              <a:t>                  with little chemical alteration.</a:t>
            </a:r>
          </a:p>
          <a:p>
            <a:pPr marL="0" indent="0" eaLnBrk="1" hangingPunct="1">
              <a:lnSpc>
                <a:spcPct val="90000"/>
              </a:lnSpc>
              <a:spcBef>
                <a:spcPct val="0"/>
              </a:spcBef>
              <a:buFont typeface="Wingdings" pitchFamily="2" charset="2"/>
              <a:buNone/>
              <a:defRPr/>
            </a:pPr>
            <a:endParaRPr lang="en-US" sz="2000" dirty="0" smtClean="0"/>
          </a:p>
          <a:p>
            <a:pPr marL="0" indent="0" eaLnBrk="1" hangingPunct="1">
              <a:lnSpc>
                <a:spcPct val="90000"/>
              </a:lnSpc>
              <a:spcBef>
                <a:spcPct val="0"/>
              </a:spcBef>
              <a:defRPr/>
            </a:pPr>
            <a:endParaRPr lang="en-US" sz="2000" dirty="0" smtClean="0"/>
          </a:p>
          <a:p>
            <a:pPr marL="0" indent="0" eaLnBrk="1" hangingPunct="1">
              <a:lnSpc>
                <a:spcPct val="90000"/>
              </a:lnSpc>
              <a:buFont typeface="Wingdings" pitchFamily="2" charset="2"/>
              <a:buNone/>
              <a:defRPr/>
            </a:pPr>
            <a:endParaRPr lang="en-US" sz="2000" dirty="0" smtClean="0"/>
          </a:p>
        </p:txBody>
      </p:sp>
      <p:sp>
        <p:nvSpPr>
          <p:cNvPr id="15364" name="Text Box 4"/>
          <p:cNvSpPr txBox="1">
            <a:spLocks noChangeArrowheads="1"/>
          </p:cNvSpPr>
          <p:nvPr/>
        </p:nvSpPr>
        <p:spPr bwMode="auto">
          <a:xfrm>
            <a:off x="457200" y="4352925"/>
            <a:ext cx="8229600" cy="2047875"/>
          </a:xfrm>
          <a:prstGeom prst="rect">
            <a:avLst/>
          </a:prstGeom>
          <a:noFill/>
          <a:ln w="9525">
            <a:noFill/>
            <a:miter lim="800000"/>
            <a:headEnd/>
            <a:tailEnd/>
          </a:ln>
        </p:spPr>
        <p:txBody>
          <a:bodyPr>
            <a:spAutoFit/>
          </a:bodyPr>
          <a:lstStyle/>
          <a:p>
            <a:pPr eaLnBrk="1" hangingPunct="1">
              <a:spcBef>
                <a:spcPct val="50000"/>
              </a:spcBef>
            </a:pPr>
            <a:r>
              <a:rPr lang="en-US" sz="2000" b="1" dirty="0">
                <a:latin typeface="Arial" pitchFamily="34" charset="0"/>
              </a:rPr>
              <a:t>	</a:t>
            </a:r>
            <a:r>
              <a:rPr lang="en-US" sz="2000" b="1" u="sng" dirty="0">
                <a:latin typeface="Arial" pitchFamily="34" charset="0"/>
              </a:rPr>
              <a:t>Original Mineral</a:t>
            </a:r>
            <a:r>
              <a:rPr lang="en-US" b="1" dirty="0">
                <a:latin typeface="Arial" pitchFamily="34" charset="0"/>
              </a:rPr>
              <a:t>		</a:t>
            </a:r>
            <a:r>
              <a:rPr lang="en-US" sz="2000" b="1" u="sng" dirty="0">
                <a:latin typeface="Arial" pitchFamily="34" charset="0"/>
              </a:rPr>
              <a:t>Weathering Product</a:t>
            </a:r>
          </a:p>
          <a:p>
            <a:pPr eaLnBrk="1" hangingPunct="1">
              <a:spcBef>
                <a:spcPct val="50000"/>
              </a:spcBef>
            </a:pPr>
            <a:r>
              <a:rPr lang="en-US" b="1" dirty="0">
                <a:latin typeface="Arial" pitchFamily="34" charset="0"/>
              </a:rPr>
              <a:t>	Iron-bearing Silicates		Clay Minerals, Iron Oxide</a:t>
            </a:r>
          </a:p>
          <a:p>
            <a:pPr eaLnBrk="1" hangingPunct="1">
              <a:spcBef>
                <a:spcPct val="50000"/>
              </a:spcBef>
            </a:pPr>
            <a:r>
              <a:rPr lang="en-US" b="1" dirty="0">
                <a:latin typeface="Arial" pitchFamily="34" charset="0"/>
              </a:rPr>
              <a:t>	Feldspar			Clay Minerals, K, Ca, Na ions</a:t>
            </a:r>
          </a:p>
          <a:p>
            <a:pPr eaLnBrk="1" hangingPunct="1">
              <a:spcBef>
                <a:spcPct val="50000"/>
              </a:spcBef>
            </a:pPr>
            <a:r>
              <a:rPr lang="en-US" b="1" dirty="0">
                <a:latin typeface="Arial" pitchFamily="34" charset="0"/>
              </a:rPr>
              <a:t>	Calcite				Ca, </a:t>
            </a:r>
            <a:r>
              <a:rPr lang="en-US" b="1" dirty="0" smtClean="0">
                <a:latin typeface="Arial" pitchFamily="34" charset="0"/>
              </a:rPr>
              <a:t>CO</a:t>
            </a:r>
            <a:r>
              <a:rPr lang="en-US" b="1" baseline="-25000" dirty="0" smtClean="0">
                <a:latin typeface="Arial" pitchFamily="34" charset="0"/>
              </a:rPr>
              <a:t>3</a:t>
            </a:r>
            <a:r>
              <a:rPr lang="en-US" b="1" dirty="0" smtClean="0">
                <a:latin typeface="Arial" pitchFamily="34" charset="0"/>
              </a:rPr>
              <a:t> </a:t>
            </a:r>
            <a:r>
              <a:rPr lang="en-US" b="1" dirty="0">
                <a:latin typeface="Arial" pitchFamily="34" charset="0"/>
              </a:rPr>
              <a:t>ions</a:t>
            </a:r>
          </a:p>
          <a:p>
            <a:pPr eaLnBrk="1" hangingPunct="1">
              <a:spcBef>
                <a:spcPct val="50000"/>
              </a:spcBef>
            </a:pPr>
            <a:r>
              <a:rPr lang="en-US" b="1" dirty="0">
                <a:latin typeface="Arial" pitchFamily="34" charset="0"/>
              </a:rPr>
              <a:t>	Quartz				</a:t>
            </a:r>
            <a:r>
              <a:rPr lang="en-US" b="1" dirty="0" err="1">
                <a:latin typeface="Arial" pitchFamily="34" charset="0"/>
              </a:rPr>
              <a:t>Quartz</a:t>
            </a:r>
            <a:r>
              <a:rPr lang="en-US" b="1" dirty="0">
                <a:latin typeface="Arial" pitchFamily="34" charset="0"/>
              </a:rPr>
              <a:t> </a:t>
            </a:r>
          </a:p>
        </p:txBody>
      </p:sp>
      <p:sp>
        <p:nvSpPr>
          <p:cNvPr id="15365" name="Line 5"/>
          <p:cNvSpPr>
            <a:spLocks noChangeShapeType="1"/>
          </p:cNvSpPr>
          <p:nvPr/>
        </p:nvSpPr>
        <p:spPr bwMode="auto">
          <a:xfrm>
            <a:off x="3962400" y="5029200"/>
            <a:ext cx="1066800" cy="0"/>
          </a:xfrm>
          <a:prstGeom prst="line">
            <a:avLst/>
          </a:prstGeom>
          <a:noFill/>
          <a:ln w="9525">
            <a:solidFill>
              <a:schemeClr val="tx1"/>
            </a:solidFill>
            <a:round/>
            <a:headEnd/>
            <a:tailEnd type="triangle" w="med" len="med"/>
          </a:ln>
        </p:spPr>
        <p:txBody>
          <a:bodyPr/>
          <a:lstStyle/>
          <a:p>
            <a:endParaRPr lang="en-US"/>
          </a:p>
        </p:txBody>
      </p:sp>
      <p:sp>
        <p:nvSpPr>
          <p:cNvPr id="15366" name="Line 6"/>
          <p:cNvSpPr>
            <a:spLocks noChangeShapeType="1"/>
          </p:cNvSpPr>
          <p:nvPr/>
        </p:nvSpPr>
        <p:spPr bwMode="auto">
          <a:xfrm>
            <a:off x="2590800" y="5410200"/>
            <a:ext cx="2438400" cy="0"/>
          </a:xfrm>
          <a:prstGeom prst="line">
            <a:avLst/>
          </a:prstGeom>
          <a:noFill/>
          <a:ln w="9525">
            <a:solidFill>
              <a:schemeClr val="tx1"/>
            </a:solidFill>
            <a:round/>
            <a:headEnd/>
            <a:tailEnd type="triangle" w="med" len="med"/>
          </a:ln>
        </p:spPr>
        <p:txBody>
          <a:bodyPr/>
          <a:lstStyle/>
          <a:p>
            <a:endParaRPr lang="en-US"/>
          </a:p>
        </p:txBody>
      </p:sp>
      <p:sp>
        <p:nvSpPr>
          <p:cNvPr id="15367" name="Line 7"/>
          <p:cNvSpPr>
            <a:spLocks noChangeShapeType="1"/>
          </p:cNvSpPr>
          <p:nvPr/>
        </p:nvSpPr>
        <p:spPr bwMode="auto">
          <a:xfrm>
            <a:off x="2362200" y="5791200"/>
            <a:ext cx="2667000" cy="0"/>
          </a:xfrm>
          <a:prstGeom prst="line">
            <a:avLst/>
          </a:prstGeom>
          <a:noFill/>
          <a:ln w="9525">
            <a:solidFill>
              <a:schemeClr val="tx1"/>
            </a:solidFill>
            <a:round/>
            <a:headEnd/>
            <a:tailEnd type="triangle" w="med" len="med"/>
          </a:ln>
        </p:spPr>
        <p:txBody>
          <a:bodyPr/>
          <a:lstStyle/>
          <a:p>
            <a:endParaRPr lang="en-US"/>
          </a:p>
        </p:txBody>
      </p:sp>
      <p:sp>
        <p:nvSpPr>
          <p:cNvPr id="15368" name="Line 8"/>
          <p:cNvSpPr>
            <a:spLocks noChangeShapeType="1"/>
          </p:cNvSpPr>
          <p:nvPr/>
        </p:nvSpPr>
        <p:spPr bwMode="auto">
          <a:xfrm>
            <a:off x="2362200" y="6248400"/>
            <a:ext cx="2667000" cy="0"/>
          </a:xfrm>
          <a:prstGeom prst="line">
            <a:avLst/>
          </a:prstGeom>
          <a:noFill/>
          <a:ln w="9525">
            <a:solidFill>
              <a:schemeClr val="tx1"/>
            </a:solidFill>
            <a:round/>
            <a:headEnd/>
            <a:tailEnd type="triangle" w="med" len="med"/>
          </a:ln>
        </p:spPr>
        <p:txBody>
          <a:bodyPr/>
          <a:lstStyle/>
          <a:p>
            <a:endParaRPr lang="en-US"/>
          </a:p>
        </p:txBody>
      </p:sp>
    </p:spTree>
  </p:cSld>
  <p:clrMapOvr>
    <a:masterClrMapping/>
  </p:clrMapOvr>
  <p:transition spd="slow">
    <p:diamon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1676400" y="609600"/>
            <a:ext cx="5105400" cy="655638"/>
          </a:xfrm>
        </p:spPr>
        <p:txBody>
          <a:bodyPr>
            <a:normAutofit fontScale="90000"/>
          </a:bodyPr>
          <a:lstStyle/>
          <a:p>
            <a:pPr algn="ctr" eaLnBrk="1" hangingPunct="1">
              <a:defRPr/>
            </a:pPr>
            <a:r>
              <a:rPr lang="en-US" sz="4000" b="1" smtClean="0">
                <a:effectLst>
                  <a:outerShdw blurRad="38100" dist="38100" dir="2700000" algn="tl">
                    <a:srgbClr val="C0C0C0"/>
                  </a:outerShdw>
                </a:effectLst>
              </a:rPr>
              <a:t>Chemical Weathering</a:t>
            </a:r>
          </a:p>
        </p:txBody>
      </p:sp>
      <p:sp>
        <p:nvSpPr>
          <p:cNvPr id="26627" name="Rectangle 3"/>
          <p:cNvSpPr>
            <a:spLocks noGrp="1" noChangeArrowheads="1"/>
          </p:cNvSpPr>
          <p:nvPr>
            <p:ph type="body" sz="half" idx="1"/>
          </p:nvPr>
        </p:nvSpPr>
        <p:spPr>
          <a:xfrm>
            <a:off x="304800" y="1447800"/>
            <a:ext cx="8839200" cy="2209800"/>
          </a:xfrm>
        </p:spPr>
        <p:txBody>
          <a:bodyPr/>
          <a:lstStyle/>
          <a:p>
            <a:pPr eaLnBrk="1" hangingPunct="1">
              <a:buFont typeface="Wingdings" pitchFamily="2" charset="2"/>
              <a:buNone/>
            </a:pPr>
            <a:r>
              <a:rPr lang="en-US" sz="2200" b="1" smtClean="0">
                <a:solidFill>
                  <a:srgbClr val="800000"/>
                </a:solidFill>
                <a:latin typeface="Times New Roman" pitchFamily="18" charset="0"/>
              </a:rPr>
              <a:t>Chemical weathering occurs chemical reactions take place between </a:t>
            </a:r>
          </a:p>
          <a:p>
            <a:pPr eaLnBrk="1" hangingPunct="1">
              <a:buFont typeface="Wingdings" pitchFamily="2" charset="2"/>
              <a:buNone/>
            </a:pPr>
            <a:r>
              <a:rPr lang="en-US" sz="2200" b="1" smtClean="0">
                <a:solidFill>
                  <a:srgbClr val="800000"/>
                </a:solidFill>
                <a:latin typeface="Times New Roman" pitchFamily="18" charset="0"/>
              </a:rPr>
              <a:t>the minerals in a rock, and water, carbon dioxide, oxygen or acids.  </a:t>
            </a:r>
          </a:p>
          <a:p>
            <a:pPr eaLnBrk="1" hangingPunct="1">
              <a:buFont typeface="Wingdings" pitchFamily="2" charset="2"/>
              <a:buNone/>
            </a:pPr>
            <a:r>
              <a:rPr lang="en-US" sz="2200" b="1" smtClean="0">
                <a:solidFill>
                  <a:srgbClr val="800000"/>
                </a:solidFill>
                <a:latin typeface="Times New Roman" pitchFamily="18" charset="0"/>
              </a:rPr>
              <a:t>Chemical weathering alters both the  physical &amp; chemical </a:t>
            </a:r>
          </a:p>
          <a:p>
            <a:pPr eaLnBrk="1" hangingPunct="1">
              <a:buFont typeface="Wingdings" pitchFamily="2" charset="2"/>
              <a:buNone/>
            </a:pPr>
            <a:r>
              <a:rPr lang="en-US" sz="2200" b="1" smtClean="0">
                <a:solidFill>
                  <a:srgbClr val="800000"/>
                </a:solidFill>
                <a:latin typeface="Times New Roman" pitchFamily="18" charset="0"/>
              </a:rPr>
              <a:t>composition of a rock. The reactions involved are many and  complex, </a:t>
            </a:r>
          </a:p>
          <a:p>
            <a:pPr eaLnBrk="1" hangingPunct="1">
              <a:buFont typeface="Wingdings" pitchFamily="2" charset="2"/>
              <a:buNone/>
            </a:pPr>
            <a:r>
              <a:rPr lang="en-US" sz="2200" b="1" smtClean="0">
                <a:solidFill>
                  <a:srgbClr val="800000"/>
                </a:solidFill>
                <a:latin typeface="Times New Roman" pitchFamily="18" charset="0"/>
              </a:rPr>
              <a:t>but they can be grouped into major categories as follows:</a:t>
            </a:r>
            <a:r>
              <a:rPr lang="en-US" sz="2400" smtClean="0">
                <a:solidFill>
                  <a:srgbClr val="800000"/>
                </a:solidFill>
                <a:latin typeface="Times New Roman" pitchFamily="18" charset="0"/>
              </a:rPr>
              <a:t> </a:t>
            </a:r>
          </a:p>
        </p:txBody>
      </p:sp>
      <p:graphicFrame>
        <p:nvGraphicFramePr>
          <p:cNvPr id="16432" name="Group 48"/>
          <p:cNvGraphicFramePr>
            <a:graphicFrameLocks noGrp="1"/>
          </p:cNvGraphicFramePr>
          <p:nvPr>
            <p:ph sz="half" idx="2"/>
          </p:nvPr>
        </p:nvGraphicFramePr>
        <p:xfrm>
          <a:off x="762000" y="3657600"/>
          <a:ext cx="7543800" cy="2511426"/>
        </p:xfrm>
        <a:graphic>
          <a:graphicData uri="http://schemas.openxmlformats.org/drawingml/2006/table">
            <a:tbl>
              <a:tblPr/>
              <a:tblGrid>
                <a:gridCol w="3049588"/>
                <a:gridCol w="4494212"/>
              </a:tblGrid>
              <a:tr h="914400">
                <a:tc>
                  <a:txBody>
                    <a:bodyPr/>
                    <a:lstStyle/>
                    <a:p>
                      <a:pPr marL="457200" marR="0" lvl="0" indent="-457200" algn="l" defTabSz="914400" rtl="0" eaLnBrk="1" fontAlgn="base" latinLnBrk="0" hangingPunct="1">
                        <a:lnSpc>
                          <a:spcPct val="100000"/>
                        </a:lnSpc>
                        <a:spcBef>
                          <a:spcPct val="0"/>
                        </a:spcBef>
                        <a:spcAft>
                          <a:spcPct val="0"/>
                        </a:spcAft>
                        <a:buClrTx/>
                        <a:buSzTx/>
                        <a:buFontTx/>
                        <a:buNone/>
                        <a:tabLst/>
                      </a:pPr>
                      <a:r>
                        <a:rPr kumimoji="0" lang="en-US" sz="2500" b="1" i="0" u="none" strike="noStrike" cap="none" normalizeH="0" baseline="0" smtClean="0">
                          <a:ln>
                            <a:noFill/>
                          </a:ln>
                          <a:solidFill>
                            <a:srgbClr val="800000"/>
                          </a:solidFill>
                          <a:effectLst>
                            <a:outerShdw blurRad="38100" dist="38100" dir="2700000" algn="tl">
                              <a:srgbClr val="C0C0C0"/>
                            </a:outerShdw>
                          </a:effectLst>
                          <a:latin typeface="Times New Roman" pitchFamily="18" charset="0"/>
                        </a:rPr>
                        <a:t>1. Hydrolysis</a:t>
                      </a:r>
                      <a:r>
                        <a:rPr kumimoji="0" lang="en-US" sz="1400" b="1" i="0" u="none" strike="noStrike" cap="none" normalizeH="0" baseline="0" smtClean="0">
                          <a:ln>
                            <a:noFill/>
                          </a:ln>
                          <a:solidFill>
                            <a:srgbClr val="800000"/>
                          </a:solidFill>
                          <a:effectLst>
                            <a:outerShdw blurRad="38100" dist="38100" dir="2700000" algn="tl">
                              <a:srgbClr val="C0C0C0"/>
                            </a:outerShdw>
                          </a:effectLst>
                          <a:latin typeface="Times New Roman" pitchFamily="18" charset="0"/>
                        </a:rPr>
                        <a:t> </a:t>
                      </a:r>
                      <a:endParaRPr kumimoji="0" lang="en-US" sz="2400" b="1" i="0" u="none" strike="noStrike" cap="none" normalizeH="0" baseline="0" smtClean="0">
                        <a:ln>
                          <a:noFill/>
                        </a:ln>
                        <a:solidFill>
                          <a:srgbClr val="800000"/>
                        </a:solidFill>
                        <a:effectLst>
                          <a:outerShdw blurRad="38100" dist="38100" dir="2700000" algn="tl">
                            <a:srgbClr val="C0C0C0"/>
                          </a:outerShdw>
                        </a:effectLst>
                        <a:latin typeface="Times New Roman" pitchFamily="18" charset="0"/>
                      </a:endParaRPr>
                    </a:p>
                  </a:txBody>
                  <a:tcPr anchor="ctr" horzOverflow="overflow">
                    <a:lnL cap="flat">
                      <a:noFill/>
                    </a:lnL>
                    <a:lnR>
                      <a:noFill/>
                    </a:lnR>
                    <a:lnT cap="flat">
                      <a:noFill/>
                    </a:lnT>
                    <a:lnB>
                      <a:noFill/>
                    </a:lnB>
                    <a:lnTlToBr>
                      <a:noFill/>
                    </a:lnTlToBr>
                    <a:lnBlToTr>
                      <a:noFill/>
                    </a:lnBlToTr>
                    <a:noFill/>
                  </a:tcPr>
                </a:tc>
                <a:tc>
                  <a:txBody>
                    <a:bodyPr/>
                    <a:lstStyle/>
                    <a:p>
                      <a:pPr marL="457200" marR="0" lvl="0" indent="-457200" algn="l" defTabSz="914400" rtl="0" eaLnBrk="1" fontAlgn="base" latinLnBrk="0" hangingPunct="1">
                        <a:lnSpc>
                          <a:spcPct val="100000"/>
                        </a:lnSpc>
                        <a:spcBef>
                          <a:spcPct val="0"/>
                        </a:spcBef>
                        <a:spcAft>
                          <a:spcPct val="0"/>
                        </a:spcAft>
                        <a:buClrTx/>
                        <a:buSzTx/>
                        <a:buFontTx/>
                        <a:buNone/>
                        <a:tabLst/>
                      </a:pPr>
                      <a:r>
                        <a:rPr kumimoji="0" lang="en-US" sz="2500" b="1" i="0" u="none" strike="noStrike" cap="none" normalizeH="0" baseline="0" smtClean="0">
                          <a:ln>
                            <a:noFill/>
                          </a:ln>
                          <a:solidFill>
                            <a:srgbClr val="800000"/>
                          </a:solidFill>
                          <a:effectLst>
                            <a:outerShdw blurRad="38100" dist="38100" dir="2700000" algn="tl">
                              <a:srgbClr val="C0C0C0"/>
                            </a:outerShdw>
                          </a:effectLst>
                          <a:latin typeface="Times New Roman" pitchFamily="18" charset="0"/>
                        </a:rPr>
                        <a:t>4. Oxidation</a:t>
                      </a:r>
                      <a:r>
                        <a:rPr kumimoji="0" lang="en-US" sz="1400" b="1" i="0" u="none" strike="noStrike" cap="none" normalizeH="0" baseline="0" smtClean="0">
                          <a:ln>
                            <a:noFill/>
                          </a:ln>
                          <a:solidFill>
                            <a:srgbClr val="800000"/>
                          </a:solidFill>
                          <a:effectLst>
                            <a:outerShdw blurRad="38100" dist="38100" dir="2700000" algn="tl">
                              <a:srgbClr val="C0C0C0"/>
                            </a:outerShdw>
                          </a:effectLst>
                          <a:latin typeface="Times New Roman" pitchFamily="18" charset="0"/>
                        </a:rPr>
                        <a:t> </a:t>
                      </a:r>
                      <a:r>
                        <a:rPr kumimoji="0" lang="en-US" sz="2400" b="1" i="0" u="none" strike="noStrike" cap="none" normalizeH="0" baseline="0" smtClean="0">
                          <a:ln>
                            <a:noFill/>
                          </a:ln>
                          <a:solidFill>
                            <a:srgbClr val="800000"/>
                          </a:solidFill>
                          <a:effectLst>
                            <a:outerShdw blurRad="38100" dist="38100" dir="2700000" algn="tl">
                              <a:srgbClr val="C0C0C0"/>
                            </a:outerShdw>
                          </a:effectLst>
                          <a:latin typeface="Times New Roman" pitchFamily="18" charset="0"/>
                        </a:rPr>
                        <a:t>-Reduction</a:t>
                      </a:r>
                      <a:endParaRPr kumimoji="0" lang="en-US" sz="4000" b="1" i="0" u="none" strike="noStrike" cap="none" normalizeH="0" baseline="0" smtClean="0">
                        <a:ln>
                          <a:noFill/>
                        </a:ln>
                        <a:solidFill>
                          <a:srgbClr val="800000"/>
                        </a:solidFill>
                        <a:effectLst>
                          <a:outerShdw blurRad="38100" dist="38100" dir="2700000" algn="tl">
                            <a:srgbClr val="C0C0C0"/>
                          </a:outerShdw>
                        </a:effectLst>
                        <a:latin typeface="Times New Roman" pitchFamily="18" charset="0"/>
                      </a:endParaRPr>
                    </a:p>
                  </a:txBody>
                  <a:tcPr anchor="ctr" horzOverflow="overflow">
                    <a:lnL>
                      <a:noFill/>
                    </a:lnL>
                    <a:lnR cap="flat">
                      <a:noFill/>
                    </a:lnR>
                    <a:lnT cap="flat">
                      <a:noFill/>
                    </a:lnT>
                    <a:lnB>
                      <a:noFill/>
                    </a:lnB>
                    <a:lnTlToBr>
                      <a:noFill/>
                    </a:lnTlToBr>
                    <a:lnBlToTr>
                      <a:noFill/>
                    </a:lnBlToTr>
                    <a:noFill/>
                  </a:tcPr>
                </a:tc>
              </a:tr>
              <a:tr h="763588">
                <a:tc>
                  <a:txBody>
                    <a:bodyPr/>
                    <a:lstStyle/>
                    <a:p>
                      <a:pPr marL="457200" marR="0" lvl="0" indent="-457200" algn="l" defTabSz="914400" rtl="0" eaLnBrk="1" fontAlgn="base" latinLnBrk="0" hangingPunct="1">
                        <a:lnSpc>
                          <a:spcPct val="100000"/>
                        </a:lnSpc>
                        <a:spcBef>
                          <a:spcPct val="0"/>
                        </a:spcBef>
                        <a:spcAft>
                          <a:spcPct val="0"/>
                        </a:spcAft>
                        <a:buClrTx/>
                        <a:buSzTx/>
                        <a:buFontTx/>
                        <a:buNone/>
                        <a:tabLst/>
                      </a:pPr>
                      <a:r>
                        <a:rPr kumimoji="0" lang="en-US" sz="2500" b="1" i="0" u="none" strike="noStrike" cap="none" normalizeH="0" baseline="0" smtClean="0">
                          <a:ln>
                            <a:noFill/>
                          </a:ln>
                          <a:solidFill>
                            <a:srgbClr val="800000"/>
                          </a:solidFill>
                          <a:effectLst>
                            <a:outerShdw blurRad="38100" dist="38100" dir="2700000" algn="tl">
                              <a:srgbClr val="C0C0C0"/>
                            </a:outerShdw>
                          </a:effectLst>
                          <a:latin typeface="Times New Roman" pitchFamily="18" charset="0"/>
                        </a:rPr>
                        <a:t>2. Hydration  </a:t>
                      </a:r>
                      <a:endParaRPr kumimoji="0" lang="en-US" sz="1400" b="1" i="0" u="none" strike="noStrike" cap="none" normalizeH="0" baseline="0" smtClean="0">
                        <a:ln>
                          <a:noFill/>
                        </a:ln>
                        <a:solidFill>
                          <a:srgbClr val="800000"/>
                        </a:solidFill>
                        <a:effectLst>
                          <a:outerShdw blurRad="38100" dist="38100" dir="2700000" algn="tl">
                            <a:srgbClr val="C0C0C0"/>
                          </a:outerShdw>
                        </a:effectLst>
                        <a:latin typeface="Times New Roman" pitchFamily="18" charset="0"/>
                      </a:endParaRPr>
                    </a:p>
                  </a:txBody>
                  <a:tcPr anchor="ctr" horzOverflow="overflow">
                    <a:lnL cap="flat">
                      <a:noFill/>
                    </a:lnL>
                    <a:lnR>
                      <a:noFill/>
                    </a:lnR>
                    <a:lnT>
                      <a:noFill/>
                    </a:lnT>
                    <a:lnB>
                      <a:noFill/>
                    </a:lnB>
                    <a:lnTlToBr>
                      <a:noFill/>
                    </a:lnTlToBr>
                    <a:lnBlToTr>
                      <a:noFill/>
                    </a:lnBlToTr>
                    <a:noFill/>
                  </a:tcPr>
                </a:tc>
                <a:tc>
                  <a:txBody>
                    <a:bodyPr/>
                    <a:lstStyle/>
                    <a:p>
                      <a:pPr marL="457200" marR="0" lvl="0" indent="-457200" algn="l" defTabSz="914400" rtl="0" eaLnBrk="1" fontAlgn="base" latinLnBrk="0" hangingPunct="1">
                        <a:lnSpc>
                          <a:spcPct val="100000"/>
                        </a:lnSpc>
                        <a:spcBef>
                          <a:spcPct val="0"/>
                        </a:spcBef>
                        <a:spcAft>
                          <a:spcPct val="0"/>
                        </a:spcAft>
                        <a:buClrTx/>
                        <a:buSzTx/>
                        <a:buFontTx/>
                        <a:buNone/>
                        <a:tabLst/>
                      </a:pPr>
                      <a:r>
                        <a:rPr kumimoji="0" lang="en-US" sz="2500" b="1" i="0" u="none" strike="noStrike" cap="none" normalizeH="0" baseline="0" smtClean="0">
                          <a:ln>
                            <a:noFill/>
                          </a:ln>
                          <a:solidFill>
                            <a:srgbClr val="800000"/>
                          </a:solidFill>
                          <a:effectLst>
                            <a:outerShdw blurRad="38100" dist="38100" dir="2700000" algn="tl">
                              <a:srgbClr val="C0C0C0"/>
                            </a:outerShdw>
                          </a:effectLst>
                          <a:latin typeface="Times New Roman" pitchFamily="18" charset="0"/>
                        </a:rPr>
                        <a:t>5. </a:t>
                      </a:r>
                      <a:r>
                        <a:rPr kumimoji="0" lang="en-US" sz="2400" b="1" i="0" u="none" strike="noStrike" cap="none" normalizeH="0" baseline="0" smtClean="0">
                          <a:ln>
                            <a:noFill/>
                          </a:ln>
                          <a:solidFill>
                            <a:srgbClr val="800000"/>
                          </a:solidFill>
                          <a:effectLst>
                            <a:outerShdw blurRad="38100" dist="38100" dir="2700000" algn="tl">
                              <a:srgbClr val="C0C0C0"/>
                            </a:outerShdw>
                          </a:effectLst>
                          <a:latin typeface="Times New Roman" pitchFamily="18" charset="0"/>
                        </a:rPr>
                        <a:t>Acid Precipitation</a:t>
                      </a:r>
                    </a:p>
                  </a:txBody>
                  <a:tcPr anchor="ctr" horzOverflow="overflow">
                    <a:lnL>
                      <a:noFill/>
                    </a:lnL>
                    <a:lnR cap="flat">
                      <a:noFill/>
                    </a:lnR>
                    <a:lnT>
                      <a:noFill/>
                    </a:lnT>
                    <a:lnB>
                      <a:noFill/>
                    </a:lnB>
                    <a:lnTlToBr>
                      <a:noFill/>
                    </a:lnTlToBr>
                    <a:lnBlToTr>
                      <a:noFill/>
                    </a:lnBlToTr>
                    <a:noFill/>
                  </a:tcPr>
                </a:tc>
              </a:tr>
              <a:tr h="833438">
                <a:tc>
                  <a:txBody>
                    <a:bodyPr/>
                    <a:lstStyle/>
                    <a:p>
                      <a:pPr marL="457200" marR="0" lvl="0" indent="-457200" algn="l" defTabSz="914400" rtl="0" eaLnBrk="1" fontAlgn="base" latinLnBrk="0" hangingPunct="1">
                        <a:lnSpc>
                          <a:spcPct val="100000"/>
                        </a:lnSpc>
                        <a:spcBef>
                          <a:spcPct val="0"/>
                        </a:spcBef>
                        <a:spcAft>
                          <a:spcPct val="0"/>
                        </a:spcAft>
                        <a:buClrTx/>
                        <a:buSzTx/>
                        <a:buFontTx/>
                        <a:buNone/>
                        <a:tabLst/>
                      </a:pPr>
                      <a:r>
                        <a:rPr kumimoji="0" lang="en-US" sz="2500" b="1" i="0" u="none" strike="noStrike" cap="none" normalizeH="0" baseline="0" smtClean="0">
                          <a:ln>
                            <a:noFill/>
                          </a:ln>
                          <a:solidFill>
                            <a:srgbClr val="800000"/>
                          </a:solidFill>
                          <a:effectLst>
                            <a:outerShdw blurRad="38100" dist="38100" dir="2700000" algn="tl">
                              <a:srgbClr val="C0C0C0"/>
                            </a:outerShdw>
                          </a:effectLst>
                          <a:latin typeface="Times New Roman" pitchFamily="18" charset="0"/>
                        </a:rPr>
                        <a:t>3. Carbonation</a:t>
                      </a:r>
                      <a:r>
                        <a:rPr kumimoji="0" lang="en-US" sz="1400" b="1" i="0" u="none" strike="noStrike" cap="none" normalizeH="0" baseline="0" smtClean="0">
                          <a:ln>
                            <a:noFill/>
                          </a:ln>
                          <a:solidFill>
                            <a:srgbClr val="800000"/>
                          </a:solidFill>
                          <a:effectLst>
                            <a:outerShdw blurRad="38100" dist="38100" dir="2700000" algn="tl">
                              <a:srgbClr val="C0C0C0"/>
                            </a:outerShdw>
                          </a:effectLst>
                          <a:latin typeface="Times New Roman" pitchFamily="18" charset="0"/>
                        </a:rPr>
                        <a:t> </a:t>
                      </a:r>
                    </a:p>
                  </a:txBody>
                  <a:tcPr anchor="ctr" horzOverflow="overflow">
                    <a:lnL cap="flat">
                      <a:noFill/>
                    </a:lnL>
                    <a:lnR>
                      <a:noFill/>
                    </a:lnR>
                    <a:lnT>
                      <a:noFill/>
                    </a:lnT>
                    <a:lnB cap="flat">
                      <a:noFill/>
                    </a:lnB>
                    <a:lnTlToBr>
                      <a:noFill/>
                    </a:lnTlToBr>
                    <a:lnBlToTr>
                      <a:noFill/>
                    </a:lnBlToTr>
                    <a:noFill/>
                  </a:tcPr>
                </a:tc>
                <a:tc>
                  <a:txBody>
                    <a:bodyPr/>
                    <a:lstStyle/>
                    <a:p>
                      <a:pPr marL="457200" marR="0" lvl="0" indent="-457200" algn="l" defTabSz="914400" rtl="0" eaLnBrk="1" fontAlgn="base" latinLnBrk="0" hangingPunct="1">
                        <a:lnSpc>
                          <a:spcPct val="100000"/>
                        </a:lnSpc>
                        <a:spcBef>
                          <a:spcPct val="0"/>
                        </a:spcBef>
                        <a:spcAft>
                          <a:spcPct val="0"/>
                        </a:spcAft>
                        <a:buClrTx/>
                        <a:buSzTx/>
                        <a:buFontTx/>
                        <a:buNone/>
                        <a:tabLst/>
                      </a:pPr>
                      <a:r>
                        <a:rPr kumimoji="0" lang="en-US" sz="2500" b="1" i="0" u="none" strike="noStrike" cap="none" normalizeH="0" baseline="0" smtClean="0">
                          <a:ln>
                            <a:noFill/>
                          </a:ln>
                          <a:solidFill>
                            <a:srgbClr val="800000"/>
                          </a:solidFill>
                          <a:effectLst>
                            <a:outerShdw blurRad="38100" dist="38100" dir="2700000" algn="tl">
                              <a:srgbClr val="C0C0C0"/>
                            </a:outerShdw>
                          </a:effectLst>
                          <a:latin typeface="Times New Roman" pitchFamily="18" charset="0"/>
                        </a:rPr>
                        <a:t>6. </a:t>
                      </a:r>
                      <a:r>
                        <a:rPr kumimoji="0" lang="en-AU" sz="2400" b="1" i="0" u="none" strike="noStrike" cap="none" normalizeH="0" baseline="0" smtClean="0">
                          <a:ln>
                            <a:noFill/>
                          </a:ln>
                          <a:solidFill>
                            <a:srgbClr val="990000"/>
                          </a:solidFill>
                          <a:effectLst>
                            <a:outerShdw blurRad="38100" dist="38100" dir="2700000" algn="tl">
                              <a:srgbClr val="C0C0C0"/>
                            </a:outerShdw>
                          </a:effectLst>
                          <a:latin typeface="Times New Roman" pitchFamily="18" charset="0"/>
                        </a:rPr>
                        <a:t>Chelation (Khelasi)</a:t>
                      </a:r>
                      <a:endParaRPr kumimoji="0" lang="en-US" sz="2400" b="1" i="0" u="none" strike="noStrike" cap="none" normalizeH="0" baseline="0" smtClean="0">
                        <a:ln>
                          <a:noFill/>
                        </a:ln>
                        <a:solidFill>
                          <a:srgbClr val="990000"/>
                        </a:solidFill>
                        <a:effectLst>
                          <a:outerShdw blurRad="38100" dist="38100" dir="2700000" algn="tl">
                            <a:srgbClr val="C0C0C0"/>
                          </a:outerShdw>
                        </a:effectLst>
                        <a:latin typeface="Times New Roman" pitchFamily="18" charset="0"/>
                      </a:endParaRPr>
                    </a:p>
                    <a:p>
                      <a:pPr marL="457200" marR="0" lvl="0" indent="-457200" algn="l"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smtClean="0">
                        <a:ln>
                          <a:noFill/>
                        </a:ln>
                        <a:solidFill>
                          <a:srgbClr val="800000"/>
                        </a:solidFill>
                        <a:effectLst>
                          <a:outerShdw blurRad="38100" dist="38100" dir="2700000" algn="tl">
                            <a:srgbClr val="C0C0C0"/>
                          </a:outerShdw>
                        </a:effectLst>
                        <a:latin typeface="Times New Roman" pitchFamily="18" charset="0"/>
                      </a:endParaRPr>
                    </a:p>
                  </a:txBody>
                  <a:tcPr anchor="ctr" horzOverflow="overflow">
                    <a:lnL>
                      <a:noFill/>
                    </a:lnL>
                    <a:lnR cap="flat">
                      <a:noFill/>
                    </a:lnR>
                    <a:lnT>
                      <a:noFill/>
                    </a:lnT>
                    <a:lnB cap="flat">
                      <a:noFill/>
                    </a:lnB>
                    <a:lnTlToBr>
                      <a:noFill/>
                    </a:lnTlToBr>
                    <a:lnBlToTr>
                      <a:noFill/>
                    </a:lnBlToTr>
                    <a:noFill/>
                  </a:tcPr>
                </a:tc>
              </a:tr>
            </a:tbl>
          </a:graphicData>
        </a:graphic>
      </p:graphicFrame>
    </p:spTree>
  </p:cSld>
  <p:clrMapOvr>
    <a:masterClrMapping/>
  </p:clrMapOvr>
  <p:transition spd="slow">
    <p:cover dir="d"/>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1595</TotalTime>
  <Words>2672</Words>
  <Application>Microsoft Office PowerPoint</Application>
  <PresentationFormat>On-screen Show (4:3)</PresentationFormat>
  <Paragraphs>639</Paragraphs>
  <Slides>72</Slides>
  <Notes>2</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72</vt:i4>
      </vt:variant>
    </vt:vector>
  </HeadingPairs>
  <TitlesOfParts>
    <vt:vector size="74" baseType="lpstr">
      <vt:lpstr>Concourse</vt:lpstr>
      <vt:lpstr>ClipArt</vt:lpstr>
      <vt:lpstr>IV. PEMBENTUKAN TANAH</vt:lpstr>
      <vt:lpstr>Slide 2</vt:lpstr>
      <vt:lpstr>Pelapukan kimia, dan fisika</vt:lpstr>
      <vt:lpstr>Weathering : the physical breakdown (disintegration) &amp; chemical alteration (decomposition) or rock at or near Earth’s surface</vt:lpstr>
      <vt:lpstr>Slide 5</vt:lpstr>
      <vt:lpstr>Regolith</vt:lpstr>
      <vt:lpstr>Slide 7</vt:lpstr>
      <vt:lpstr>Types of  Weathering</vt:lpstr>
      <vt:lpstr>Chemical Weathering</vt:lpstr>
      <vt:lpstr>Slide 10</vt:lpstr>
      <vt:lpstr>Chemical Weathering…</vt:lpstr>
      <vt:lpstr>Slide 12</vt:lpstr>
      <vt:lpstr>Chemical Weathering…</vt:lpstr>
      <vt:lpstr>Slide 14</vt:lpstr>
      <vt:lpstr>Chemical Weathering…</vt:lpstr>
      <vt:lpstr>Chemical Weathering…</vt:lpstr>
      <vt:lpstr>Slide 17</vt:lpstr>
      <vt:lpstr>Mechanical Weathering</vt:lpstr>
      <vt:lpstr>Slide 19</vt:lpstr>
      <vt:lpstr>Mechanical Weathering…</vt:lpstr>
      <vt:lpstr>Slide 21</vt:lpstr>
      <vt:lpstr>Slide 22</vt:lpstr>
      <vt:lpstr>Mechanical Weathering…</vt:lpstr>
      <vt:lpstr>Mechanical Weathering…</vt:lpstr>
      <vt:lpstr>Slide 25</vt:lpstr>
      <vt:lpstr>Mechanical Weathering…</vt:lpstr>
      <vt:lpstr>Pelapukan Hayati</vt:lpstr>
      <vt:lpstr>Slide 28</vt:lpstr>
      <vt:lpstr>Rates of Weathering</vt:lpstr>
      <vt:lpstr>Slide 30</vt:lpstr>
      <vt:lpstr>Slide 31</vt:lpstr>
      <vt:lpstr>Slide 32</vt:lpstr>
      <vt:lpstr>Slide 33</vt:lpstr>
      <vt:lpstr>Slide 34</vt:lpstr>
      <vt:lpstr>Weathering of rocks produces soil particles</vt:lpstr>
      <vt:lpstr>2. Silt Grains   The intermediate size soil particle</vt:lpstr>
      <vt:lpstr>3. Clay Particles   The smallest soil particle</vt:lpstr>
      <vt:lpstr>Pembentukan tanah         Horisonisasi dan Haploidisasi</vt:lpstr>
      <vt:lpstr> Formation of Soil</vt:lpstr>
      <vt:lpstr>Two-stages of soil formation: </vt:lpstr>
      <vt:lpstr>Horisonisasi dan Haploidisasi</vt:lpstr>
      <vt:lpstr>Proses pedogenesis model Simonson</vt:lpstr>
      <vt:lpstr> 13 pasang sub pedogenesis </vt:lpstr>
      <vt:lpstr>Horison-horison tanah</vt:lpstr>
      <vt:lpstr>Horison-horison tanah (lanjutan)</vt:lpstr>
      <vt:lpstr>Horison-horison tanah (lanjutan)</vt:lpstr>
      <vt:lpstr>Simbol-simbol tambahan</vt:lpstr>
      <vt:lpstr>Morfologi tanah</vt:lpstr>
      <vt:lpstr>Slide 49</vt:lpstr>
      <vt:lpstr>Soil Horizons</vt:lpstr>
      <vt:lpstr>Slide 51</vt:lpstr>
      <vt:lpstr>FAKTOR-FAKTOR PEMBENTUK TANAH</vt:lpstr>
      <vt:lpstr>Faktor pembentuk tanah …</vt:lpstr>
      <vt:lpstr>Soil Forming Factors</vt:lpstr>
      <vt:lpstr>Slide 55</vt:lpstr>
      <vt:lpstr>Bahan Induk sebagai faktor pembentuk tanah</vt:lpstr>
      <vt:lpstr>Slide 57</vt:lpstr>
      <vt:lpstr>Slide 58</vt:lpstr>
      <vt:lpstr>Iklim sebagai faktor pembentuk tanah</vt:lpstr>
      <vt:lpstr>Peran air dalam pembentukan tanah</vt:lpstr>
      <vt:lpstr>Suhu udara </vt:lpstr>
      <vt:lpstr>Slide 62</vt:lpstr>
      <vt:lpstr>Slide 63</vt:lpstr>
      <vt:lpstr>Konsep catena tanah</vt:lpstr>
      <vt:lpstr>Organisme sebagai faktor pembentuk tanah</vt:lpstr>
      <vt:lpstr>Slide 66</vt:lpstr>
      <vt:lpstr>Slide 67</vt:lpstr>
      <vt:lpstr> Relief sebagai faktor pembentuk tanah </vt:lpstr>
      <vt:lpstr>Slide 69</vt:lpstr>
      <vt:lpstr>Wektu sebagai faktor pembentuk tanah</vt:lpstr>
      <vt:lpstr>Tugas terstruktur</vt:lpstr>
      <vt:lpstr>Selesai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Agroklimatologi  Klimatologi Pertanian Ilmu Iklim Pertanian</dc:title>
  <dc:creator>Aladria N</dc:creator>
  <cp:lastModifiedBy>NESI</cp:lastModifiedBy>
  <cp:revision>527</cp:revision>
  <dcterms:created xsi:type="dcterms:W3CDTF">2010-02-19T22:25:16Z</dcterms:created>
  <dcterms:modified xsi:type="dcterms:W3CDTF">2012-04-21T15:18:43Z</dcterms:modified>
</cp:coreProperties>
</file>