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70" r:id="rId5"/>
    <p:sldId id="271" r:id="rId6"/>
    <p:sldId id="272" r:id="rId7"/>
    <p:sldId id="273" r:id="rId8"/>
    <p:sldId id="274" r:id="rId9"/>
    <p:sldId id="281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0D793082-98AF-4712-A424-A150B15CDD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72995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2/7/2015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wmf"/><Relationship Id="rId4" Type="http://schemas.openxmlformats.org/officeDocument/2006/relationships/audio" Target="../media/audio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 smtClean="0">
                <a:solidFill>
                  <a:schemeClr val="tx1"/>
                </a:solidFill>
              </a:rPr>
              <a:t>Writing</a:t>
            </a:r>
            <a:br>
              <a:rPr lang="en-GB" sz="6000" dirty="0" smtClean="0">
                <a:solidFill>
                  <a:schemeClr val="tx1"/>
                </a:solidFill>
              </a:rPr>
            </a:br>
            <a:r>
              <a:rPr lang="en-GB" sz="6000" dirty="0" smtClean="0">
                <a:solidFill>
                  <a:schemeClr val="tx1"/>
                </a:solidFill>
              </a:rPr>
              <a:t>Part of Speech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Azad A. </a:t>
            </a:r>
            <a:r>
              <a:rPr lang="en-GB" smtClean="0"/>
              <a:t>Muhammed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082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adjective is a word that describes a noun or pronoun. It tells what kind, how many, or which one. </a:t>
            </a:r>
          </a:p>
        </p:txBody>
      </p:sp>
      <p:sp>
        <p:nvSpPr>
          <p:cNvPr id="92164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Adjective</a:t>
            </a:r>
          </a:p>
        </p:txBody>
      </p:sp>
      <p:pic>
        <p:nvPicPr>
          <p:cNvPr id="92167" name="Picture 7" descr="MCj02329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1993900" cy="190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3352800" y="41910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green </a:t>
            </a:r>
            <a:r>
              <a:rPr lang="en-US"/>
              <a:t>shirt</a:t>
            </a:r>
          </a:p>
        </p:txBody>
      </p:sp>
      <p:pic>
        <p:nvPicPr>
          <p:cNvPr id="92170" name="Picture 10" descr="MPj0438422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1981200" cy="11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7315200" y="36576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sour limes</a:t>
            </a: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4158166" y="6276975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2678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verb is the action of the sentence. It shows what someone or something is doing.</a:t>
            </a:r>
          </a:p>
        </p:txBody>
      </p:sp>
      <p:sp>
        <p:nvSpPr>
          <p:cNvPr id="93188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pperplate Gothic Bold"/>
              </a:rPr>
              <a:t>Verb</a:t>
            </a:r>
          </a:p>
        </p:txBody>
      </p:sp>
      <p:pic>
        <p:nvPicPr>
          <p:cNvPr id="93191" name="Picture 7" descr="MCj041217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5200"/>
            <a:ext cx="1758950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2" name="Picture 8" descr="MCj042417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1127125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4" name="Picture 10" descr="MCj0406272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819400"/>
            <a:ext cx="1787525" cy="152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1600200" y="55626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run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3886200" y="5029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paint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6705600" y="44196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read</a:t>
            </a:r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4245479" y="6276975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8866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adverb describes how the action is performed. They tell how much, how often, when and where something is done.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94212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Frutiger SCIN It v.1"/>
              </a:rPr>
              <a:t>Adverb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6300192" y="51054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pic>
        <p:nvPicPr>
          <p:cNvPr id="94216" name="Picture 8" descr="MCj043006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2000250" cy="204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3276600" y="3962400"/>
            <a:ext cx="15240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fished jumped </a:t>
            </a:r>
            <a:r>
              <a:rPr lang="en-US" u="sng"/>
              <a:t>quickly </a:t>
            </a:r>
            <a:r>
              <a:rPr lang="en-US"/>
              <a:t>from the water.</a:t>
            </a:r>
          </a:p>
        </p:txBody>
      </p:sp>
      <p:pic>
        <p:nvPicPr>
          <p:cNvPr id="94218" name="Picture 10" descr="MCj0379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76600"/>
            <a:ext cx="1800225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7391400" y="3581400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man sat </a:t>
            </a:r>
            <a:r>
              <a:rPr lang="en-US" u="sng"/>
              <a:t>alone</a:t>
            </a:r>
            <a:r>
              <a:rPr lang="en-US"/>
              <a:t>.</a:t>
            </a:r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4199441" y="6276975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3496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conjunction is a word that joins words or word groups together.  Some examples conjunctions are: and, but, or, nor, although, yet, so, either, and also.</a:t>
            </a:r>
          </a:p>
        </p:txBody>
      </p:sp>
      <p:sp>
        <p:nvSpPr>
          <p:cNvPr id="95236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High Tower Text"/>
              </a:rPr>
              <a:t>Conjunction</a:t>
            </a:r>
          </a:p>
        </p:txBody>
      </p:sp>
      <p:pic>
        <p:nvPicPr>
          <p:cNvPr id="95239" name="Picture 7" descr="MCj039751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267200"/>
            <a:ext cx="1657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0" name="Picture 8" descr="MCj014112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19600"/>
            <a:ext cx="1154113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3352800" y="4572000"/>
            <a:ext cx="1981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 ate pizza </a:t>
            </a:r>
            <a:r>
              <a:rPr lang="en-US" u="sng"/>
              <a:t>and</a:t>
            </a:r>
            <a:r>
              <a:rPr lang="en-US"/>
              <a:t> drank pop for dinner.</a:t>
            </a:r>
          </a:p>
        </p:txBody>
      </p:sp>
      <p:sp>
        <p:nvSpPr>
          <p:cNvPr id="95244" name="Rectangle 12"/>
          <p:cNvSpPr>
            <a:spLocks noChangeArrowheads="1"/>
          </p:cNvSpPr>
          <p:nvPr/>
        </p:nvSpPr>
        <p:spPr bwMode="auto">
          <a:xfrm>
            <a:off x="4268497" y="6276975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7723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900"/>
              <a:t>A preposition is a word that shows position or, direction. Some examples are in, out, under, over, after, out, into, up, down, for, and between.</a:t>
            </a:r>
          </a:p>
        </p:txBody>
      </p:sp>
      <p:sp>
        <p:nvSpPr>
          <p:cNvPr id="96260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yriad Web"/>
              </a:rPr>
              <a:t>Preposition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629400" y="5181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pic>
        <p:nvPicPr>
          <p:cNvPr id="96264" name="Picture 8" descr="MCj043571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038600"/>
            <a:ext cx="101441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3200400" y="4343400"/>
            <a:ext cx="14478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She worked </a:t>
            </a:r>
            <a:r>
              <a:rPr lang="en-US" u="sng"/>
              <a:t>at</a:t>
            </a:r>
            <a:r>
              <a:rPr lang="en-US"/>
              <a:t> her desk.</a:t>
            </a:r>
          </a:p>
        </p:txBody>
      </p:sp>
      <p:pic>
        <p:nvPicPr>
          <p:cNvPr id="96267" name="Picture 11" descr="MCj043922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1566863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4724400" y="533400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sun was </a:t>
            </a:r>
            <a:r>
              <a:rPr lang="en-US" u="sng"/>
              <a:t>in</a:t>
            </a:r>
            <a:r>
              <a:rPr lang="en-US"/>
              <a:t> the sky.</a:t>
            </a:r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4206584" y="6276975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3853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900" dirty="0"/>
              <a:t>Interjection- An interjection is a word that shows strong emotion. Such examples are Wow!, Ouch!, Hurray!, and Oh no!</a:t>
            </a:r>
          </a:p>
          <a:p>
            <a:r>
              <a:rPr lang="en-US" sz="2900" dirty="0"/>
              <a:t>Interjections </a:t>
            </a:r>
            <a:r>
              <a:rPr lang="en-US" sz="2900" dirty="0" smtClean="0"/>
              <a:t>a sentence interesting. </a:t>
            </a:r>
            <a:r>
              <a:rPr lang="en-US" sz="2900" dirty="0"/>
              <a:t>They help to add voice to your writing.</a:t>
            </a:r>
          </a:p>
        </p:txBody>
      </p:sp>
      <p:sp>
        <p:nvSpPr>
          <p:cNvPr id="97284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StoneSerif SBIN SmBd v.1"/>
              </a:rPr>
              <a:t>Interjection</a:t>
            </a: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6781800" y="51054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97287" name="WordArt 7"/>
          <p:cNvSpPr>
            <a:spLocks noChangeArrowheads="1" noChangeShapeType="1" noTextEdit="1"/>
          </p:cNvSpPr>
          <p:nvPr/>
        </p:nvSpPr>
        <p:spPr bwMode="auto">
          <a:xfrm>
            <a:off x="1600200" y="5105400"/>
            <a:ext cx="1371600" cy="990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Wow!</a:t>
            </a:r>
          </a:p>
        </p:txBody>
      </p:sp>
      <p:sp>
        <p:nvSpPr>
          <p:cNvPr id="97289" name="WordArt 9" descr="Narrow vertical"/>
          <p:cNvSpPr>
            <a:spLocks noChangeArrowheads="1" noChangeShapeType="1" noTextEdit="1"/>
          </p:cNvSpPr>
          <p:nvPr/>
        </p:nvSpPr>
        <p:spPr bwMode="auto">
          <a:xfrm>
            <a:off x="4724400" y="4648200"/>
            <a:ext cx="1905000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Superb!</a:t>
            </a:r>
          </a:p>
        </p:txBody>
      </p:sp>
      <p:sp>
        <p:nvSpPr>
          <p:cNvPr id="97290" name="WordArt 10"/>
          <p:cNvSpPr>
            <a:spLocks noChangeArrowheads="1" noChangeShapeType="1" noTextEdit="1"/>
          </p:cNvSpPr>
          <p:nvPr/>
        </p:nvSpPr>
        <p:spPr bwMode="auto">
          <a:xfrm>
            <a:off x="3352800" y="5105400"/>
            <a:ext cx="1114425" cy="6111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Ouch!</a:t>
            </a:r>
          </a:p>
        </p:txBody>
      </p:sp>
      <p:sp>
        <p:nvSpPr>
          <p:cNvPr id="97293" name="Rectangle 13"/>
          <p:cNvSpPr>
            <a:spLocks noChangeArrowheads="1"/>
          </p:cNvSpPr>
          <p:nvPr/>
        </p:nvSpPr>
        <p:spPr bwMode="auto">
          <a:xfrm>
            <a:off x="4297866" y="6276975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741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of Speech: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eight part of speech in English Language:</a:t>
            </a:r>
          </a:p>
          <a:p>
            <a:pPr marL="0" indent="0">
              <a:buNone/>
            </a:pPr>
            <a:r>
              <a:rPr lang="en-GB" dirty="0"/>
              <a:t>Noun	</a:t>
            </a:r>
          </a:p>
          <a:p>
            <a:pPr marL="0" indent="0">
              <a:buNone/>
            </a:pPr>
            <a:r>
              <a:rPr lang="en-GB" dirty="0"/>
              <a:t>Pronoun</a:t>
            </a:r>
          </a:p>
          <a:p>
            <a:pPr marL="0" indent="0">
              <a:buNone/>
            </a:pPr>
            <a:r>
              <a:rPr lang="en-GB" dirty="0"/>
              <a:t>Adjective</a:t>
            </a:r>
          </a:p>
          <a:p>
            <a:pPr marL="0" indent="0">
              <a:buNone/>
            </a:pPr>
            <a:r>
              <a:rPr lang="en-GB" dirty="0"/>
              <a:t>Verb</a:t>
            </a:r>
          </a:p>
          <a:p>
            <a:pPr marL="0" indent="0">
              <a:buNone/>
            </a:pPr>
            <a:r>
              <a:rPr lang="en-GB" dirty="0"/>
              <a:t>Adverb</a:t>
            </a:r>
          </a:p>
          <a:p>
            <a:pPr marL="0" indent="0">
              <a:buNone/>
            </a:pPr>
            <a:r>
              <a:rPr lang="en-GB" dirty="0"/>
              <a:t>Conjunction</a:t>
            </a:r>
          </a:p>
          <a:p>
            <a:pPr marL="0" indent="0">
              <a:buNone/>
            </a:pPr>
            <a:r>
              <a:rPr lang="en-GB" dirty="0"/>
              <a:t>Preposition</a:t>
            </a:r>
          </a:p>
          <a:p>
            <a:pPr marL="0" indent="0">
              <a:buNone/>
            </a:pPr>
            <a:r>
              <a:rPr lang="en-GB" dirty="0"/>
              <a:t>Interjection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16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3738" y="2043113"/>
            <a:ext cx="4375150" cy="1806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A noun is a person, place, thing, or idea.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Nouns are the subject of a sentence.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200" dirty="0"/>
              <a:t> 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887413" y="309563"/>
            <a:ext cx="7688262" cy="974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Forte"/>
              </a:rPr>
              <a:t>NOUNS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752600" y="35814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u="sng" dirty="0">
                <a:latin typeface="Arial" charset="0"/>
              </a:rPr>
              <a:t>Kylie</a:t>
            </a:r>
            <a:r>
              <a:rPr lang="en-US" dirty="0">
                <a:latin typeface="Arial" charset="0"/>
              </a:rPr>
              <a:t> is a pro-golfer.	</a:t>
            </a:r>
          </a:p>
        </p:txBody>
      </p:sp>
      <p:pic>
        <p:nvPicPr>
          <p:cNvPr id="4109" name="Picture 13" descr="MCj0297297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2057400"/>
            <a:ext cx="1223963" cy="1203325"/>
          </a:xfrm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781800" y="2057400"/>
            <a:ext cx="1905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The </a:t>
            </a:r>
            <a:r>
              <a:rPr lang="en-US" u="sng" dirty="0">
                <a:latin typeface="Arial" charset="0"/>
              </a:rPr>
              <a:t>bakery</a:t>
            </a:r>
            <a:r>
              <a:rPr lang="en-US" dirty="0">
                <a:latin typeface="Arial" charset="0"/>
              </a:rPr>
              <a:t> has fresh baked goods.</a:t>
            </a:r>
          </a:p>
        </p:txBody>
      </p:sp>
      <p:pic>
        <p:nvPicPr>
          <p:cNvPr id="4111" name="Picture 15" descr="MCj042391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979488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4419600" y="50292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latin typeface="Arial" charset="0"/>
              </a:rPr>
              <a:t>The </a:t>
            </a:r>
            <a:r>
              <a:rPr lang="en-US" u="sng" dirty="0">
                <a:latin typeface="Arial" charset="0"/>
              </a:rPr>
              <a:t>dog</a:t>
            </a:r>
            <a:r>
              <a:rPr lang="en-US" dirty="0">
                <a:latin typeface="Arial" charset="0"/>
              </a:rPr>
              <a:t> was lonely for me.</a:t>
            </a:r>
          </a:p>
        </p:txBody>
      </p:sp>
      <p:pic>
        <p:nvPicPr>
          <p:cNvPr id="4113" name="Picture 17" descr="j0285698">
            <a:hlinkClick r:id="" action="ppaction://noaction">
              <a:snd r:embed="rId4" name="whoosh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12827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754951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001000" cy="1066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latin typeface="+mj-lt"/>
                <a:cs typeface="Times New Roman" pitchFamily="18" charset="0"/>
              </a:rPr>
              <a:t>Common Noun- A noun that does </a:t>
            </a:r>
            <a:r>
              <a:rPr lang="en-US" sz="2400" b="1" i="1" u="sng" dirty="0">
                <a:latin typeface="+mj-lt"/>
                <a:cs typeface="Times New Roman" pitchFamily="18" charset="0"/>
              </a:rPr>
              <a:t>not</a:t>
            </a:r>
            <a:r>
              <a:rPr lang="en-US" sz="2400" b="1" i="1" dirty="0">
                <a:latin typeface="+mj-lt"/>
                <a:cs typeface="Times New Roman" pitchFamily="18" charset="0"/>
              </a:rPr>
              <a:t> </a:t>
            </a:r>
            <a:r>
              <a:rPr lang="en-US" sz="2400" b="1" dirty="0">
                <a:latin typeface="+mj-lt"/>
                <a:cs typeface="Times New Roman" pitchFamily="18" charset="0"/>
              </a:rPr>
              <a:t>name a specific person, place or thing.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+mj-lt"/>
                <a:cs typeface="Times New Roman" pitchFamily="18" charset="0"/>
              </a:rPr>
              <a:t>			</a:t>
            </a:r>
            <a:r>
              <a:rPr lang="en-US" sz="2400" dirty="0">
                <a:latin typeface="+mj-lt"/>
              </a:rPr>
              <a:t>		</a:t>
            </a:r>
            <a:r>
              <a:rPr lang="en-US" sz="2400" dirty="0"/>
              <a:t>		</a:t>
            </a:r>
          </a:p>
        </p:txBody>
      </p:sp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Forte"/>
              </a:rPr>
              <a:t>Types of Nouns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533400" y="4267200"/>
            <a:ext cx="8001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400" b="1" dirty="0" smtClean="0">
                <a:latin typeface="+mj-lt"/>
              </a:rPr>
              <a:t>Proper Noun- A noun that</a:t>
            </a:r>
            <a:r>
              <a:rPr lang="en-US" sz="2400" b="1" i="1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names a specific person, place or thing.</a:t>
            </a:r>
            <a:endParaRPr lang="en-US" sz="2400" b="1" dirty="0">
              <a:latin typeface="+mj-lt"/>
            </a:endParaRPr>
          </a:p>
          <a:p>
            <a:pPr marL="469900" indent="-4699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b="1" dirty="0">
                <a:latin typeface="Frutiger SAIN It v.1" pitchFamily="2" charset="0"/>
              </a:rPr>
              <a:t>	</a:t>
            </a:r>
          </a:p>
        </p:txBody>
      </p:sp>
      <p:pic>
        <p:nvPicPr>
          <p:cNvPr id="48143" name="Picture 15" descr="MPj0431018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7432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6" name="Picture 18" descr="MPj0438832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953000"/>
            <a:ext cx="12954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1371600" y="5486400"/>
            <a:ext cx="21336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/>
              <a:t>New York City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1752600" y="33528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dog</a:t>
            </a:r>
          </a:p>
        </p:txBody>
      </p:sp>
    </p:spTree>
    <p:extLst>
      <p:ext uri="{BB962C8B-B14F-4D97-AF65-F5344CB8AC3E}">
        <p14:creationId xmlns:p14="http://schemas.microsoft.com/office/powerpoint/2010/main" val="361569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9144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u="sng" dirty="0"/>
              <a:t>cow</a:t>
            </a:r>
            <a:r>
              <a:rPr lang="en-US" dirty="0"/>
              <a:t> jumped over </a:t>
            </a:r>
            <a:r>
              <a:rPr lang="en-US" dirty="0" smtClean="0"/>
              <a:t>the buck.</a:t>
            </a:r>
            <a:endParaRPr lang="en-US" dirty="0"/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Forte"/>
              </a:rPr>
              <a:t>Common Nouns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609600" y="25908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 dirty="0"/>
              <a:t>We celebrated my </a:t>
            </a:r>
            <a:r>
              <a:rPr lang="en-US" sz="2600" b="1" u="sng" dirty="0"/>
              <a:t>birthday</a:t>
            </a:r>
            <a:r>
              <a:rPr lang="en-US" sz="2600" dirty="0"/>
              <a:t> with a great, big, chocolate </a:t>
            </a:r>
            <a:r>
              <a:rPr lang="en-US" sz="2600" b="1" u="sng" dirty="0"/>
              <a:t>cake</a:t>
            </a:r>
            <a:r>
              <a:rPr lang="en-US" sz="2600" dirty="0"/>
              <a:t>.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609600" y="36576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 dirty="0"/>
              <a:t>I ran the </a:t>
            </a:r>
            <a:r>
              <a:rPr lang="en-US" sz="2600" dirty="0" smtClean="0"/>
              <a:t>5KM </a:t>
            </a:r>
            <a:r>
              <a:rPr lang="en-US" sz="2600" b="1" u="sng" dirty="0"/>
              <a:t>race</a:t>
            </a:r>
            <a:r>
              <a:rPr lang="en-US" sz="2600" dirty="0"/>
              <a:t> in </a:t>
            </a:r>
            <a:r>
              <a:rPr lang="en-US" sz="2600" b="1" u="sng" dirty="0"/>
              <a:t>town</a:t>
            </a:r>
            <a:r>
              <a:rPr lang="en-US" sz="2600" dirty="0"/>
              <a:t> last </a:t>
            </a:r>
            <a:r>
              <a:rPr lang="en-US" sz="2600" b="1" u="sng" dirty="0"/>
              <a:t>week</a:t>
            </a:r>
            <a:r>
              <a:rPr lang="en-US" sz="2600" dirty="0"/>
              <a:t>.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609600" y="44958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/>
              <a:t>The </a:t>
            </a:r>
            <a:r>
              <a:rPr lang="en-US" sz="2600" b="1" u="sng"/>
              <a:t>cherries</a:t>
            </a:r>
            <a:r>
              <a:rPr lang="en-US" sz="2600"/>
              <a:t> were very tasty.</a:t>
            </a:r>
          </a:p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en-US" sz="2600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609600" y="5181600"/>
            <a:ext cx="800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/>
              <a:t>I played </a:t>
            </a:r>
            <a:r>
              <a:rPr lang="en-US" sz="2600" b="1" u="sng"/>
              <a:t>basketball</a:t>
            </a:r>
            <a:r>
              <a:rPr lang="en-US" sz="2600"/>
              <a:t> in gym </a:t>
            </a:r>
            <a:r>
              <a:rPr lang="en-US" sz="2600" b="1" u="sng"/>
              <a:t>class</a:t>
            </a:r>
            <a:r>
              <a:rPr lang="en-US" sz="2600"/>
              <a:t> today.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652120" y="5791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80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  <p:bldP spid="51208" grpId="0"/>
      <p:bldP spid="51209" grpId="0"/>
      <p:bldP spid="51210" grpId="0"/>
      <p:bldP spid="512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010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 b="1" u="sng"/>
              <a:t>West Middle School</a:t>
            </a:r>
            <a:r>
              <a:rPr lang="en-US" sz="2600"/>
              <a:t> is a great place to learn!</a:t>
            </a:r>
          </a:p>
        </p:txBody>
      </p:sp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Forte"/>
              </a:rPr>
              <a:t>Proper Nouns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609600" y="43434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 b="1" u="sng" dirty="0" smtClean="0"/>
              <a:t>Tom</a:t>
            </a:r>
            <a:r>
              <a:rPr lang="en-US" sz="2600" dirty="0" smtClean="0"/>
              <a:t> </a:t>
            </a:r>
            <a:r>
              <a:rPr lang="en-US" sz="2600" dirty="0"/>
              <a:t>and </a:t>
            </a:r>
            <a:r>
              <a:rPr lang="en-US" sz="2600" b="1" u="sng" dirty="0" smtClean="0"/>
              <a:t>Sarah</a:t>
            </a:r>
            <a:r>
              <a:rPr lang="en-US" sz="2600" dirty="0" smtClean="0"/>
              <a:t> </a:t>
            </a:r>
            <a:r>
              <a:rPr lang="en-US" sz="2600" dirty="0"/>
              <a:t>are the best kids in the world.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609600" y="33528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600" dirty="0"/>
              <a:t>I went to </a:t>
            </a:r>
            <a:r>
              <a:rPr lang="en-US" sz="2600" b="1" u="sng" dirty="0"/>
              <a:t>Horizon Cinemas</a:t>
            </a:r>
            <a:r>
              <a:rPr lang="en-US" sz="2600" dirty="0"/>
              <a:t> to watch the movie </a:t>
            </a:r>
            <a:r>
              <a:rPr lang="en-US" sz="2600" dirty="0" smtClean="0"/>
              <a:t>‘’</a:t>
            </a:r>
            <a:r>
              <a:rPr lang="en-US" sz="2600" b="1" u="sng" dirty="0" smtClean="0"/>
              <a:t>Speed Racer’’</a:t>
            </a:r>
            <a:r>
              <a:rPr lang="en-US" sz="2600" dirty="0" smtClean="0"/>
              <a:t>.</a:t>
            </a:r>
            <a:endParaRPr lang="en-US" sz="2600" dirty="0"/>
          </a:p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en-US" sz="2600" dirty="0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09600" y="52578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</a:pPr>
            <a:endParaRPr lang="en-US" sz="2600" dirty="0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609600" y="25146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800" dirty="0"/>
              <a:t>Shopping at the </a:t>
            </a:r>
            <a:r>
              <a:rPr lang="en-US" sz="2800" b="1" u="sng" dirty="0"/>
              <a:t>Grand Traverse Mall</a:t>
            </a:r>
            <a:r>
              <a:rPr lang="en-US" sz="2800" dirty="0"/>
              <a:t> </a:t>
            </a:r>
            <a:r>
              <a:rPr lang="en-US" sz="2800" dirty="0" smtClean="0"/>
              <a:t>is full of activities </a:t>
            </a:r>
            <a:r>
              <a:rPr lang="en-US" sz="2800" dirty="0"/>
              <a:t>during the holidays.</a:t>
            </a:r>
          </a:p>
        </p:txBody>
      </p:sp>
    </p:spTree>
    <p:extLst>
      <p:ext uri="{BB962C8B-B14F-4D97-AF65-F5344CB8AC3E}">
        <p14:creationId xmlns:p14="http://schemas.microsoft.com/office/powerpoint/2010/main" val="132831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2" grpId="0"/>
      <p:bldP spid="50183" grpId="0"/>
      <p:bldP spid="50184" grpId="0"/>
      <p:bldP spid="501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pronoun is a word that takes the place of a noun.</a:t>
            </a:r>
          </a:p>
          <a:p>
            <a:pPr lvl="1"/>
            <a:r>
              <a:rPr lang="en-US" dirty="0"/>
              <a:t>Examples: I, me, my, you, your, he, she, it , us, we, they, them, his, her, their, mine, our, myself, himself, herself, itself, yourself, themselves, ourselves, who, whose, whom, anybody, anyone, everybody, nobody, someone, somebody. </a:t>
            </a:r>
          </a:p>
        </p:txBody>
      </p:sp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GB" sz="3600" kern="10" spc="-360" dirty="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Pronouns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6400800" y="5791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1371600" y="6276975"/>
            <a:ext cx="6096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5527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 b="1"/>
              <a:t>A pronoun is word that takes the place of a noun.</a:t>
            </a:r>
            <a:r>
              <a:rPr lang="en-US" sz="2600"/>
              <a:t> Instead of saying “Erin likes to eat”, you could say, “She likes to eat.” What is the pronoun in the following sentence?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b="1"/>
              <a:t>I sing loudly in the shower.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>
                <a:hlinkClick r:id="rId2" action="ppaction://hlinksldjump"/>
              </a:rPr>
              <a:t>a. sing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>
                <a:hlinkClick r:id="rId2" action="ppaction://hlinksldjump"/>
              </a:rPr>
              <a:t>b. loudly</a:t>
            </a:r>
            <a:endParaRPr lang="en-US" sz="2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>
                <a:hlinkClick r:id="rId3" action="ppaction://hlinksldjump"/>
              </a:rPr>
              <a:t>c. I</a:t>
            </a:r>
            <a:endParaRPr lang="en-US" sz="2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>
                <a:hlinkClick r:id="rId2" action="ppaction://hlinksldjump"/>
              </a:rPr>
              <a:t>d. shower</a:t>
            </a:r>
            <a:endParaRPr lang="en-US" sz="2600"/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GB" sz="3600" kern="10" spc="-36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Pronouns</a:t>
            </a:r>
          </a:p>
        </p:txBody>
      </p:sp>
      <p:pic>
        <p:nvPicPr>
          <p:cNvPr id="52229" name="Picture 5" descr="MCj0428107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14800"/>
            <a:ext cx="1895475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06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016021"/>
              </p:ext>
            </p:extLst>
          </p:nvPr>
        </p:nvGraphicFramePr>
        <p:xfrm>
          <a:off x="683568" y="2132856"/>
          <a:ext cx="7992890" cy="4397752"/>
        </p:xfrm>
        <a:graphic>
          <a:graphicData uri="http://schemas.openxmlformats.org/drawingml/2006/table">
            <a:tbl>
              <a:tblPr/>
              <a:tblGrid>
                <a:gridCol w="1598578"/>
                <a:gridCol w="1598578"/>
                <a:gridCol w="1598578"/>
                <a:gridCol w="1598578"/>
                <a:gridCol w="1598578"/>
              </a:tblGrid>
              <a:tr h="1052792">
                <a:tc>
                  <a:txBody>
                    <a:bodyPr/>
                    <a:lstStyle/>
                    <a:p>
                      <a:r>
                        <a:rPr lang="en-GB" sz="1600" b="1" dirty="0"/>
                        <a:t>Subject Pronoun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/>
                        <a:t>Object Pronoun</a:t>
                      </a:r>
                      <a:endParaRPr lang="en-GB" sz="160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/>
                        <a:t>Possessive Adjectives</a:t>
                      </a:r>
                      <a:endParaRPr lang="en-GB" sz="160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/>
                        <a:t>Possessive Pronoun</a:t>
                      </a:r>
                      <a:endParaRPr lang="en-GB" sz="160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Reflexive Pronoun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GB" sz="1600"/>
                        <a:t>I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Me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My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Mine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Myself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GB" sz="1600"/>
                        <a:t>You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Yours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Yourself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GB" sz="1600"/>
                        <a:t>He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Him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His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His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Himself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GB" sz="1600"/>
                        <a:t>She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Her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Her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Hers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Herself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GB" sz="1600"/>
                        <a:t>It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It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Its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Its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Itself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568440">
                <a:tc>
                  <a:txBody>
                    <a:bodyPr/>
                    <a:lstStyle/>
                    <a:p>
                      <a:r>
                        <a:rPr lang="en-GB" sz="1600"/>
                        <a:t>We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Us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Our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Ours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Ourselves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568440">
                <a:tc>
                  <a:txBody>
                    <a:bodyPr/>
                    <a:lstStyle/>
                    <a:p>
                      <a:r>
                        <a:rPr lang="en-GB" sz="1600"/>
                        <a:t>You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Yours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Yourselves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  <a:tr h="568440">
                <a:tc>
                  <a:txBody>
                    <a:bodyPr/>
                    <a:lstStyle/>
                    <a:p>
                      <a:r>
                        <a:rPr lang="en-GB" sz="1600"/>
                        <a:t>They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Them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Their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Theirs</a:t>
                      </a:r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Themselves</a:t>
                      </a:r>
                      <a:endParaRPr lang="en-GB" sz="1600" dirty="0"/>
                    </a:p>
                  </a:txBody>
                  <a:tcPr marL="42044" marR="42044" marT="42044" marB="420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E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374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620</Words>
  <Application>Microsoft Office PowerPoint</Application>
  <PresentationFormat>On-screen Show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Writing Part of Speech</vt:lpstr>
      <vt:lpstr>Part of Speech: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</dc:title>
  <dc:creator>CEX</dc:creator>
  <cp:lastModifiedBy>CEX</cp:lastModifiedBy>
  <cp:revision>53</cp:revision>
  <dcterms:created xsi:type="dcterms:W3CDTF">2012-11-20T05:18:22Z</dcterms:created>
  <dcterms:modified xsi:type="dcterms:W3CDTF">2015-02-07T15:37:49Z</dcterms:modified>
</cp:coreProperties>
</file>