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D491-6337-4B74-BED4-9E4F08BFDE2C}" type="datetimeFigureOut">
              <a:rPr lang="id-ID" smtClean="0"/>
              <a:pPr/>
              <a:t>11/05/2016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E2C2F-324C-45C0-B1ED-EA5995FF6DD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691600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D491-6337-4B74-BED4-9E4F08BFDE2C}" type="datetimeFigureOut">
              <a:rPr lang="id-ID" smtClean="0"/>
              <a:pPr/>
              <a:t>11/05/2016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E2C2F-324C-45C0-B1ED-EA5995FF6DD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3139258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D491-6337-4B74-BED4-9E4F08BFDE2C}" type="datetimeFigureOut">
              <a:rPr lang="id-ID" smtClean="0"/>
              <a:pPr/>
              <a:t>11/05/2016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E2C2F-324C-45C0-B1ED-EA5995FF6DD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851997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D491-6337-4B74-BED4-9E4F08BFDE2C}" type="datetimeFigureOut">
              <a:rPr lang="id-ID" smtClean="0"/>
              <a:pPr/>
              <a:t>11/05/2016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E2C2F-324C-45C0-B1ED-EA5995FF6DD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3151426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D491-6337-4B74-BED4-9E4F08BFDE2C}" type="datetimeFigureOut">
              <a:rPr lang="id-ID" smtClean="0"/>
              <a:pPr/>
              <a:t>11/05/2016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E2C2F-324C-45C0-B1ED-EA5995FF6DD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1661314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D491-6337-4B74-BED4-9E4F08BFDE2C}" type="datetimeFigureOut">
              <a:rPr lang="id-ID" smtClean="0"/>
              <a:pPr/>
              <a:t>11/05/2016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E2C2F-324C-45C0-B1ED-EA5995FF6DD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4268112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D491-6337-4B74-BED4-9E4F08BFDE2C}" type="datetimeFigureOut">
              <a:rPr lang="id-ID" smtClean="0"/>
              <a:pPr/>
              <a:t>11/05/2016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E2C2F-324C-45C0-B1ED-EA5995FF6DD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1732180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D491-6337-4B74-BED4-9E4F08BFDE2C}" type="datetimeFigureOut">
              <a:rPr lang="id-ID" smtClean="0"/>
              <a:pPr/>
              <a:t>11/05/2016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E2C2F-324C-45C0-B1ED-EA5995FF6DD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4143898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D491-6337-4B74-BED4-9E4F08BFDE2C}" type="datetimeFigureOut">
              <a:rPr lang="id-ID" smtClean="0"/>
              <a:pPr/>
              <a:t>11/05/2016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E2C2F-324C-45C0-B1ED-EA5995FF6DD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4146725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D491-6337-4B74-BED4-9E4F08BFDE2C}" type="datetimeFigureOut">
              <a:rPr lang="id-ID" smtClean="0"/>
              <a:pPr/>
              <a:t>11/05/2016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E2C2F-324C-45C0-B1ED-EA5995FF6DD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1287351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D491-6337-4B74-BED4-9E4F08BFDE2C}" type="datetimeFigureOut">
              <a:rPr lang="id-ID" smtClean="0"/>
              <a:pPr/>
              <a:t>11/05/2016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E2C2F-324C-45C0-B1ED-EA5995FF6DD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130834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AD491-6337-4B74-BED4-9E4F08BFDE2C}" type="datetimeFigureOut">
              <a:rPr lang="id-ID" smtClean="0"/>
              <a:pPr/>
              <a:t>11/05/2016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E2C2F-324C-45C0-B1ED-EA5995FF6DD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623247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pPr algn="ctr">
              <a:buNone/>
            </a:pPr>
            <a:r>
              <a:rPr lang="id-ID" sz="54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ASSALAMUALAIKUM WR. WB</a:t>
            </a:r>
            <a:r>
              <a:rPr lang="id-ID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.</a:t>
            </a:r>
            <a:endParaRPr lang="id-ID" dirty="0">
              <a:solidFill>
                <a:schemeClr val="accent2">
                  <a:lumMod val="50000"/>
                </a:schemeClr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2952327"/>
          </a:xfrm>
        </p:spPr>
        <p:txBody>
          <a:bodyPr>
            <a:normAutofit fontScale="90000"/>
          </a:bodyPr>
          <a:lstStyle/>
          <a:p>
            <a:r>
              <a:rPr lang="id-ID" b="1" dirty="0" smtClean="0">
                <a:latin typeface="Baskerville Old Face" pitchFamily="18" charset="0"/>
              </a:rPr>
              <a:t>Kelompok 5 </a:t>
            </a:r>
            <a:r>
              <a:rPr lang="id-ID" b="1" dirty="0" smtClean="0">
                <a:latin typeface="Baskerville Old Face" pitchFamily="18" charset="0"/>
              </a:rPr>
              <a:t/>
            </a:r>
            <a:br>
              <a:rPr lang="id-ID" b="1" dirty="0" smtClean="0">
                <a:latin typeface="Baskerville Old Face" pitchFamily="18" charset="0"/>
              </a:rPr>
            </a:br>
            <a:r>
              <a:rPr lang="id-ID" dirty="0" smtClean="0">
                <a:latin typeface="Baskerville Old Face" pitchFamily="18" charset="0"/>
              </a:rPr>
              <a:t/>
            </a:r>
            <a:br>
              <a:rPr lang="id-ID" dirty="0" smtClean="0">
                <a:latin typeface="Baskerville Old Face" pitchFamily="18" charset="0"/>
              </a:rPr>
            </a:br>
            <a:r>
              <a:rPr lang="id-ID" sz="4000" b="1" dirty="0" smtClean="0">
                <a:latin typeface="Baskerville Old Face" pitchFamily="18" charset="0"/>
                <a:cs typeface="Arabic Typesetting" pitchFamily="66" charset="-78"/>
              </a:rPr>
              <a:t>Satmoko </a:t>
            </a:r>
            <a:r>
              <a:rPr lang="id-ID" sz="4000" b="1" dirty="0" smtClean="0">
                <a:latin typeface="Baskerville Old Face" pitchFamily="18" charset="0"/>
                <a:cs typeface="Arabic Typesetting" pitchFamily="66" charset="-78"/>
              </a:rPr>
              <a:t>Pujilaksana	(132120087)	</a:t>
            </a:r>
            <a:r>
              <a:rPr lang="id-ID" sz="4000" b="1" dirty="0" smtClean="0">
                <a:latin typeface="Baskerville Old Face" pitchFamily="18" charset="0"/>
                <a:cs typeface="Arabic Typesetting" pitchFamily="66" charset="-78"/>
              </a:rPr>
              <a:t/>
            </a:r>
            <a:br>
              <a:rPr lang="id-ID" sz="4000" b="1" dirty="0" smtClean="0">
                <a:latin typeface="Baskerville Old Face" pitchFamily="18" charset="0"/>
                <a:cs typeface="Arabic Typesetting" pitchFamily="66" charset="-78"/>
              </a:rPr>
            </a:br>
            <a:r>
              <a:rPr lang="id-ID" sz="4000" b="1" dirty="0" smtClean="0">
                <a:latin typeface="Baskerville Old Face" pitchFamily="18" charset="0"/>
                <a:cs typeface="Arabic Typesetting" pitchFamily="66" charset="-78"/>
              </a:rPr>
              <a:t>Anis </a:t>
            </a:r>
            <a:r>
              <a:rPr lang="id-ID" sz="4000" b="1" dirty="0" smtClean="0">
                <a:latin typeface="Baskerville Old Face" pitchFamily="18" charset="0"/>
                <a:cs typeface="Arabic Typesetting" pitchFamily="66" charset="-78"/>
              </a:rPr>
              <a:t>Septiarika	(132120109)</a:t>
            </a:r>
            <a:r>
              <a:rPr lang="id-ID" sz="4000" b="1" dirty="0" smtClean="0">
                <a:latin typeface="Baskerville Old Face" pitchFamily="18" charset="0"/>
                <a:cs typeface="Arabic Typesetting" pitchFamily="66" charset="-78"/>
              </a:rPr>
              <a:t/>
            </a:r>
            <a:br>
              <a:rPr lang="id-ID" sz="4000" b="1" dirty="0" smtClean="0">
                <a:latin typeface="Baskerville Old Face" pitchFamily="18" charset="0"/>
                <a:cs typeface="Arabic Typesetting" pitchFamily="66" charset="-78"/>
              </a:rPr>
            </a:br>
            <a:r>
              <a:rPr lang="id-ID" sz="4000" b="1" dirty="0" smtClean="0">
                <a:latin typeface="Baskerville Old Face" pitchFamily="18" charset="0"/>
                <a:cs typeface="Arabic Typesetting" pitchFamily="66" charset="-78"/>
              </a:rPr>
              <a:t>Nuni </a:t>
            </a:r>
            <a:r>
              <a:rPr lang="id-ID" sz="4000" b="1" dirty="0" smtClean="0">
                <a:latin typeface="Baskerville Old Face" pitchFamily="18" charset="0"/>
                <a:cs typeface="Arabic Typesetting" pitchFamily="66" charset="-78"/>
              </a:rPr>
              <a:t>Indarwati	(132120118)</a:t>
            </a:r>
            <a:br>
              <a:rPr lang="id-ID" sz="4000" b="1" dirty="0" smtClean="0">
                <a:latin typeface="Baskerville Old Face" pitchFamily="18" charset="0"/>
                <a:cs typeface="Arabic Typesetting" pitchFamily="66" charset="-78"/>
              </a:rPr>
            </a:br>
            <a:r>
              <a:rPr lang="id-ID" sz="4000" b="1" dirty="0" smtClean="0">
                <a:latin typeface="Baskerville Old Face" pitchFamily="18" charset="0"/>
                <a:cs typeface="Arabic Typesetting" pitchFamily="66" charset="-78"/>
              </a:rPr>
              <a:t/>
            </a:r>
            <a:br>
              <a:rPr lang="id-ID" sz="4000" b="1" dirty="0" smtClean="0">
                <a:latin typeface="Baskerville Old Face" pitchFamily="18" charset="0"/>
                <a:cs typeface="Arabic Typesetting" pitchFamily="66" charset="-78"/>
              </a:rPr>
            </a:br>
            <a:r>
              <a:rPr lang="id-ID" sz="4000" b="1" dirty="0" smtClean="0">
                <a:latin typeface="Baskerville Old Face" pitchFamily="18" charset="0"/>
                <a:cs typeface="Arabic Typesetting" pitchFamily="66" charset="-78"/>
              </a:rPr>
              <a:t>PBI 6C</a:t>
            </a:r>
            <a:endParaRPr lang="id-ID" sz="4000" b="1" dirty="0">
              <a:latin typeface="Baskerville Old Face" pitchFamily="18" charset="0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550208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id-ID" sz="48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Baskerville Old Face" pitchFamily="18" charset="0"/>
              </a:rPr>
              <a:t>Pre-course Placement Assessment</a:t>
            </a:r>
            <a:endParaRPr lang="id-ID" sz="4800" b="1" cap="all" dirty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13176"/>
            <a:ext cx="8229600" cy="1112987"/>
          </a:xfrm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xmlns="" val="316996210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>
                <a:latin typeface="Baskerville Old Face" pitchFamily="18" charset="0"/>
              </a:rPr>
              <a:t>Need Analysis</a:t>
            </a:r>
            <a:endParaRPr lang="id-ID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d-ID" dirty="0" smtClean="0">
                <a:latin typeface="Baskerville Old Face" pitchFamily="18" charset="0"/>
              </a:rPr>
              <a:t>		    </a:t>
            </a:r>
            <a:r>
              <a:rPr lang="id-ID" b="1" dirty="0" smtClean="0">
                <a:latin typeface="Baskerville Old Face" pitchFamily="18" charset="0"/>
              </a:rPr>
              <a:t>Instrumen </a:t>
            </a:r>
            <a:r>
              <a:rPr lang="id-ID" b="1" dirty="0" smtClean="0">
                <a:latin typeface="Baskerville Old Face" pitchFamily="18" charset="0"/>
              </a:rPr>
              <a:t>yang dibutuhkan adalah </a:t>
            </a:r>
            <a:r>
              <a:rPr lang="id-ID" dirty="0" smtClean="0">
                <a:latin typeface="Baskerville Old Face" pitchFamily="18" charset="0"/>
              </a:rPr>
              <a:t>:</a:t>
            </a:r>
          </a:p>
          <a:p>
            <a:pPr marL="914400" lvl="1" indent="-514350">
              <a:buNone/>
            </a:pPr>
            <a:r>
              <a:rPr lang="id-ID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Individual student interviews</a:t>
            </a:r>
          </a:p>
          <a:p>
            <a:pPr marL="914400" lvl="1" indent="-514350">
              <a:buNone/>
            </a:pPr>
            <a:r>
              <a:rPr lang="id-ID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						Group </a:t>
            </a:r>
            <a:r>
              <a:rPr lang="id-ID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discussion</a:t>
            </a:r>
          </a:p>
          <a:p>
            <a:pPr marL="1314450" lvl="2" indent="-514350">
              <a:buNone/>
            </a:pPr>
            <a:r>
              <a:rPr lang="id-ID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			Surveys</a:t>
            </a:r>
            <a:endParaRPr lang="id-ID" dirty="0" smtClean="0">
              <a:solidFill>
                <a:schemeClr val="accent2">
                  <a:lumMod val="50000"/>
                </a:schemeClr>
              </a:solidFill>
              <a:latin typeface="Baskerville Old Face" pitchFamily="18" charset="0"/>
            </a:endParaRPr>
          </a:p>
          <a:p>
            <a:pPr marL="914400" lvl="1" indent="-514350">
              <a:buNone/>
            </a:pPr>
            <a:r>
              <a:rPr lang="id-ID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				Communication </a:t>
            </a:r>
            <a:r>
              <a:rPr lang="id-ID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networks</a:t>
            </a:r>
          </a:p>
          <a:p>
            <a:pPr marL="914400" lvl="1" indent="-514350">
              <a:buNone/>
            </a:pPr>
            <a:r>
              <a:rPr lang="id-ID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Interaction </a:t>
            </a:r>
            <a:r>
              <a:rPr lang="id-ID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diagrams</a:t>
            </a:r>
          </a:p>
          <a:p>
            <a:pPr marL="914400" lvl="1" indent="-514350">
              <a:buNone/>
            </a:pPr>
            <a:r>
              <a:rPr lang="id-ID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					Student </a:t>
            </a:r>
            <a:r>
              <a:rPr lang="id-ID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journals</a:t>
            </a:r>
            <a:endParaRPr lang="id-ID" dirty="0">
              <a:solidFill>
                <a:schemeClr val="accent2">
                  <a:lumMod val="50000"/>
                </a:schemeClr>
              </a:solidFill>
              <a:latin typeface="Baskerville Old Face" pitchFamily="18" charset="0"/>
            </a:endParaRPr>
          </a:p>
        </p:txBody>
      </p:sp>
      <p:sp>
        <p:nvSpPr>
          <p:cNvPr id="4" name="Striped Right Arrow 3"/>
          <p:cNvSpPr/>
          <p:nvPr/>
        </p:nvSpPr>
        <p:spPr>
          <a:xfrm>
            <a:off x="857224" y="1714488"/>
            <a:ext cx="928694" cy="42862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072066" y="2500306"/>
            <a:ext cx="85725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 flipV="1">
            <a:off x="4429124" y="3000372"/>
            <a:ext cx="164307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714744" y="3643314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 flipV="1">
            <a:off x="3929058" y="4071942"/>
            <a:ext cx="42862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786182" y="4572008"/>
            <a:ext cx="121444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07728818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4800" b="1" dirty="0" smtClean="0">
                <a:latin typeface="Baskerville Old Face" pitchFamily="18" charset="0"/>
              </a:rPr>
              <a:t>Personal Goals</a:t>
            </a:r>
            <a:endParaRPr lang="id-ID" sz="4800" b="1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d-ID" dirty="0"/>
          </a:p>
        </p:txBody>
      </p:sp>
      <p:sp>
        <p:nvSpPr>
          <p:cNvPr id="5" name="Rectangle 4"/>
          <p:cNvSpPr/>
          <p:nvPr/>
        </p:nvSpPr>
        <p:spPr>
          <a:xfrm>
            <a:off x="2123728" y="1916832"/>
            <a:ext cx="4680520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2800" dirty="0" smtClean="0">
                <a:latin typeface="Baskerville Old Face" pitchFamily="18" charset="0"/>
              </a:rPr>
              <a:t>Brainstorming </a:t>
            </a:r>
            <a:endParaRPr lang="id-ID" sz="2800" dirty="0">
              <a:latin typeface="Baskerville Old Face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23728" y="2852936"/>
            <a:ext cx="4680520" cy="6480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2800" dirty="0" smtClean="0">
                <a:latin typeface="Baskerville Old Face" pitchFamily="18" charset="0"/>
              </a:rPr>
              <a:t>Whole group discussion</a:t>
            </a:r>
            <a:endParaRPr lang="id-ID" sz="2800" dirty="0">
              <a:latin typeface="Baskerville Old Face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03690" y="3861048"/>
            <a:ext cx="4680520" cy="6480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2800" dirty="0" smtClean="0">
                <a:latin typeface="Baskerville Old Face" pitchFamily="18" charset="0"/>
              </a:rPr>
              <a:t>Small group discussion</a:t>
            </a:r>
            <a:endParaRPr lang="id-ID" sz="2800" dirty="0">
              <a:latin typeface="Baskerville Old Face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83652" y="4869160"/>
            <a:ext cx="4680520" cy="72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3200" dirty="0" smtClean="0">
                <a:latin typeface="Baskerville Old Face" pitchFamily="18" charset="0"/>
              </a:rPr>
              <a:t>Individual interviews</a:t>
            </a:r>
            <a:endParaRPr lang="id-ID" sz="3200" dirty="0">
              <a:latin typeface="Baskerville Old Face" pitchFamily="18" charset="0"/>
            </a:endParaRPr>
          </a:p>
        </p:txBody>
      </p:sp>
      <p:sp>
        <p:nvSpPr>
          <p:cNvPr id="9" name="Curved Left Arrow 8"/>
          <p:cNvSpPr/>
          <p:nvPr/>
        </p:nvSpPr>
        <p:spPr>
          <a:xfrm>
            <a:off x="7215206" y="2071678"/>
            <a:ext cx="500066" cy="92869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0" name="Curved Right Arrow 9"/>
          <p:cNvSpPr/>
          <p:nvPr/>
        </p:nvSpPr>
        <p:spPr>
          <a:xfrm>
            <a:off x="1285852" y="3286124"/>
            <a:ext cx="571504" cy="107157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1" name="Curved Left Arrow 10"/>
          <p:cNvSpPr/>
          <p:nvPr/>
        </p:nvSpPr>
        <p:spPr>
          <a:xfrm>
            <a:off x="7215206" y="4214818"/>
            <a:ext cx="500066" cy="114300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4563167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>
                <a:latin typeface="Baskerville Old Face" pitchFamily="18" charset="0"/>
              </a:rPr>
              <a:t>Collecting Background Information</a:t>
            </a:r>
            <a:endParaRPr lang="id-ID" b="1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2605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id-ID" dirty="0" smtClean="0">
                <a:latin typeface="Baskerville Old Face" pitchFamily="18" charset="0"/>
              </a:rPr>
              <a:t>Latar belakang informasi yang dapat dikumpulkan melalui :</a:t>
            </a:r>
          </a:p>
          <a:p>
            <a:pPr marL="0" indent="0">
              <a:buNone/>
            </a:pPr>
            <a:endParaRPr lang="id-ID" dirty="0"/>
          </a:p>
        </p:txBody>
      </p:sp>
      <p:sp>
        <p:nvSpPr>
          <p:cNvPr id="4" name="Rounded Rectangle 3"/>
          <p:cNvSpPr/>
          <p:nvPr/>
        </p:nvSpPr>
        <p:spPr>
          <a:xfrm>
            <a:off x="785067" y="2780928"/>
            <a:ext cx="6624736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2800" b="1" dirty="0" smtClean="0">
                <a:solidFill>
                  <a:schemeClr val="tx1"/>
                </a:solidFill>
                <a:latin typeface="Baskerville Old Face" pitchFamily="18" charset="0"/>
              </a:rPr>
              <a:t>Enrolment documentation</a:t>
            </a:r>
            <a:endParaRPr lang="id-ID" sz="2800" b="1" dirty="0">
              <a:solidFill>
                <a:schemeClr val="tx1"/>
              </a:solidFill>
              <a:latin typeface="Baskerville Old Face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143108" y="3789040"/>
            <a:ext cx="6786609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2800" b="1" dirty="0" smtClean="0">
                <a:solidFill>
                  <a:schemeClr val="tx1"/>
                </a:solidFill>
                <a:latin typeface="Baskerville Old Face" pitchFamily="18" charset="0"/>
              </a:rPr>
              <a:t>Placement assessment documentation</a:t>
            </a:r>
            <a:endParaRPr lang="id-ID" sz="2800" b="1" dirty="0">
              <a:solidFill>
                <a:schemeClr val="tx1"/>
              </a:solidFill>
              <a:latin typeface="Baskerville Old Face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801122" y="4689140"/>
            <a:ext cx="6624736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2800" b="1" dirty="0" smtClean="0">
                <a:solidFill>
                  <a:schemeClr val="tx1"/>
                </a:solidFill>
                <a:latin typeface="Baskerville Old Face" pitchFamily="18" charset="0"/>
              </a:rPr>
              <a:t>Individual</a:t>
            </a:r>
            <a:r>
              <a:rPr lang="id-ID" sz="3200" b="1" dirty="0" smtClean="0">
                <a:solidFill>
                  <a:schemeClr val="tx1"/>
                </a:solidFill>
                <a:latin typeface="Baskerville Old Face" pitchFamily="18" charset="0"/>
              </a:rPr>
              <a:t> interview</a:t>
            </a:r>
            <a:endParaRPr lang="id-ID" sz="3200" b="1" dirty="0">
              <a:solidFill>
                <a:schemeClr val="tx1"/>
              </a:solidFill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1129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4000" b="1" dirty="0" smtClean="0">
                <a:latin typeface="Baskerville Old Face" pitchFamily="18" charset="0"/>
              </a:rPr>
              <a:t>Rintangan yang dihadapi dalam belajar</a:t>
            </a:r>
            <a:endParaRPr lang="id-ID" sz="4000" b="1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id-ID" dirty="0" smtClean="0">
                <a:latin typeface="Baskerville Old Face" pitchFamily="18" charset="0"/>
              </a:rPr>
              <a:t>Adanya tekanan proses penyelesaian.</a:t>
            </a:r>
          </a:p>
          <a:p>
            <a:pPr marL="514350" indent="-514350">
              <a:buAutoNum type="arabicPeriod"/>
            </a:pPr>
            <a:r>
              <a:rPr lang="id-ID" dirty="0" smtClean="0">
                <a:latin typeface="Baskerville Old Face" pitchFamily="18" charset="0"/>
              </a:rPr>
              <a:t>Keadaan yang tidak mendukung seperti tidak dapat melihat atau tidak dapat mendengar.</a:t>
            </a:r>
          </a:p>
          <a:p>
            <a:pPr marL="514350" indent="-514350">
              <a:buAutoNum type="arabicPeriod"/>
            </a:pPr>
            <a:r>
              <a:rPr lang="id-ID" dirty="0" smtClean="0">
                <a:latin typeface="Baskerville Old Face" pitchFamily="18" charset="0"/>
              </a:rPr>
              <a:t>Ketidak mampuan seperti pada memori.</a:t>
            </a:r>
          </a:p>
          <a:p>
            <a:pPr marL="514350" indent="-514350">
              <a:buAutoNum type="arabicPeriod"/>
            </a:pPr>
            <a:r>
              <a:rPr lang="id-ID" dirty="0" smtClean="0">
                <a:latin typeface="Baskerville Old Face" pitchFamily="18" charset="0"/>
              </a:rPr>
              <a:t>Masalah keluarga</a:t>
            </a:r>
          </a:p>
          <a:p>
            <a:pPr marL="514350" indent="-514350">
              <a:buAutoNum type="arabicPeriod"/>
            </a:pPr>
            <a:r>
              <a:rPr lang="id-ID" dirty="0" smtClean="0">
                <a:latin typeface="Baskerville Old Face" pitchFamily="18" charset="0"/>
              </a:rPr>
              <a:t>Adanya efek dari trauma</a:t>
            </a:r>
          </a:p>
          <a:p>
            <a:pPr marL="514350" indent="-514350">
              <a:buAutoNum type="arabicPeriod"/>
            </a:pPr>
            <a:r>
              <a:rPr lang="id-ID" dirty="0" smtClean="0">
                <a:latin typeface="Baskerville Old Face" pitchFamily="18" charset="0"/>
              </a:rPr>
              <a:t>Adanya pembatasan pendidikan</a:t>
            </a:r>
            <a:r>
              <a:rPr lang="id-ID" dirty="0" smtClean="0"/>
              <a:t>.</a:t>
            </a:r>
          </a:p>
          <a:p>
            <a:pPr marL="514350" indent="-514350">
              <a:buAutoNum type="arabicPeriod"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xmlns="" val="43188557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b="1" dirty="0" smtClean="0">
                <a:latin typeface="Baskerville Old Face" pitchFamily="18" charset="0"/>
              </a:rPr>
              <a:t>Menentukan kebutuhan belajar bahasa</a:t>
            </a:r>
            <a:endParaRPr lang="id-ID" b="1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52596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id-ID" dirty="0" smtClean="0">
                <a:latin typeface="Baskerville Old Face" pitchFamily="18" charset="0"/>
              </a:rPr>
              <a:t>4 langkah untuk menentukan kebutuhan belajar bahasa siswa yaitu:</a:t>
            </a:r>
          </a:p>
          <a:p>
            <a:pPr marL="514350" indent="-514350">
              <a:buNone/>
            </a:pPr>
            <a:r>
              <a:rPr lang="id-ID" dirty="0" smtClean="0">
                <a:latin typeface="Baskerville Old Face" pitchFamily="18" charset="0"/>
              </a:rPr>
              <a:t> </a:t>
            </a:r>
            <a:r>
              <a:rPr lang="id-ID" dirty="0" smtClean="0">
                <a:latin typeface="Baskerville Old Face" pitchFamily="18" charset="0"/>
              </a:rPr>
              <a:t>  </a:t>
            </a:r>
            <a:r>
              <a:rPr lang="id-ID" b="1" dirty="0" smtClean="0">
                <a:latin typeface="Baskerville Old Face" pitchFamily="18" charset="0"/>
              </a:rPr>
              <a:t>A</a:t>
            </a:r>
            <a:r>
              <a:rPr lang="id-ID" dirty="0" smtClean="0">
                <a:latin typeface="Baskerville Old Face" pitchFamily="18" charset="0"/>
              </a:rPr>
              <a:t>danya </a:t>
            </a:r>
            <a:r>
              <a:rPr lang="id-ID" dirty="0" smtClean="0">
                <a:latin typeface="Baskerville Old Face" pitchFamily="18" charset="0"/>
              </a:rPr>
              <a:t>tempat untuk konsultasi dokumen penilaian.</a:t>
            </a:r>
          </a:p>
          <a:p>
            <a:pPr marL="514350" indent="-514350">
              <a:buNone/>
            </a:pPr>
            <a:r>
              <a:rPr lang="id-ID" dirty="0" smtClean="0">
                <a:latin typeface="Baskerville Old Face" pitchFamily="18" charset="0"/>
              </a:rPr>
              <a:t>   </a:t>
            </a:r>
            <a:r>
              <a:rPr lang="id-ID" b="1" dirty="0" smtClean="0">
                <a:latin typeface="Baskerville Old Face" pitchFamily="18" charset="0"/>
              </a:rPr>
              <a:t>M</a:t>
            </a:r>
            <a:r>
              <a:rPr lang="id-ID" dirty="0" smtClean="0">
                <a:latin typeface="Baskerville Old Face" pitchFamily="18" charset="0"/>
              </a:rPr>
              <a:t>enyediakan </a:t>
            </a:r>
            <a:r>
              <a:rPr lang="id-ID" dirty="0" smtClean="0">
                <a:latin typeface="Baskerville Old Face" pitchFamily="18" charset="0"/>
              </a:rPr>
              <a:t>para pemula dengan strategi </a:t>
            </a:r>
            <a:r>
              <a:rPr lang="id-ID" dirty="0" smtClean="0">
                <a:latin typeface="Baskerville Old Face" pitchFamily="18" charset="0"/>
              </a:rPr>
              <a:t> mereka  menggunakan </a:t>
            </a:r>
            <a:r>
              <a:rPr lang="id-ID" dirty="0" smtClean="0">
                <a:latin typeface="Baskerville Old Face" pitchFamily="18" charset="0"/>
              </a:rPr>
              <a:t>bahasa inggris dalam setiap pertemuan.</a:t>
            </a:r>
          </a:p>
          <a:p>
            <a:pPr marL="514350" indent="-514350">
              <a:buNone/>
            </a:pPr>
            <a:r>
              <a:rPr lang="id-ID" dirty="0" smtClean="0">
                <a:latin typeface="Baskerville Old Face" pitchFamily="18" charset="0"/>
              </a:rPr>
              <a:t>   </a:t>
            </a:r>
            <a:r>
              <a:rPr lang="id-ID" b="1" dirty="0" smtClean="0">
                <a:latin typeface="Baskerville Old Face" pitchFamily="18" charset="0"/>
              </a:rPr>
              <a:t>M</a:t>
            </a:r>
            <a:r>
              <a:rPr lang="id-ID" dirty="0" smtClean="0">
                <a:latin typeface="Baskerville Old Face" pitchFamily="18" charset="0"/>
              </a:rPr>
              <a:t>engamati </a:t>
            </a:r>
            <a:r>
              <a:rPr lang="id-ID" dirty="0" smtClean="0">
                <a:latin typeface="Baskerville Old Face" pitchFamily="18" charset="0"/>
              </a:rPr>
              <a:t>dan menganalisis hubungan pemula dalam penggunaan bahasa inggris</a:t>
            </a:r>
          </a:p>
          <a:p>
            <a:pPr marL="514350" indent="-514350">
              <a:buNone/>
            </a:pPr>
            <a:r>
              <a:rPr lang="id-ID" dirty="0" smtClean="0">
                <a:latin typeface="Baskerville Old Face" pitchFamily="18" charset="0"/>
              </a:rPr>
              <a:t>   </a:t>
            </a:r>
            <a:r>
              <a:rPr lang="id-ID" b="1" dirty="0" smtClean="0">
                <a:latin typeface="Baskerville Old Face" pitchFamily="18" charset="0"/>
              </a:rPr>
              <a:t>M</a:t>
            </a:r>
            <a:r>
              <a:rPr lang="id-ID" dirty="0" smtClean="0">
                <a:latin typeface="Baskerville Old Face" pitchFamily="18" charset="0"/>
              </a:rPr>
              <a:t>engamati </a:t>
            </a:r>
            <a:r>
              <a:rPr lang="id-ID" dirty="0" smtClean="0">
                <a:latin typeface="Baskerville Old Face" pitchFamily="18" charset="0"/>
              </a:rPr>
              <a:t>dan menganalisis penggunaan bahasa dengan pemula.</a:t>
            </a:r>
          </a:p>
        </p:txBody>
      </p:sp>
      <p:sp>
        <p:nvSpPr>
          <p:cNvPr id="5" name="Right Arrow 4"/>
          <p:cNvSpPr/>
          <p:nvPr/>
        </p:nvSpPr>
        <p:spPr>
          <a:xfrm>
            <a:off x="428596" y="2500306"/>
            <a:ext cx="214314" cy="28575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ight Arrow 5"/>
          <p:cNvSpPr/>
          <p:nvPr/>
        </p:nvSpPr>
        <p:spPr>
          <a:xfrm>
            <a:off x="428596" y="2928934"/>
            <a:ext cx="214314" cy="28575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ight Arrow 6"/>
          <p:cNvSpPr/>
          <p:nvPr/>
        </p:nvSpPr>
        <p:spPr>
          <a:xfrm>
            <a:off x="428596" y="4929198"/>
            <a:ext cx="214314" cy="28575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8" name="Right Arrow 7"/>
          <p:cNvSpPr/>
          <p:nvPr/>
        </p:nvSpPr>
        <p:spPr>
          <a:xfrm>
            <a:off x="428596" y="4143380"/>
            <a:ext cx="214314" cy="28575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0297331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d-ID" sz="5400" dirty="0" smtClean="0">
                <a:latin typeface="Baskerville Old Face" pitchFamily="18" charset="0"/>
              </a:rPr>
              <a:t>WALAIKUMSALAM WR. WB</a:t>
            </a:r>
          </a:p>
          <a:p>
            <a:pPr algn="ctr">
              <a:buNone/>
            </a:pPr>
            <a:endParaRPr lang="id-ID" sz="5400" dirty="0">
              <a:latin typeface="Baskerville Old Face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139</Words>
  <Application>Microsoft Office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Kelompok 5   Satmoko Pujilaksana (132120087)  Anis Septiarika (132120109) Nuni Indarwati (132120118)  PBI 6C</vt:lpstr>
      <vt:lpstr>Pre-course Placement Assessment</vt:lpstr>
      <vt:lpstr>Need Analysis</vt:lpstr>
      <vt:lpstr>Personal Goals</vt:lpstr>
      <vt:lpstr>Collecting Background Information</vt:lpstr>
      <vt:lpstr>Rintangan yang dihadapi dalam belajar</vt:lpstr>
      <vt:lpstr>Menentukan kebutuhan belajar bahasa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Kelompok 5  Satmoko Pujilaksana Anis Septiarika Nuni Indarwati</dc:title>
  <dc:creator>user</dc:creator>
  <cp:lastModifiedBy>ASUS</cp:lastModifiedBy>
  <cp:revision>19</cp:revision>
  <dcterms:created xsi:type="dcterms:W3CDTF">2016-04-27T14:52:40Z</dcterms:created>
  <dcterms:modified xsi:type="dcterms:W3CDTF">2016-05-11T13:04:56Z</dcterms:modified>
</cp:coreProperties>
</file>