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slides/slide138.xml" ContentType="application/vnd.openxmlformats-officedocument.presentationml.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2"/>
  </p:notesMasterIdLst>
  <p:handoutMasterIdLst>
    <p:handoutMasterId r:id="rId153"/>
  </p:handoutMasterIdLst>
  <p:sldIdLst>
    <p:sldId id="293" r:id="rId2"/>
    <p:sldId id="463" r:id="rId3"/>
    <p:sldId id="464" r:id="rId4"/>
    <p:sldId id="381" r:id="rId5"/>
    <p:sldId id="382" r:id="rId6"/>
    <p:sldId id="383" r:id="rId7"/>
    <p:sldId id="384" r:id="rId8"/>
    <p:sldId id="294" r:id="rId9"/>
    <p:sldId id="409" r:id="rId10"/>
    <p:sldId id="465" r:id="rId11"/>
    <p:sldId id="258" r:id="rId12"/>
    <p:sldId id="259" r:id="rId13"/>
    <p:sldId id="260" r:id="rId14"/>
    <p:sldId id="412" r:id="rId15"/>
    <p:sldId id="261" r:id="rId16"/>
    <p:sldId id="262" r:id="rId17"/>
    <p:sldId id="413" r:id="rId18"/>
    <p:sldId id="414" r:id="rId19"/>
    <p:sldId id="415" r:id="rId20"/>
    <p:sldId id="416" r:id="rId21"/>
    <p:sldId id="477" r:id="rId22"/>
    <p:sldId id="274" r:id="rId23"/>
    <p:sldId id="263" r:id="rId24"/>
    <p:sldId id="478" r:id="rId25"/>
    <p:sldId id="275" r:id="rId26"/>
    <p:sldId id="469" r:id="rId27"/>
    <p:sldId id="418" r:id="rId28"/>
    <p:sldId id="482" r:id="rId29"/>
    <p:sldId id="479" r:id="rId30"/>
    <p:sldId id="481" r:id="rId31"/>
    <p:sldId id="417" r:id="rId32"/>
    <p:sldId id="466" r:id="rId33"/>
    <p:sldId id="420" r:id="rId34"/>
    <p:sldId id="421" r:id="rId35"/>
    <p:sldId id="422" r:id="rId36"/>
    <p:sldId id="423" r:id="rId37"/>
    <p:sldId id="424" r:id="rId38"/>
    <p:sldId id="425" r:id="rId39"/>
    <p:sldId id="426" r:id="rId40"/>
    <p:sldId id="427" r:id="rId41"/>
    <p:sldId id="428" r:id="rId42"/>
    <p:sldId id="429" r:id="rId43"/>
    <p:sldId id="430" r:id="rId44"/>
    <p:sldId id="431" r:id="rId45"/>
    <p:sldId id="432" r:id="rId46"/>
    <p:sldId id="278" r:id="rId47"/>
    <p:sldId id="277" r:id="rId48"/>
    <p:sldId id="276" r:id="rId49"/>
    <p:sldId id="468" r:id="rId50"/>
    <p:sldId id="433" r:id="rId51"/>
    <p:sldId id="327" r:id="rId52"/>
    <p:sldId id="328" r:id="rId53"/>
    <p:sldId id="467" r:id="rId54"/>
    <p:sldId id="329" r:id="rId55"/>
    <p:sldId id="330" r:id="rId56"/>
    <p:sldId id="331" r:id="rId57"/>
    <p:sldId id="332" r:id="rId58"/>
    <p:sldId id="333" r:id="rId59"/>
    <p:sldId id="334" r:id="rId60"/>
    <p:sldId id="335" r:id="rId61"/>
    <p:sldId id="336" r:id="rId62"/>
    <p:sldId id="337" r:id="rId63"/>
    <p:sldId id="338" r:id="rId64"/>
    <p:sldId id="339" r:id="rId65"/>
    <p:sldId id="340" r:id="rId66"/>
    <p:sldId id="341" r:id="rId67"/>
    <p:sldId id="470" r:id="rId68"/>
    <p:sldId id="471" r:id="rId69"/>
    <p:sldId id="472" r:id="rId70"/>
    <p:sldId id="342" r:id="rId71"/>
    <p:sldId id="343" r:id="rId72"/>
    <p:sldId id="344" r:id="rId73"/>
    <p:sldId id="345" r:id="rId74"/>
    <p:sldId id="358" r:id="rId75"/>
    <p:sldId id="346" r:id="rId76"/>
    <p:sldId id="347" r:id="rId77"/>
    <p:sldId id="348" r:id="rId78"/>
    <p:sldId id="349" r:id="rId79"/>
    <p:sldId id="350" r:id="rId80"/>
    <p:sldId id="351" r:id="rId81"/>
    <p:sldId id="352" r:id="rId82"/>
    <p:sldId id="353" r:id="rId83"/>
    <p:sldId id="474" r:id="rId84"/>
    <p:sldId id="473" r:id="rId85"/>
    <p:sldId id="354" r:id="rId86"/>
    <p:sldId id="476" r:id="rId87"/>
    <p:sldId id="475" r:id="rId88"/>
    <p:sldId id="355" r:id="rId89"/>
    <p:sldId id="369" r:id="rId90"/>
    <p:sldId id="298" r:id="rId91"/>
    <p:sldId id="374" r:id="rId92"/>
    <p:sldId id="375" r:id="rId93"/>
    <p:sldId id="376" r:id="rId94"/>
    <p:sldId id="377" r:id="rId95"/>
    <p:sldId id="378" r:id="rId96"/>
    <p:sldId id="439" r:id="rId97"/>
    <p:sldId id="440" r:id="rId98"/>
    <p:sldId id="461" r:id="rId99"/>
    <p:sldId id="462" r:id="rId100"/>
    <p:sldId id="385" r:id="rId101"/>
    <p:sldId id="386" r:id="rId102"/>
    <p:sldId id="387" r:id="rId103"/>
    <p:sldId id="388" r:id="rId104"/>
    <p:sldId id="389" r:id="rId105"/>
    <p:sldId id="390" r:id="rId106"/>
    <p:sldId id="391" r:id="rId107"/>
    <p:sldId id="392" r:id="rId108"/>
    <p:sldId id="393" r:id="rId109"/>
    <p:sldId id="458" r:id="rId110"/>
    <p:sldId id="453" r:id="rId111"/>
    <p:sldId id="443" r:id="rId112"/>
    <p:sldId id="379" r:id="rId113"/>
    <p:sldId id="380" r:id="rId114"/>
    <p:sldId id="264" r:id="rId115"/>
    <p:sldId id="265" r:id="rId116"/>
    <p:sldId id="266" r:id="rId117"/>
    <p:sldId id="267" r:id="rId118"/>
    <p:sldId id="268" r:id="rId119"/>
    <p:sldId id="269" r:id="rId120"/>
    <p:sldId id="270" r:id="rId121"/>
    <p:sldId id="457" r:id="rId122"/>
    <p:sldId id="445" r:id="rId123"/>
    <p:sldId id="394" r:id="rId124"/>
    <p:sldId id="395" r:id="rId125"/>
    <p:sldId id="396" r:id="rId126"/>
    <p:sldId id="397" r:id="rId127"/>
    <p:sldId id="398" r:id="rId128"/>
    <p:sldId id="399" r:id="rId129"/>
    <p:sldId id="400" r:id="rId130"/>
    <p:sldId id="455" r:id="rId131"/>
    <p:sldId id="401" r:id="rId132"/>
    <p:sldId id="402" r:id="rId133"/>
    <p:sldId id="403" r:id="rId134"/>
    <p:sldId id="404" r:id="rId135"/>
    <p:sldId id="405" r:id="rId136"/>
    <p:sldId id="406" r:id="rId137"/>
    <p:sldId id="407" r:id="rId138"/>
    <p:sldId id="408" r:id="rId139"/>
    <p:sldId id="446" r:id="rId140"/>
    <p:sldId id="438" r:id="rId141"/>
    <p:sldId id="435" r:id="rId142"/>
    <p:sldId id="436" r:id="rId143"/>
    <p:sldId id="437" r:id="rId144"/>
    <p:sldId id="447" r:id="rId145"/>
    <p:sldId id="448" r:id="rId146"/>
    <p:sldId id="449" r:id="rId147"/>
    <p:sldId id="450" r:id="rId148"/>
    <p:sldId id="451" r:id="rId149"/>
    <p:sldId id="452" r:id="rId150"/>
    <p:sldId id="459" r:id="rId151"/>
  </p:sldIdLst>
  <p:sldSz cx="9144000" cy="6858000" type="screen4x3"/>
  <p:notesSz cx="7077075" cy="9383713"/>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mn-cs"/>
      </a:defRPr>
    </a:lvl1pPr>
    <a:lvl2pPr marL="457200" algn="l" rtl="0" eaLnBrk="0" fontAlgn="base" hangingPunct="0">
      <a:spcBef>
        <a:spcPct val="0"/>
      </a:spcBef>
      <a:spcAft>
        <a:spcPct val="0"/>
      </a:spcAft>
      <a:defRPr kern="1200">
        <a:solidFill>
          <a:schemeClr val="tx1"/>
        </a:solidFill>
        <a:latin typeface="Arial" pitchFamily="34" charset="0"/>
        <a:ea typeface="+mn-ea"/>
        <a:cs typeface="+mn-cs"/>
      </a:defRPr>
    </a:lvl2pPr>
    <a:lvl3pPr marL="914400" algn="l" rtl="0" eaLnBrk="0" fontAlgn="base" hangingPunct="0">
      <a:spcBef>
        <a:spcPct val="0"/>
      </a:spcBef>
      <a:spcAft>
        <a:spcPct val="0"/>
      </a:spcAft>
      <a:defRPr kern="1200">
        <a:solidFill>
          <a:schemeClr val="tx1"/>
        </a:solidFill>
        <a:latin typeface="Arial"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KRONISASI"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33CCCC"/>
    <a:srgbClr val="FFFF00"/>
    <a:srgbClr val="66FF33"/>
    <a:srgbClr val="0066FF"/>
    <a:srgbClr val="FFFF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96" y="-126"/>
      </p:cViewPr>
      <p:guideLst>
        <p:guide orient="horz" pos="2160"/>
        <p:guide pos="2880"/>
      </p:guideLst>
    </p:cSldViewPr>
  </p:slideViewPr>
  <p:notesTextViewPr>
    <p:cViewPr>
      <p:scale>
        <a:sx n="100" d="100"/>
        <a:sy n="100" d="100"/>
      </p:scale>
      <p:origin x="0" y="0"/>
    </p:cViewPr>
  </p:notesTextViewPr>
  <p:notesViewPr>
    <p:cSldViewPr>
      <p:cViewPr varScale="1">
        <p:scale>
          <a:sx n="54" d="100"/>
          <a:sy n="54" d="100"/>
        </p:scale>
        <p:origin x="-1116" y="-102"/>
      </p:cViewPr>
      <p:guideLst>
        <p:guide orient="horz" pos="2955"/>
        <p:guide pos="2229"/>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commentAuthors" Target="commentAuthor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13.wmf"/><Relationship Id="rId1" Type="http://schemas.openxmlformats.org/officeDocument/2006/relationships/image" Target="../media/image37.wmf"/><Relationship Id="rId4" Type="http://schemas.openxmlformats.org/officeDocument/2006/relationships/image" Target="../media/image39.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png"/></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13.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6.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9900"/>
          </a:xfrm>
          <a:prstGeom prst="rect">
            <a:avLst/>
          </a:prstGeom>
        </p:spPr>
        <p:txBody>
          <a:bodyPr vert="horz" wrap="square" lIns="94055" tIns="47028" rIns="94055" bIns="47028" numCol="1" anchor="t" anchorCtr="0" compatLnSpc="1">
            <a:prstTxWarp prst="textNoShape">
              <a:avLst/>
            </a:prstTxWarp>
          </a:bodyPr>
          <a:lstStyle>
            <a:lvl1pPr>
              <a:defRPr sz="1200"/>
            </a:lvl1pPr>
          </a:lstStyle>
          <a:p>
            <a:endParaRPr lang="en-US"/>
          </a:p>
        </p:txBody>
      </p:sp>
      <p:sp>
        <p:nvSpPr>
          <p:cNvPr id="3" name="Date Placeholder 2"/>
          <p:cNvSpPr>
            <a:spLocks noGrp="1"/>
          </p:cNvSpPr>
          <p:nvPr>
            <p:ph type="dt" sz="quarter" idx="1"/>
          </p:nvPr>
        </p:nvSpPr>
        <p:spPr>
          <a:xfrm>
            <a:off x="4008438" y="0"/>
            <a:ext cx="3067050" cy="469900"/>
          </a:xfrm>
          <a:prstGeom prst="rect">
            <a:avLst/>
          </a:prstGeom>
        </p:spPr>
        <p:txBody>
          <a:bodyPr vert="horz" wrap="square" lIns="94055" tIns="47028" rIns="94055" bIns="47028" numCol="1" anchor="t" anchorCtr="0" compatLnSpc="1">
            <a:prstTxWarp prst="textNoShape">
              <a:avLst/>
            </a:prstTxWarp>
          </a:bodyPr>
          <a:lstStyle>
            <a:lvl1pPr algn="r">
              <a:defRPr sz="1200"/>
            </a:lvl1pPr>
          </a:lstStyle>
          <a:p>
            <a:fld id="{EAE2E802-B653-40C1-BE1E-63A898CD5176}" type="datetimeFigureOut">
              <a:rPr lang="en-US"/>
              <a:pPr/>
              <a:t>2/8/2011</a:t>
            </a:fld>
            <a:endParaRPr lang="en-US"/>
          </a:p>
        </p:txBody>
      </p:sp>
      <p:sp>
        <p:nvSpPr>
          <p:cNvPr id="4" name="Footer Placeholder 3"/>
          <p:cNvSpPr>
            <a:spLocks noGrp="1"/>
          </p:cNvSpPr>
          <p:nvPr>
            <p:ph type="ftr" sz="quarter" idx="2"/>
          </p:nvPr>
        </p:nvSpPr>
        <p:spPr>
          <a:xfrm>
            <a:off x="0" y="8912225"/>
            <a:ext cx="3067050" cy="469900"/>
          </a:xfrm>
          <a:prstGeom prst="rect">
            <a:avLst/>
          </a:prstGeom>
        </p:spPr>
        <p:txBody>
          <a:bodyPr vert="horz" wrap="square" lIns="94055" tIns="47028" rIns="94055" bIns="47028" numCol="1" anchor="b" anchorCtr="0" compatLnSpc="1">
            <a:prstTxWarp prst="textNoShape">
              <a:avLst/>
            </a:prstTxWarp>
          </a:bodyPr>
          <a:lstStyle>
            <a:lvl1pPr>
              <a:defRPr sz="1200"/>
            </a:lvl1pPr>
          </a:lstStyle>
          <a:p>
            <a:endParaRPr lang="en-US"/>
          </a:p>
        </p:txBody>
      </p:sp>
      <p:sp>
        <p:nvSpPr>
          <p:cNvPr id="5" name="Slide Number Placeholder 4"/>
          <p:cNvSpPr>
            <a:spLocks noGrp="1"/>
          </p:cNvSpPr>
          <p:nvPr>
            <p:ph type="sldNum" sz="quarter" idx="3"/>
          </p:nvPr>
        </p:nvSpPr>
        <p:spPr>
          <a:xfrm>
            <a:off x="4008438" y="8912225"/>
            <a:ext cx="3067050" cy="469900"/>
          </a:xfrm>
          <a:prstGeom prst="rect">
            <a:avLst/>
          </a:prstGeom>
        </p:spPr>
        <p:txBody>
          <a:bodyPr vert="horz" wrap="square" lIns="94055" tIns="47028" rIns="94055" bIns="47028" numCol="1" anchor="b" anchorCtr="0" compatLnSpc="1">
            <a:prstTxWarp prst="textNoShape">
              <a:avLst/>
            </a:prstTxWarp>
          </a:bodyPr>
          <a:lstStyle>
            <a:lvl1pPr algn="r">
              <a:defRPr sz="1200"/>
            </a:lvl1pPr>
          </a:lstStyle>
          <a:p>
            <a:fld id="{9EE290B9-B151-4A4F-B898-7B636F1EFB88}"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067050" cy="469900"/>
          </a:xfrm>
          <a:prstGeom prst="rect">
            <a:avLst/>
          </a:prstGeom>
          <a:noFill/>
          <a:ln w="9525">
            <a:noFill/>
            <a:miter lim="800000"/>
            <a:headEnd/>
            <a:tailEnd/>
          </a:ln>
          <a:effectLst/>
        </p:spPr>
        <p:txBody>
          <a:bodyPr vert="horz" wrap="square" lIns="94055" tIns="47028" rIns="94055" bIns="47028" numCol="1" anchor="t" anchorCtr="0" compatLnSpc="1">
            <a:prstTxWarp prst="textNoShape">
              <a:avLst/>
            </a:prstTxWarp>
          </a:bodyPr>
          <a:lstStyle>
            <a:lvl1pPr eaLnBrk="1" hangingPunct="1">
              <a:defRPr sz="1200"/>
            </a:lvl1pPr>
          </a:lstStyle>
          <a:p>
            <a:endParaRPr lang="en-US"/>
          </a:p>
        </p:txBody>
      </p:sp>
      <p:sp>
        <p:nvSpPr>
          <p:cNvPr id="30723" name="Rectangle 3"/>
          <p:cNvSpPr>
            <a:spLocks noGrp="1" noChangeArrowheads="1"/>
          </p:cNvSpPr>
          <p:nvPr>
            <p:ph type="dt" idx="1"/>
          </p:nvPr>
        </p:nvSpPr>
        <p:spPr bwMode="auto">
          <a:xfrm>
            <a:off x="4008438" y="0"/>
            <a:ext cx="3067050" cy="469900"/>
          </a:xfrm>
          <a:prstGeom prst="rect">
            <a:avLst/>
          </a:prstGeom>
          <a:noFill/>
          <a:ln w="9525">
            <a:noFill/>
            <a:miter lim="800000"/>
            <a:headEnd/>
            <a:tailEnd/>
          </a:ln>
          <a:effectLst/>
        </p:spPr>
        <p:txBody>
          <a:bodyPr vert="horz" wrap="square" lIns="94055" tIns="47028" rIns="94055" bIns="47028" numCol="1" anchor="t" anchorCtr="0" compatLnSpc="1">
            <a:prstTxWarp prst="textNoShape">
              <a:avLst/>
            </a:prstTxWarp>
          </a:bodyPr>
          <a:lstStyle>
            <a:lvl1pPr algn="r" eaLnBrk="1" hangingPunct="1">
              <a:defRPr sz="1200"/>
            </a:lvl1pPr>
          </a:lstStyle>
          <a:p>
            <a:endParaRPr lang="en-US"/>
          </a:p>
        </p:txBody>
      </p:sp>
      <p:sp>
        <p:nvSpPr>
          <p:cNvPr id="137220" name="Rectangle 4"/>
          <p:cNvSpPr>
            <a:spLocks noGrp="1" noRot="1" noChangeAspect="1" noChangeArrowheads="1" noTextEdit="1"/>
          </p:cNvSpPr>
          <p:nvPr>
            <p:ph type="sldImg" idx="2"/>
          </p:nvPr>
        </p:nvSpPr>
        <p:spPr bwMode="auto">
          <a:xfrm>
            <a:off x="1192213" y="703263"/>
            <a:ext cx="4692650" cy="3519487"/>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708025" y="4457700"/>
            <a:ext cx="5661025" cy="4222750"/>
          </a:xfrm>
          <a:prstGeom prst="rect">
            <a:avLst/>
          </a:prstGeom>
          <a:noFill/>
          <a:ln w="9525">
            <a:noFill/>
            <a:miter lim="800000"/>
            <a:headEnd/>
            <a:tailEnd/>
          </a:ln>
          <a:effectLst/>
        </p:spPr>
        <p:txBody>
          <a:bodyPr vert="horz" wrap="square" lIns="94055" tIns="47028" rIns="94055" bIns="4702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26" name="Rectangle 6"/>
          <p:cNvSpPr>
            <a:spLocks noGrp="1" noChangeArrowheads="1"/>
          </p:cNvSpPr>
          <p:nvPr>
            <p:ph type="ftr" sz="quarter" idx="4"/>
          </p:nvPr>
        </p:nvSpPr>
        <p:spPr bwMode="auto">
          <a:xfrm>
            <a:off x="0" y="8912225"/>
            <a:ext cx="3067050" cy="469900"/>
          </a:xfrm>
          <a:prstGeom prst="rect">
            <a:avLst/>
          </a:prstGeom>
          <a:noFill/>
          <a:ln w="9525">
            <a:noFill/>
            <a:miter lim="800000"/>
            <a:headEnd/>
            <a:tailEnd/>
          </a:ln>
          <a:effectLst/>
        </p:spPr>
        <p:txBody>
          <a:bodyPr vert="horz" wrap="square" lIns="94055" tIns="47028" rIns="94055" bIns="47028" numCol="1" anchor="b" anchorCtr="0" compatLnSpc="1">
            <a:prstTxWarp prst="textNoShape">
              <a:avLst/>
            </a:prstTxWarp>
          </a:bodyPr>
          <a:lstStyle>
            <a:lvl1pPr eaLnBrk="1" hangingPunct="1">
              <a:defRPr sz="1200"/>
            </a:lvl1pPr>
          </a:lstStyle>
          <a:p>
            <a:endParaRPr lang="en-US"/>
          </a:p>
        </p:txBody>
      </p:sp>
      <p:sp>
        <p:nvSpPr>
          <p:cNvPr id="30727" name="Rectangle 7"/>
          <p:cNvSpPr>
            <a:spLocks noGrp="1" noChangeArrowheads="1"/>
          </p:cNvSpPr>
          <p:nvPr>
            <p:ph type="sldNum" sz="quarter" idx="5"/>
          </p:nvPr>
        </p:nvSpPr>
        <p:spPr bwMode="auto">
          <a:xfrm>
            <a:off x="4008438" y="8912225"/>
            <a:ext cx="3067050" cy="469900"/>
          </a:xfrm>
          <a:prstGeom prst="rect">
            <a:avLst/>
          </a:prstGeom>
          <a:noFill/>
          <a:ln w="9525">
            <a:noFill/>
            <a:miter lim="800000"/>
            <a:headEnd/>
            <a:tailEnd/>
          </a:ln>
          <a:effectLst/>
        </p:spPr>
        <p:txBody>
          <a:bodyPr vert="horz" wrap="square" lIns="94055" tIns="47028" rIns="94055" bIns="47028" numCol="1" anchor="b" anchorCtr="0" compatLnSpc="1">
            <a:prstTxWarp prst="textNoShape">
              <a:avLst/>
            </a:prstTxWarp>
          </a:bodyPr>
          <a:lstStyle>
            <a:lvl1pPr algn="r" eaLnBrk="1" hangingPunct="1">
              <a:defRPr sz="1200"/>
            </a:lvl1pPr>
          </a:lstStyle>
          <a:p>
            <a:fld id="{18AB13EA-4E0F-4AA4-AFA3-15D6D094F697}"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Arial" pitchFamily="34" charset="0"/>
      </a:defRPr>
    </a:lvl1pPr>
    <a:lvl2pPr marL="457200" algn="l" rtl="0" fontAlgn="base">
      <a:spcBef>
        <a:spcPct val="30000"/>
      </a:spcBef>
      <a:spcAft>
        <a:spcPct val="0"/>
      </a:spcAft>
      <a:defRPr sz="1200" kern="1200">
        <a:solidFill>
          <a:schemeClr val="tx1"/>
        </a:solidFill>
        <a:latin typeface="Arial" pitchFamily="34" charset="0"/>
        <a:ea typeface="+mn-ea"/>
        <a:cs typeface="Arial" pitchFamily="34" charset="0"/>
      </a:defRPr>
    </a:lvl2pPr>
    <a:lvl3pPr marL="914400" algn="l" rtl="0" fontAlgn="base">
      <a:spcBef>
        <a:spcPct val="30000"/>
      </a:spcBef>
      <a:spcAft>
        <a:spcPct val="0"/>
      </a:spcAft>
      <a:defRPr sz="1200" kern="1200">
        <a:solidFill>
          <a:schemeClr val="tx1"/>
        </a:solidFill>
        <a:latin typeface="Arial" pitchFamily="34" charset="0"/>
        <a:ea typeface="+mn-ea"/>
        <a:cs typeface="Arial" pitchFamily="34" charset="0"/>
      </a:defRPr>
    </a:lvl3pPr>
    <a:lvl4pPr marL="1371600" algn="l" rtl="0" fontAlgn="base">
      <a:spcBef>
        <a:spcPct val="30000"/>
      </a:spcBef>
      <a:spcAft>
        <a:spcPct val="0"/>
      </a:spcAft>
      <a:defRPr sz="1200" kern="1200">
        <a:solidFill>
          <a:schemeClr val="tx1"/>
        </a:solidFill>
        <a:latin typeface="Arial" pitchFamily="34" charset="0"/>
        <a:ea typeface="+mn-ea"/>
        <a:cs typeface="Arial" pitchFamily="34" charset="0"/>
      </a:defRPr>
    </a:lvl4pPr>
    <a:lvl5pPr marL="1828800" algn="l" rtl="0" fontAlgn="base">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C52DA56F-0218-4FDB-A293-8169901A23BC}" type="slidenum">
              <a:rPr lang="en-US"/>
              <a:pPr/>
              <a:t>1</a:t>
            </a:fld>
            <a:endParaRPr lang="en-US"/>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7DA9CFCE-E12B-4156-8AC8-82E52816B1BF}" type="slidenum">
              <a:rPr lang="en-US"/>
              <a:pPr/>
              <a:t>44</a:t>
            </a:fld>
            <a:endParaRPr lang="en-US"/>
          </a:p>
        </p:txBody>
      </p:sp>
      <p:sp>
        <p:nvSpPr>
          <p:cNvPr id="146435" name="Slide Image Placeholder 1"/>
          <p:cNvSpPr>
            <a:spLocks noGrp="1" noRot="1" noChangeAspect="1" noTextEdit="1"/>
          </p:cNvSpPr>
          <p:nvPr>
            <p:ph type="sldImg"/>
          </p:nvPr>
        </p:nvSpPr>
        <p:spPr>
          <a:ln/>
        </p:spPr>
      </p:sp>
      <p:sp>
        <p:nvSpPr>
          <p:cNvPr id="146436" name="Notes Placeholder 2"/>
          <p:cNvSpPr>
            <a:spLocks noGrp="1"/>
          </p:cNvSpPr>
          <p:nvPr>
            <p:ph type="body" idx="1"/>
          </p:nvPr>
        </p:nvSpPr>
        <p:spPr>
          <a:noFill/>
          <a:ln/>
        </p:spPr>
        <p:txBody>
          <a:bodyPr/>
          <a:lstStyle/>
          <a:p>
            <a:endParaRPr lang="id-ID" smtClean="0"/>
          </a:p>
        </p:txBody>
      </p:sp>
      <p:sp>
        <p:nvSpPr>
          <p:cNvPr id="146437" name="Slide Number Placeholder 3"/>
          <p:cNvSpPr txBox="1">
            <a:spLocks noGrp="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A163C00D-9F34-4182-AC03-0C283F3FAD22}" type="slidenum">
              <a:rPr lang="en-US" sz="1200"/>
              <a:pPr algn="r" eaLnBrk="1" hangingPunct="1"/>
              <a:t>44</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E06EF70-82CB-4DC1-B957-45CDCEC38F44}" type="slidenum">
              <a:rPr lang="en-US"/>
              <a:pPr/>
              <a:t>47</a:t>
            </a:fld>
            <a:endParaRPr lang="en-US"/>
          </a:p>
        </p:txBody>
      </p:sp>
      <p:sp>
        <p:nvSpPr>
          <p:cNvPr id="147459"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F77251D6-C6F0-4A3C-B627-71968C02D5F3}" type="slidenum">
              <a:rPr lang="en-US" sz="1200"/>
              <a:pPr algn="r" eaLnBrk="1" hangingPunct="1"/>
              <a:t>47</a:t>
            </a:fld>
            <a:endParaRPr lang="en-US" sz="1200"/>
          </a:p>
        </p:txBody>
      </p:sp>
      <p:sp>
        <p:nvSpPr>
          <p:cNvPr id="147460" name="Rectangle 2"/>
          <p:cNvSpPr>
            <a:spLocks noGrp="1" noRot="1" noChangeAspect="1" noChangeArrowheads="1" noTextEdit="1"/>
          </p:cNvSpPr>
          <p:nvPr>
            <p:ph type="sldImg"/>
          </p:nvPr>
        </p:nvSpPr>
        <p:spPr>
          <a:ln/>
        </p:spPr>
      </p:sp>
      <p:sp>
        <p:nvSpPr>
          <p:cNvPr id="147461"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780FEE0F-6DFA-4E1C-992E-7D1FDD0F9D4D}" type="slidenum">
              <a:rPr lang="en-US"/>
              <a:pPr/>
              <a:t>48</a:t>
            </a:fld>
            <a:endParaRPr lang="en-US"/>
          </a:p>
        </p:txBody>
      </p:sp>
      <p:sp>
        <p:nvSpPr>
          <p:cNvPr id="148483"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BF05D76B-F7EF-422D-9257-9184BF6DC5DA}" type="slidenum">
              <a:rPr lang="en-US" sz="1200"/>
              <a:pPr algn="r" eaLnBrk="1" hangingPunct="1"/>
              <a:t>48</a:t>
            </a:fld>
            <a:endParaRPr lang="en-US" sz="1200"/>
          </a:p>
        </p:txBody>
      </p:sp>
      <p:sp>
        <p:nvSpPr>
          <p:cNvPr id="148484" name="Rectangle 2"/>
          <p:cNvSpPr>
            <a:spLocks noGrp="1" noRot="1" noChangeAspect="1" noChangeArrowheads="1" noTextEdit="1"/>
          </p:cNvSpPr>
          <p:nvPr>
            <p:ph type="sldImg"/>
          </p:nvPr>
        </p:nvSpPr>
        <p:spPr>
          <a:ln/>
        </p:spPr>
      </p:sp>
      <p:sp>
        <p:nvSpPr>
          <p:cNvPr id="148485"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8DA868A5-8D70-4DBC-91E2-E95F04BB8861}" type="slidenum">
              <a:rPr lang="en-US"/>
              <a:pPr/>
              <a:t>71</a:t>
            </a:fld>
            <a:endParaRPr lang="en-US"/>
          </a:p>
        </p:txBody>
      </p:sp>
      <p:sp>
        <p:nvSpPr>
          <p:cNvPr id="149507"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40017784-D4D4-4DE1-85A6-20E220AF06DB}" type="slidenum">
              <a:rPr lang="en-US" sz="1200">
                <a:cs typeface="Arial" pitchFamily="34" charset="0"/>
              </a:rPr>
              <a:pPr algn="r" defTabSz="927100" eaLnBrk="1" hangingPunct="1"/>
              <a:t>71</a:t>
            </a:fld>
            <a:endParaRPr lang="en-US" sz="1200">
              <a:cs typeface="Arial" pitchFamily="34" charset="0"/>
            </a:endParaRPr>
          </a:p>
        </p:txBody>
      </p:sp>
      <p:sp>
        <p:nvSpPr>
          <p:cNvPr id="149508" name="Rectangle 2"/>
          <p:cNvSpPr>
            <a:spLocks noGrp="1" noRot="1" noChangeAspect="1" noChangeArrowheads="1" noTextEdit="1"/>
          </p:cNvSpPr>
          <p:nvPr>
            <p:ph type="sldImg"/>
          </p:nvPr>
        </p:nvSpPr>
        <p:spPr>
          <a:xfrm>
            <a:off x="1201738" y="704850"/>
            <a:ext cx="4691062" cy="3517900"/>
          </a:xfrm>
          <a:ln/>
        </p:spPr>
      </p:sp>
      <p:sp>
        <p:nvSpPr>
          <p:cNvPr id="149509" name="Rectangle 3"/>
          <p:cNvSpPr>
            <a:spLocks noGrp="1" noChangeArrowheads="1"/>
          </p:cNvSpPr>
          <p:nvPr>
            <p:ph type="body" idx="1"/>
          </p:nvPr>
        </p:nvSpPr>
        <p:spPr>
          <a:xfrm>
            <a:off x="942975" y="4456113"/>
            <a:ext cx="5191125" cy="4222750"/>
          </a:xfrm>
          <a:noFill/>
          <a:ln/>
        </p:spPr>
        <p:txBody>
          <a:bodyPr lIns="92795" tIns="46397" rIns="92795" bIns="46397"/>
          <a:lstStyle/>
          <a:p>
            <a:endParaRPr lang="id-ID"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296C3A16-A163-4E9E-9263-BB715508049E}" type="slidenum">
              <a:rPr lang="en-US"/>
              <a:pPr/>
              <a:t>73</a:t>
            </a:fld>
            <a:endParaRPr lang="en-US"/>
          </a:p>
        </p:txBody>
      </p:sp>
      <p:sp>
        <p:nvSpPr>
          <p:cNvPr id="150531"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279C276E-7C09-4577-97B2-27D5A8E3EC30}" type="slidenum">
              <a:rPr lang="en-US" sz="1200">
                <a:cs typeface="Arial" pitchFamily="34" charset="0"/>
              </a:rPr>
              <a:pPr algn="r" defTabSz="927100" eaLnBrk="1" hangingPunct="1"/>
              <a:t>73</a:t>
            </a:fld>
            <a:endParaRPr lang="en-US" sz="1200">
              <a:cs typeface="Arial" pitchFamily="34" charset="0"/>
            </a:endParaRPr>
          </a:p>
        </p:txBody>
      </p:sp>
      <p:sp>
        <p:nvSpPr>
          <p:cNvPr id="150532" name="Rectangle 2"/>
          <p:cNvSpPr>
            <a:spLocks noGrp="1" noRot="1" noChangeAspect="1" noChangeArrowheads="1" noTextEdit="1"/>
          </p:cNvSpPr>
          <p:nvPr>
            <p:ph type="sldImg"/>
          </p:nvPr>
        </p:nvSpPr>
        <p:spPr>
          <a:xfrm>
            <a:off x="1198563" y="703263"/>
            <a:ext cx="4692650" cy="3519487"/>
          </a:xfrm>
          <a:ln/>
        </p:spPr>
      </p:sp>
      <p:sp>
        <p:nvSpPr>
          <p:cNvPr id="150533" name="Rectangle 3"/>
          <p:cNvSpPr>
            <a:spLocks noGrp="1" noChangeArrowheads="1"/>
          </p:cNvSpPr>
          <p:nvPr>
            <p:ph type="body" idx="1"/>
          </p:nvPr>
        </p:nvSpPr>
        <p:spPr>
          <a:xfrm>
            <a:off x="942975" y="4456113"/>
            <a:ext cx="5191125" cy="4224337"/>
          </a:xfrm>
          <a:noFill/>
          <a:ln/>
        </p:spPr>
        <p:txBody>
          <a:bodyPr lIns="92795" tIns="46397" rIns="92795" bIns="46397"/>
          <a:lstStyle/>
          <a:p>
            <a:endParaRPr lang="id-ID"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5F06C572-20D9-4A64-8A18-C2ACFF469CA6}" type="slidenum">
              <a:rPr lang="en-US"/>
              <a:pPr/>
              <a:t>74</a:t>
            </a:fld>
            <a:endParaRPr lang="en-US"/>
          </a:p>
        </p:txBody>
      </p:sp>
      <p:sp>
        <p:nvSpPr>
          <p:cNvPr id="151555"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33B11DB8-B5F8-4E53-B0B4-D59A035490F1}" type="slidenum">
              <a:rPr lang="en-US" sz="1200">
                <a:cs typeface="Arial" pitchFamily="34" charset="0"/>
              </a:rPr>
              <a:pPr algn="r" defTabSz="927100" eaLnBrk="1" hangingPunct="1"/>
              <a:t>74</a:t>
            </a:fld>
            <a:endParaRPr lang="en-US" sz="1200">
              <a:cs typeface="Arial" pitchFamily="34" charset="0"/>
            </a:endParaRPr>
          </a:p>
        </p:txBody>
      </p:sp>
      <p:sp>
        <p:nvSpPr>
          <p:cNvPr id="151556" name="Rectangle 2"/>
          <p:cNvSpPr>
            <a:spLocks noGrp="1" noRot="1" noChangeAspect="1" noChangeArrowheads="1" noTextEdit="1"/>
          </p:cNvSpPr>
          <p:nvPr>
            <p:ph type="sldImg"/>
          </p:nvPr>
        </p:nvSpPr>
        <p:spPr>
          <a:xfrm>
            <a:off x="1198563" y="703263"/>
            <a:ext cx="4692650" cy="3519487"/>
          </a:xfrm>
          <a:ln/>
        </p:spPr>
      </p:sp>
      <p:sp>
        <p:nvSpPr>
          <p:cNvPr id="151557" name="Rectangle 3"/>
          <p:cNvSpPr>
            <a:spLocks noGrp="1" noChangeArrowheads="1"/>
          </p:cNvSpPr>
          <p:nvPr>
            <p:ph type="body" idx="1"/>
          </p:nvPr>
        </p:nvSpPr>
        <p:spPr>
          <a:xfrm>
            <a:off x="942975" y="4456113"/>
            <a:ext cx="5191125" cy="4224337"/>
          </a:xfrm>
          <a:noFill/>
          <a:ln/>
        </p:spPr>
        <p:txBody>
          <a:bodyPr lIns="92795" tIns="46397" rIns="92795" bIns="46397"/>
          <a:lstStyle/>
          <a:p>
            <a:endParaRPr lang="id-ID"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92A04ABA-0DA9-4927-A038-9337DE76B0EA}" type="slidenum">
              <a:rPr lang="en-US"/>
              <a:pPr/>
              <a:t>75</a:t>
            </a:fld>
            <a:endParaRPr lang="en-US"/>
          </a:p>
        </p:txBody>
      </p:sp>
      <p:sp>
        <p:nvSpPr>
          <p:cNvPr id="152579"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DC690BC6-69EC-47B4-B722-79E28DCE64BF}" type="slidenum">
              <a:rPr lang="en-US" sz="1200">
                <a:cs typeface="Arial" pitchFamily="34" charset="0"/>
              </a:rPr>
              <a:pPr algn="r" defTabSz="927100" eaLnBrk="1" hangingPunct="1"/>
              <a:t>75</a:t>
            </a:fld>
            <a:endParaRPr lang="en-US" sz="1200">
              <a:cs typeface="Arial" pitchFamily="34" charset="0"/>
            </a:endParaRPr>
          </a:p>
        </p:txBody>
      </p:sp>
      <p:sp>
        <p:nvSpPr>
          <p:cNvPr id="152580" name="Rectangle 2"/>
          <p:cNvSpPr>
            <a:spLocks noGrp="1" noRot="1" noChangeAspect="1" noChangeArrowheads="1" noTextEdit="1"/>
          </p:cNvSpPr>
          <p:nvPr>
            <p:ph type="sldImg"/>
          </p:nvPr>
        </p:nvSpPr>
        <p:spPr>
          <a:xfrm>
            <a:off x="1201738" y="704850"/>
            <a:ext cx="4691062" cy="3517900"/>
          </a:xfrm>
          <a:ln/>
        </p:spPr>
      </p:sp>
      <p:sp>
        <p:nvSpPr>
          <p:cNvPr id="152581" name="Rectangle 3"/>
          <p:cNvSpPr>
            <a:spLocks noGrp="1" noChangeArrowheads="1"/>
          </p:cNvSpPr>
          <p:nvPr>
            <p:ph type="body" idx="1"/>
          </p:nvPr>
        </p:nvSpPr>
        <p:spPr>
          <a:xfrm>
            <a:off x="942975" y="4456113"/>
            <a:ext cx="5191125" cy="4222750"/>
          </a:xfrm>
          <a:noFill/>
          <a:ln/>
        </p:spPr>
        <p:txBody>
          <a:bodyPr lIns="92795" tIns="46397" rIns="92795" bIns="46397"/>
          <a:lstStyle/>
          <a:p>
            <a:endParaRPr lang="id-ID"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7992EA08-F1A4-4CC2-AAE4-48F5581F2B5C}" type="slidenum">
              <a:rPr lang="en-US"/>
              <a:pPr/>
              <a:t>76</a:t>
            </a:fld>
            <a:endParaRPr lang="en-US"/>
          </a:p>
        </p:txBody>
      </p:sp>
      <p:sp>
        <p:nvSpPr>
          <p:cNvPr id="153603"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75678F8A-8301-45A1-9B5E-1353D03BA3CF}" type="slidenum">
              <a:rPr lang="en-US" sz="1200">
                <a:cs typeface="Arial" pitchFamily="34" charset="0"/>
              </a:rPr>
              <a:pPr algn="r" defTabSz="927100" eaLnBrk="1" hangingPunct="1"/>
              <a:t>76</a:t>
            </a:fld>
            <a:endParaRPr lang="en-US" sz="1200">
              <a:cs typeface="Arial" pitchFamily="34" charset="0"/>
            </a:endParaRPr>
          </a:p>
        </p:txBody>
      </p:sp>
      <p:sp>
        <p:nvSpPr>
          <p:cNvPr id="153604" name="Rectangle 2"/>
          <p:cNvSpPr>
            <a:spLocks noGrp="1" noRot="1" noChangeAspect="1" noChangeArrowheads="1" noTextEdit="1"/>
          </p:cNvSpPr>
          <p:nvPr>
            <p:ph type="sldImg"/>
          </p:nvPr>
        </p:nvSpPr>
        <p:spPr>
          <a:xfrm>
            <a:off x="1201738" y="704850"/>
            <a:ext cx="4691062" cy="3517900"/>
          </a:xfrm>
          <a:ln/>
        </p:spPr>
      </p:sp>
      <p:sp>
        <p:nvSpPr>
          <p:cNvPr id="153605" name="Rectangle 3"/>
          <p:cNvSpPr>
            <a:spLocks noGrp="1" noChangeArrowheads="1"/>
          </p:cNvSpPr>
          <p:nvPr>
            <p:ph type="body" idx="1"/>
          </p:nvPr>
        </p:nvSpPr>
        <p:spPr>
          <a:xfrm>
            <a:off x="942975" y="4456113"/>
            <a:ext cx="5191125" cy="4222750"/>
          </a:xfrm>
          <a:noFill/>
          <a:ln/>
        </p:spPr>
        <p:txBody>
          <a:bodyPr lIns="92795" tIns="46397" rIns="92795" bIns="46397"/>
          <a:lstStyle/>
          <a:p>
            <a:endParaRPr lang="id-ID"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D59CCCC1-FCAE-49F6-B7B7-D6CDDA51C7EA}" type="slidenum">
              <a:rPr lang="en-US"/>
              <a:pPr/>
              <a:t>77</a:t>
            </a:fld>
            <a:endParaRPr lang="en-US"/>
          </a:p>
        </p:txBody>
      </p:sp>
      <p:sp>
        <p:nvSpPr>
          <p:cNvPr id="154627"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DF2ED3FD-B829-4EE3-9A39-7039FFB51168}" type="slidenum">
              <a:rPr lang="en-US" sz="1200">
                <a:cs typeface="Arial" pitchFamily="34" charset="0"/>
              </a:rPr>
              <a:pPr algn="r" defTabSz="927100" eaLnBrk="1" hangingPunct="1"/>
              <a:t>77</a:t>
            </a:fld>
            <a:endParaRPr lang="en-US" sz="1200">
              <a:cs typeface="Arial" pitchFamily="34" charset="0"/>
            </a:endParaRPr>
          </a:p>
        </p:txBody>
      </p:sp>
      <p:sp>
        <p:nvSpPr>
          <p:cNvPr id="154628" name="Rectangle 2"/>
          <p:cNvSpPr>
            <a:spLocks noGrp="1" noRot="1" noChangeAspect="1" noChangeArrowheads="1" noTextEdit="1"/>
          </p:cNvSpPr>
          <p:nvPr>
            <p:ph type="sldImg"/>
          </p:nvPr>
        </p:nvSpPr>
        <p:spPr>
          <a:xfrm>
            <a:off x="1201738" y="704850"/>
            <a:ext cx="4691062" cy="3517900"/>
          </a:xfrm>
          <a:ln/>
        </p:spPr>
      </p:sp>
      <p:sp>
        <p:nvSpPr>
          <p:cNvPr id="154629" name="Rectangle 3"/>
          <p:cNvSpPr>
            <a:spLocks noGrp="1" noChangeArrowheads="1"/>
          </p:cNvSpPr>
          <p:nvPr>
            <p:ph type="body" idx="1"/>
          </p:nvPr>
        </p:nvSpPr>
        <p:spPr>
          <a:xfrm>
            <a:off x="942975" y="4456113"/>
            <a:ext cx="5191125" cy="4222750"/>
          </a:xfrm>
          <a:noFill/>
          <a:ln/>
        </p:spPr>
        <p:txBody>
          <a:bodyPr lIns="92795" tIns="46397" rIns="92795" bIns="46397"/>
          <a:lstStyle/>
          <a:p>
            <a:endParaRPr lang="id-ID"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9C356045-9701-4AA3-931E-02A30C023774}" type="slidenum">
              <a:rPr lang="en-US"/>
              <a:pPr/>
              <a:t>78</a:t>
            </a:fld>
            <a:endParaRPr lang="en-US"/>
          </a:p>
        </p:txBody>
      </p:sp>
      <p:sp>
        <p:nvSpPr>
          <p:cNvPr id="155651"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44BB31AB-2108-4F96-A0A8-25D79231256D}" type="slidenum">
              <a:rPr lang="en-US" sz="1200">
                <a:cs typeface="Arial" pitchFamily="34" charset="0"/>
              </a:rPr>
              <a:pPr algn="r" defTabSz="927100" eaLnBrk="1" hangingPunct="1"/>
              <a:t>78</a:t>
            </a:fld>
            <a:endParaRPr lang="en-US" sz="1200">
              <a:cs typeface="Arial" pitchFamily="34" charset="0"/>
            </a:endParaRPr>
          </a:p>
        </p:txBody>
      </p:sp>
      <p:sp>
        <p:nvSpPr>
          <p:cNvPr id="155652" name="Rectangle 2"/>
          <p:cNvSpPr>
            <a:spLocks noGrp="1" noRot="1" noChangeAspect="1" noChangeArrowheads="1" noTextEdit="1"/>
          </p:cNvSpPr>
          <p:nvPr>
            <p:ph type="sldImg"/>
          </p:nvPr>
        </p:nvSpPr>
        <p:spPr>
          <a:xfrm>
            <a:off x="1204913" y="704850"/>
            <a:ext cx="4687887" cy="3516313"/>
          </a:xfrm>
          <a:ln/>
        </p:spPr>
      </p:sp>
      <p:sp>
        <p:nvSpPr>
          <p:cNvPr id="155653" name="Rectangle 3"/>
          <p:cNvSpPr>
            <a:spLocks noGrp="1" noChangeArrowheads="1"/>
          </p:cNvSpPr>
          <p:nvPr>
            <p:ph type="body" idx="1"/>
          </p:nvPr>
        </p:nvSpPr>
        <p:spPr>
          <a:xfrm>
            <a:off x="942975" y="4456113"/>
            <a:ext cx="5191125" cy="4222750"/>
          </a:xfrm>
          <a:noFill/>
          <a:ln/>
        </p:spPr>
        <p:txBody>
          <a:bodyPr lIns="92795" tIns="46397" rIns="92795" bIns="46397"/>
          <a:lstStyle/>
          <a:p>
            <a:endParaRPr lang="id-ID"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a:noFill/>
          <a:ln/>
        </p:spPr>
        <p:txBody>
          <a:bodyPr/>
          <a:lstStyle/>
          <a:p>
            <a:r>
              <a:rPr lang="en-US" smtClean="0"/>
              <a:t>Kesimpulan:</a:t>
            </a:r>
          </a:p>
          <a:p>
            <a:r>
              <a:rPr lang="en-US" smtClean="0"/>
              <a:t>PBB (property tax) dikenakan terhadap seluruh lapisan masyarakat, sehingga:</a:t>
            </a:r>
          </a:p>
          <a:p>
            <a:r>
              <a:rPr lang="en-US" smtClean="0"/>
              <a:t>- Pengenaan pajak properti harus mempertimbangkan dampak politis</a:t>
            </a:r>
          </a:p>
          <a:p>
            <a:r>
              <a:rPr lang="en-US" smtClean="0"/>
              <a:t>- Dapat digunakan sebagai sarana tax education bagi masyarakat dan secara tidak langsung merupakan sarana administrasi pertanahan.</a:t>
            </a:r>
          </a:p>
          <a:p>
            <a:pPr>
              <a:buFontTx/>
              <a:buChar char="-"/>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D08D67B5-F54F-44FA-915D-924A8CABC455}" type="slidenum">
              <a:rPr lang="en-US"/>
              <a:pPr/>
              <a:t>79</a:t>
            </a:fld>
            <a:endParaRPr lang="en-US"/>
          </a:p>
        </p:txBody>
      </p:sp>
      <p:sp>
        <p:nvSpPr>
          <p:cNvPr id="156675"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95ADE575-AB76-47AD-8684-5A67F296DE02}" type="slidenum">
              <a:rPr lang="en-US" sz="1200">
                <a:cs typeface="Arial" pitchFamily="34" charset="0"/>
              </a:rPr>
              <a:pPr algn="r" defTabSz="927100" eaLnBrk="1" hangingPunct="1"/>
              <a:t>79</a:t>
            </a:fld>
            <a:endParaRPr lang="en-US" sz="1200">
              <a:cs typeface="Arial" pitchFamily="34" charset="0"/>
            </a:endParaRPr>
          </a:p>
        </p:txBody>
      </p:sp>
      <p:sp>
        <p:nvSpPr>
          <p:cNvPr id="156676" name="Rectangle 2"/>
          <p:cNvSpPr>
            <a:spLocks noGrp="1" noRot="1" noChangeAspect="1" noChangeArrowheads="1" noTextEdit="1"/>
          </p:cNvSpPr>
          <p:nvPr>
            <p:ph type="sldImg"/>
          </p:nvPr>
        </p:nvSpPr>
        <p:spPr>
          <a:xfrm>
            <a:off x="1206500" y="704850"/>
            <a:ext cx="4687888" cy="3516313"/>
          </a:xfrm>
          <a:ln/>
        </p:spPr>
      </p:sp>
      <p:sp>
        <p:nvSpPr>
          <p:cNvPr id="156677" name="Rectangle 3"/>
          <p:cNvSpPr>
            <a:spLocks noGrp="1" noChangeArrowheads="1"/>
          </p:cNvSpPr>
          <p:nvPr>
            <p:ph type="body" idx="1"/>
          </p:nvPr>
        </p:nvSpPr>
        <p:spPr>
          <a:xfrm>
            <a:off x="942975" y="4456113"/>
            <a:ext cx="5191125" cy="4222750"/>
          </a:xfrm>
          <a:noFill/>
          <a:ln/>
        </p:spPr>
        <p:txBody>
          <a:bodyPr lIns="92795" tIns="46397" rIns="92795" bIns="46397"/>
          <a:lstStyle/>
          <a:p>
            <a:endParaRPr lang="id-ID"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969E4546-AA6E-4836-B625-3694B93AD9E4}" type="slidenum">
              <a:rPr lang="en-US"/>
              <a:pPr/>
              <a:t>80</a:t>
            </a:fld>
            <a:endParaRPr lang="en-US"/>
          </a:p>
        </p:txBody>
      </p:sp>
      <p:sp>
        <p:nvSpPr>
          <p:cNvPr id="157699"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32F8D587-9D1F-48A5-B892-74F9CDDAC2E2}" type="slidenum">
              <a:rPr lang="en-US" sz="1200">
                <a:cs typeface="Arial" pitchFamily="34" charset="0"/>
              </a:rPr>
              <a:pPr algn="r" defTabSz="927100" eaLnBrk="1" hangingPunct="1"/>
              <a:t>80</a:t>
            </a:fld>
            <a:endParaRPr lang="en-US" sz="1200">
              <a:cs typeface="Arial" pitchFamily="34" charset="0"/>
            </a:endParaRPr>
          </a:p>
        </p:txBody>
      </p:sp>
      <p:sp>
        <p:nvSpPr>
          <p:cNvPr id="157700" name="Rectangle 2"/>
          <p:cNvSpPr>
            <a:spLocks noGrp="1" noRot="1" noChangeAspect="1" noChangeArrowheads="1" noTextEdit="1"/>
          </p:cNvSpPr>
          <p:nvPr>
            <p:ph type="sldImg"/>
          </p:nvPr>
        </p:nvSpPr>
        <p:spPr>
          <a:xfrm>
            <a:off x="1193800" y="701675"/>
            <a:ext cx="4694238" cy="3521075"/>
          </a:xfrm>
          <a:ln/>
        </p:spPr>
      </p:sp>
      <p:sp>
        <p:nvSpPr>
          <p:cNvPr id="157701" name="Rectangle 3"/>
          <p:cNvSpPr>
            <a:spLocks noGrp="1" noChangeArrowheads="1"/>
          </p:cNvSpPr>
          <p:nvPr>
            <p:ph type="body" idx="1"/>
          </p:nvPr>
        </p:nvSpPr>
        <p:spPr>
          <a:xfrm>
            <a:off x="708025" y="4460875"/>
            <a:ext cx="5661025" cy="4221163"/>
          </a:xfrm>
          <a:noFill/>
          <a:ln/>
        </p:spPr>
        <p:txBody>
          <a:bodyPr lIns="92795" tIns="46397" rIns="92795" bIns="46397"/>
          <a:lstStyle/>
          <a:p>
            <a:endParaRPr lang="id-ID"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617D475E-DCA7-47A4-8CEA-92E178B124EF}" type="slidenum">
              <a:rPr lang="en-US"/>
              <a:pPr/>
              <a:t>81</a:t>
            </a:fld>
            <a:endParaRPr lang="en-US"/>
          </a:p>
        </p:txBody>
      </p:sp>
      <p:sp>
        <p:nvSpPr>
          <p:cNvPr id="158723"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E609D484-41DA-497A-A38D-4DAAFFF00DDA}" type="slidenum">
              <a:rPr lang="en-US" sz="1200">
                <a:cs typeface="Arial" pitchFamily="34" charset="0"/>
              </a:rPr>
              <a:pPr algn="r" defTabSz="927100" eaLnBrk="1" hangingPunct="1"/>
              <a:t>81</a:t>
            </a:fld>
            <a:endParaRPr lang="en-US" sz="1200">
              <a:cs typeface="Arial" pitchFamily="34" charset="0"/>
            </a:endParaRPr>
          </a:p>
        </p:txBody>
      </p:sp>
      <p:sp>
        <p:nvSpPr>
          <p:cNvPr id="158724" name="Rectangle 2"/>
          <p:cNvSpPr>
            <a:spLocks noGrp="1" noRot="1" noChangeAspect="1" noChangeArrowheads="1" noTextEdit="1"/>
          </p:cNvSpPr>
          <p:nvPr>
            <p:ph type="sldImg"/>
          </p:nvPr>
        </p:nvSpPr>
        <p:spPr>
          <a:xfrm>
            <a:off x="1193800" y="701675"/>
            <a:ext cx="4694238" cy="3521075"/>
          </a:xfrm>
          <a:ln/>
        </p:spPr>
      </p:sp>
      <p:sp>
        <p:nvSpPr>
          <p:cNvPr id="158725" name="Rectangle 3"/>
          <p:cNvSpPr>
            <a:spLocks noGrp="1" noChangeArrowheads="1"/>
          </p:cNvSpPr>
          <p:nvPr>
            <p:ph type="body" idx="1"/>
          </p:nvPr>
        </p:nvSpPr>
        <p:spPr>
          <a:xfrm>
            <a:off x="708025" y="4460875"/>
            <a:ext cx="5661025" cy="4221163"/>
          </a:xfrm>
          <a:noFill/>
          <a:ln/>
        </p:spPr>
        <p:txBody>
          <a:bodyPr lIns="92795" tIns="46397" rIns="92795" bIns="46397"/>
          <a:lstStyle/>
          <a:p>
            <a:endParaRPr lang="id-ID"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4CD9F262-B3D1-4580-B3A9-65140EC79365}" type="slidenum">
              <a:rPr lang="en-US"/>
              <a:pPr/>
              <a:t>82</a:t>
            </a:fld>
            <a:endParaRPr lang="en-US"/>
          </a:p>
        </p:txBody>
      </p:sp>
      <p:sp>
        <p:nvSpPr>
          <p:cNvPr id="159747"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050FAFB3-10C5-4CDA-89E1-7244495A41FC}" type="slidenum">
              <a:rPr lang="en-US" sz="1200">
                <a:cs typeface="Arial" pitchFamily="34" charset="0"/>
              </a:rPr>
              <a:pPr algn="r" defTabSz="927100" eaLnBrk="1" hangingPunct="1"/>
              <a:t>82</a:t>
            </a:fld>
            <a:endParaRPr lang="en-US" sz="1200">
              <a:cs typeface="Arial" pitchFamily="34" charset="0"/>
            </a:endParaRPr>
          </a:p>
        </p:txBody>
      </p:sp>
      <p:sp>
        <p:nvSpPr>
          <p:cNvPr id="159748" name="Rectangle 2"/>
          <p:cNvSpPr>
            <a:spLocks noGrp="1" noRot="1" noChangeAspect="1" noChangeArrowheads="1" noTextEdit="1"/>
          </p:cNvSpPr>
          <p:nvPr>
            <p:ph type="sldImg"/>
          </p:nvPr>
        </p:nvSpPr>
        <p:spPr>
          <a:xfrm>
            <a:off x="1201738" y="704850"/>
            <a:ext cx="4691062" cy="3517900"/>
          </a:xfrm>
          <a:ln/>
        </p:spPr>
      </p:sp>
      <p:sp>
        <p:nvSpPr>
          <p:cNvPr id="159749" name="Rectangle 3"/>
          <p:cNvSpPr>
            <a:spLocks noGrp="1" noChangeArrowheads="1"/>
          </p:cNvSpPr>
          <p:nvPr>
            <p:ph type="body" idx="1"/>
          </p:nvPr>
        </p:nvSpPr>
        <p:spPr>
          <a:xfrm>
            <a:off x="942975" y="4456113"/>
            <a:ext cx="5191125" cy="4222750"/>
          </a:xfrm>
          <a:noFill/>
          <a:ln/>
        </p:spPr>
        <p:txBody>
          <a:bodyPr lIns="92795" tIns="46397" rIns="92795" bIns="46397"/>
          <a:lstStyle/>
          <a:p>
            <a:endParaRPr lang="id-ID"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A120F443-3430-4AE1-9777-96B25F520736}" type="slidenum">
              <a:rPr lang="en-US"/>
              <a:pPr/>
              <a:t>85</a:t>
            </a:fld>
            <a:endParaRPr lang="en-US"/>
          </a:p>
        </p:txBody>
      </p:sp>
      <p:sp>
        <p:nvSpPr>
          <p:cNvPr id="160771"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2795" tIns="46397" rIns="92795" bIns="46397" anchor="b"/>
          <a:lstStyle/>
          <a:p>
            <a:pPr algn="r" defTabSz="927100" eaLnBrk="1" hangingPunct="1"/>
            <a:fld id="{6945538F-EA22-4E09-B4B8-BA8AB024028D}" type="slidenum">
              <a:rPr lang="en-US" sz="1200">
                <a:cs typeface="Arial" pitchFamily="34" charset="0"/>
              </a:rPr>
              <a:pPr algn="r" defTabSz="927100" eaLnBrk="1" hangingPunct="1"/>
              <a:t>85</a:t>
            </a:fld>
            <a:endParaRPr lang="en-US" sz="1200">
              <a:cs typeface="Arial" pitchFamily="34" charset="0"/>
            </a:endParaRPr>
          </a:p>
        </p:txBody>
      </p:sp>
      <p:sp>
        <p:nvSpPr>
          <p:cNvPr id="160772" name="Rectangle 2"/>
          <p:cNvSpPr>
            <a:spLocks noGrp="1" noRot="1" noChangeAspect="1" noChangeArrowheads="1" noTextEdit="1"/>
          </p:cNvSpPr>
          <p:nvPr>
            <p:ph type="sldImg"/>
          </p:nvPr>
        </p:nvSpPr>
        <p:spPr>
          <a:xfrm>
            <a:off x="1201738" y="704850"/>
            <a:ext cx="4691062" cy="3517900"/>
          </a:xfrm>
          <a:ln/>
        </p:spPr>
      </p:sp>
      <p:sp>
        <p:nvSpPr>
          <p:cNvPr id="160773" name="Rectangle 3"/>
          <p:cNvSpPr>
            <a:spLocks noGrp="1" noChangeArrowheads="1"/>
          </p:cNvSpPr>
          <p:nvPr>
            <p:ph type="body" idx="1"/>
          </p:nvPr>
        </p:nvSpPr>
        <p:spPr>
          <a:xfrm>
            <a:off x="942975" y="4456113"/>
            <a:ext cx="5191125" cy="4222750"/>
          </a:xfrm>
          <a:noFill/>
          <a:ln/>
        </p:spPr>
        <p:txBody>
          <a:bodyPr lIns="92795" tIns="46397" rIns="92795" bIns="46397"/>
          <a:lstStyle/>
          <a:p>
            <a:endParaRPr lang="id-ID"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0F908B05-361E-4A7B-A820-A6E83FD32B59}" type="slidenum">
              <a:rPr lang="en-US"/>
              <a:pPr/>
              <a:t>88</a:t>
            </a:fld>
            <a:endParaRPr lang="en-US"/>
          </a:p>
        </p:txBody>
      </p:sp>
      <p:sp>
        <p:nvSpPr>
          <p:cNvPr id="161795" name="Rectangle 2"/>
          <p:cNvSpPr>
            <a:spLocks noGrp="1" noRot="1" noChangeAspect="1" noChangeArrowheads="1" noTextEdit="1"/>
          </p:cNvSpPr>
          <p:nvPr>
            <p:ph type="sldImg"/>
          </p:nvPr>
        </p:nvSpPr>
        <p:spPr>
          <a:xfrm>
            <a:off x="1196975" y="704850"/>
            <a:ext cx="4687888" cy="3516313"/>
          </a:xfrm>
          <a:ln/>
        </p:spPr>
      </p:sp>
      <p:sp>
        <p:nvSpPr>
          <p:cNvPr id="161796" name="Rectangle 3"/>
          <p:cNvSpPr>
            <a:spLocks noGrp="1" noChangeArrowheads="1"/>
          </p:cNvSpPr>
          <p:nvPr>
            <p:ph type="body" idx="1"/>
          </p:nvPr>
        </p:nvSpPr>
        <p:spPr>
          <a:xfrm>
            <a:off x="942975" y="4457700"/>
            <a:ext cx="5191125" cy="4221163"/>
          </a:xfrm>
          <a:noFill/>
          <a:ln/>
        </p:spPr>
        <p:txBody>
          <a:bodyPr/>
          <a:lstStyle/>
          <a:p>
            <a:endParaRPr lang="id-ID"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4571ACCC-FFBA-457A-ADE4-02FC80B72860}" type="slidenum">
              <a:rPr lang="en-US"/>
              <a:pPr/>
              <a:t>91</a:t>
            </a:fld>
            <a:endParaRPr lang="en-US"/>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8B616AEC-62FB-4959-8E26-BBCF1175DAEB}" type="slidenum">
              <a:rPr lang="en-US"/>
              <a:pPr/>
              <a:t>92</a:t>
            </a:fld>
            <a:endParaRPr lang="en-US"/>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FF83BAD9-5E77-4060-86EC-8A5269626108}" type="slidenum">
              <a:rPr lang="en-US"/>
              <a:pPr/>
              <a:t>93</a:t>
            </a:fld>
            <a:endParaRPr lang="en-US"/>
          </a:p>
        </p:txBody>
      </p:sp>
      <p:sp>
        <p:nvSpPr>
          <p:cNvPr id="164867" name="Rectangle 2"/>
          <p:cNvSpPr>
            <a:spLocks noGrp="1" noRot="1" noChangeAspect="1" noChangeArrowheads="1" noTextEdit="1"/>
          </p:cNvSpPr>
          <p:nvPr>
            <p:ph type="sldImg"/>
          </p:nvPr>
        </p:nvSpPr>
        <p:spPr>
          <a:xfrm>
            <a:off x="1193800" y="703263"/>
            <a:ext cx="4692650" cy="3519487"/>
          </a:xfrm>
          <a:ln/>
        </p:spPr>
      </p:sp>
      <p:sp>
        <p:nvSpPr>
          <p:cNvPr id="164868"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8C31395C-2B9D-41FC-A7A4-2C5377606237}" type="slidenum">
              <a:rPr lang="en-US"/>
              <a:pPr/>
              <a:t>94</a:t>
            </a:fld>
            <a:endParaRPr lang="en-US"/>
          </a:p>
        </p:txBody>
      </p:sp>
      <p:sp>
        <p:nvSpPr>
          <p:cNvPr id="165891" name="Rectangle 2"/>
          <p:cNvSpPr>
            <a:spLocks noGrp="1" noRot="1" noChangeAspect="1" noChangeArrowheads="1" noTextEdit="1"/>
          </p:cNvSpPr>
          <p:nvPr>
            <p:ph type="sldImg"/>
          </p:nvPr>
        </p:nvSpPr>
        <p:spPr>
          <a:xfrm>
            <a:off x="1193800" y="703263"/>
            <a:ext cx="4692650" cy="3519487"/>
          </a:xfrm>
          <a:ln/>
        </p:spPr>
      </p:sp>
      <p:sp>
        <p:nvSpPr>
          <p:cNvPr id="165892"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ECF5F4BB-A86A-4C5D-ADE4-9F49836FEC90}" type="slidenum">
              <a:rPr lang="en-US"/>
              <a:pPr/>
              <a:t>4</a:t>
            </a:fld>
            <a:endParaRPr lang="en-US"/>
          </a:p>
        </p:txBody>
      </p:sp>
      <p:sp>
        <p:nvSpPr>
          <p:cNvPr id="139267" name="Slide Image Placeholder 1"/>
          <p:cNvSpPr>
            <a:spLocks noGrp="1" noRot="1" noChangeAspect="1" noTextEdit="1"/>
          </p:cNvSpPr>
          <p:nvPr>
            <p:ph type="sldImg"/>
          </p:nvPr>
        </p:nvSpPr>
        <p:spPr>
          <a:ln/>
        </p:spPr>
      </p:sp>
      <p:sp>
        <p:nvSpPr>
          <p:cNvPr id="139268" name="Notes Placeholder 2"/>
          <p:cNvSpPr>
            <a:spLocks noGrp="1"/>
          </p:cNvSpPr>
          <p:nvPr>
            <p:ph type="body" idx="1"/>
          </p:nvPr>
        </p:nvSpPr>
        <p:spPr>
          <a:noFill/>
          <a:ln/>
        </p:spPr>
        <p:txBody>
          <a:bodyPr lIns="94046" tIns="47023" rIns="94046" bIns="47023"/>
          <a:lstStyle/>
          <a:p>
            <a:pPr>
              <a:spcBef>
                <a:spcPct val="0"/>
              </a:spcBef>
            </a:pPr>
            <a:endParaRPr lang="id-ID" smtClean="0"/>
          </a:p>
        </p:txBody>
      </p:sp>
      <p:sp>
        <p:nvSpPr>
          <p:cNvPr id="139269" name="Slide Number Placeholder 3"/>
          <p:cNvSpPr txBox="1">
            <a:spLocks noGrp="1"/>
          </p:cNvSpPr>
          <p:nvPr/>
        </p:nvSpPr>
        <p:spPr bwMode="auto">
          <a:xfrm>
            <a:off x="4008438" y="8912225"/>
            <a:ext cx="3067050" cy="469900"/>
          </a:xfrm>
          <a:prstGeom prst="rect">
            <a:avLst/>
          </a:prstGeom>
          <a:noFill/>
          <a:ln w="9525">
            <a:noFill/>
            <a:miter lim="800000"/>
            <a:headEnd/>
            <a:tailEnd/>
          </a:ln>
        </p:spPr>
        <p:txBody>
          <a:bodyPr lIns="94046" tIns="47023" rIns="94046" bIns="47023" anchor="b"/>
          <a:lstStyle/>
          <a:p>
            <a:pPr algn="r" defTabSz="922338"/>
            <a:fld id="{25AB1F67-F7A9-417F-9D95-41A01B0256A1}" type="slidenum">
              <a:rPr lang="en-US" sz="1200">
                <a:latin typeface="Times New Roman" pitchFamily="18" charset="0"/>
              </a:rPr>
              <a:pPr algn="r" defTabSz="922338"/>
              <a:t>4</a:t>
            </a:fld>
            <a:endParaRPr lang="en-US" sz="1200">
              <a:latin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63B57573-51B5-4469-BF62-2773C0CF246F}" type="slidenum">
              <a:rPr lang="en-US"/>
              <a:pPr/>
              <a:t>95</a:t>
            </a:fld>
            <a:endParaRPr lang="en-US"/>
          </a:p>
        </p:txBody>
      </p:sp>
      <p:sp>
        <p:nvSpPr>
          <p:cNvPr id="166915" name="Rectangle 2"/>
          <p:cNvSpPr>
            <a:spLocks noGrp="1" noRot="1" noChangeAspect="1" noChangeArrowheads="1" noTextEdit="1"/>
          </p:cNvSpPr>
          <p:nvPr>
            <p:ph type="sldImg"/>
          </p:nvPr>
        </p:nvSpPr>
        <p:spPr>
          <a:xfrm>
            <a:off x="1208088" y="709613"/>
            <a:ext cx="4678362" cy="3508375"/>
          </a:xfrm>
          <a:ln/>
        </p:spPr>
      </p:sp>
      <p:sp>
        <p:nvSpPr>
          <p:cNvPr id="166916" name="Rectangle 3"/>
          <p:cNvSpPr>
            <a:spLocks noGrp="1" noChangeArrowheads="1"/>
          </p:cNvSpPr>
          <p:nvPr>
            <p:ph type="body" idx="1"/>
          </p:nvPr>
        </p:nvSpPr>
        <p:spPr>
          <a:xfrm>
            <a:off x="952500" y="4471988"/>
            <a:ext cx="5170488" cy="4225925"/>
          </a:xfrm>
          <a:noFill/>
          <a:ln/>
        </p:spPr>
        <p:txBody>
          <a:bodyPr lIns="94077" tIns="47864" rIns="94077" bIns="47864"/>
          <a:lstStyle/>
          <a:p>
            <a:endParaRPr lang="id-ID"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0E75E50-BCB6-401C-AD89-9BA5D4BA5977}" type="slidenum">
              <a:rPr lang="en-US"/>
              <a:pPr/>
              <a:t>100</a:t>
            </a:fld>
            <a:endParaRPr lang="en-US"/>
          </a:p>
        </p:txBody>
      </p:sp>
      <p:sp>
        <p:nvSpPr>
          <p:cNvPr id="167939"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FDDFEA7D-64E7-4578-9502-A1B85F4BD1C8}" type="slidenum">
              <a:rPr lang="en-US" sz="1200"/>
              <a:pPr algn="r" eaLnBrk="1" hangingPunct="1"/>
              <a:t>100</a:t>
            </a:fld>
            <a:endParaRPr lang="en-US" sz="1200"/>
          </a:p>
        </p:txBody>
      </p:sp>
      <p:sp>
        <p:nvSpPr>
          <p:cNvPr id="167940" name="Rectangle 2"/>
          <p:cNvSpPr>
            <a:spLocks noGrp="1" noRot="1" noChangeAspect="1" noChangeArrowheads="1" noTextEdit="1"/>
          </p:cNvSpPr>
          <p:nvPr>
            <p:ph type="sldImg"/>
          </p:nvPr>
        </p:nvSpPr>
        <p:spPr>
          <a:ln/>
        </p:spPr>
      </p:sp>
      <p:sp>
        <p:nvSpPr>
          <p:cNvPr id="167941"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A7524F83-C85E-4948-A2BE-9B0CA7806323}" type="slidenum">
              <a:rPr lang="en-US"/>
              <a:pPr/>
              <a:t>101</a:t>
            </a:fld>
            <a:endParaRPr lang="en-US"/>
          </a:p>
        </p:txBody>
      </p:sp>
      <p:sp>
        <p:nvSpPr>
          <p:cNvPr id="168963"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6C8FCB6D-A15E-4612-B974-9F4B83B081FD}" type="slidenum">
              <a:rPr lang="en-US" sz="1200"/>
              <a:pPr algn="r" eaLnBrk="1" hangingPunct="1"/>
              <a:t>101</a:t>
            </a:fld>
            <a:endParaRPr lang="en-US" sz="1200"/>
          </a:p>
        </p:txBody>
      </p:sp>
      <p:sp>
        <p:nvSpPr>
          <p:cNvPr id="168964" name="Rectangle 2"/>
          <p:cNvSpPr>
            <a:spLocks noGrp="1" noRot="1" noChangeAspect="1" noChangeArrowheads="1" noTextEdit="1"/>
          </p:cNvSpPr>
          <p:nvPr>
            <p:ph type="sldImg"/>
          </p:nvPr>
        </p:nvSpPr>
        <p:spPr>
          <a:ln/>
        </p:spPr>
      </p:sp>
      <p:sp>
        <p:nvSpPr>
          <p:cNvPr id="168965"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D2A24B5C-4AC7-4432-9014-3AE6D584BCC7}" type="slidenum">
              <a:rPr lang="en-US"/>
              <a:pPr/>
              <a:t>102</a:t>
            </a:fld>
            <a:endParaRPr lang="en-US"/>
          </a:p>
        </p:txBody>
      </p:sp>
      <p:sp>
        <p:nvSpPr>
          <p:cNvPr id="169987"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6DBCC037-00CB-4ACF-AE94-D50CAAFAFF86}" type="slidenum">
              <a:rPr lang="en-US" sz="1200"/>
              <a:pPr algn="r" eaLnBrk="1" hangingPunct="1"/>
              <a:t>102</a:t>
            </a:fld>
            <a:endParaRPr lang="en-US" sz="1200"/>
          </a:p>
        </p:txBody>
      </p:sp>
      <p:sp>
        <p:nvSpPr>
          <p:cNvPr id="169988" name="Rectangle 2"/>
          <p:cNvSpPr>
            <a:spLocks noGrp="1" noRot="1" noChangeAspect="1" noChangeArrowheads="1" noTextEdit="1"/>
          </p:cNvSpPr>
          <p:nvPr>
            <p:ph type="sldImg"/>
          </p:nvPr>
        </p:nvSpPr>
        <p:spPr>
          <a:ln/>
        </p:spPr>
      </p:sp>
      <p:sp>
        <p:nvSpPr>
          <p:cNvPr id="169989"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D9EC984-D947-4189-BFBF-49C4943E87C6}" type="slidenum">
              <a:rPr lang="en-US"/>
              <a:pPr/>
              <a:t>103</a:t>
            </a:fld>
            <a:endParaRPr lang="en-US"/>
          </a:p>
        </p:txBody>
      </p:sp>
      <p:sp>
        <p:nvSpPr>
          <p:cNvPr id="171011"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0DAAAE95-53C0-4E9D-88AF-F6A9DD7936EA}" type="slidenum">
              <a:rPr lang="en-US" sz="1200"/>
              <a:pPr algn="r" eaLnBrk="1" hangingPunct="1"/>
              <a:t>103</a:t>
            </a:fld>
            <a:endParaRPr lang="en-US" sz="1200"/>
          </a:p>
        </p:txBody>
      </p:sp>
      <p:sp>
        <p:nvSpPr>
          <p:cNvPr id="171012" name="Rectangle 2"/>
          <p:cNvSpPr>
            <a:spLocks noGrp="1" noRot="1" noChangeAspect="1" noChangeArrowheads="1" noTextEdit="1"/>
          </p:cNvSpPr>
          <p:nvPr>
            <p:ph type="sldImg"/>
          </p:nvPr>
        </p:nvSpPr>
        <p:spPr>
          <a:ln/>
        </p:spPr>
      </p:sp>
      <p:sp>
        <p:nvSpPr>
          <p:cNvPr id="171013"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510BED9C-D6A8-4E2F-945D-EE1176F10E89}" type="slidenum">
              <a:rPr lang="en-US"/>
              <a:pPr/>
              <a:t>104</a:t>
            </a:fld>
            <a:endParaRPr lang="en-US"/>
          </a:p>
        </p:txBody>
      </p:sp>
      <p:sp>
        <p:nvSpPr>
          <p:cNvPr id="172035"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C73614A4-E860-4AE8-868C-247694856365}" type="slidenum">
              <a:rPr lang="en-US" sz="1200"/>
              <a:pPr algn="r" eaLnBrk="1" hangingPunct="1"/>
              <a:t>104</a:t>
            </a:fld>
            <a:endParaRPr lang="en-US" sz="1200"/>
          </a:p>
        </p:txBody>
      </p:sp>
      <p:sp>
        <p:nvSpPr>
          <p:cNvPr id="172036" name="Rectangle 2"/>
          <p:cNvSpPr>
            <a:spLocks noGrp="1" noRot="1" noChangeAspect="1" noChangeArrowheads="1" noTextEdit="1"/>
          </p:cNvSpPr>
          <p:nvPr>
            <p:ph type="sldImg"/>
          </p:nvPr>
        </p:nvSpPr>
        <p:spPr>
          <a:ln/>
        </p:spPr>
      </p:sp>
      <p:sp>
        <p:nvSpPr>
          <p:cNvPr id="172037"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C278021C-F8EA-4C52-87F3-DD6A516A4C65}" type="slidenum">
              <a:rPr lang="en-US"/>
              <a:pPr/>
              <a:t>105</a:t>
            </a:fld>
            <a:endParaRPr lang="en-US"/>
          </a:p>
        </p:txBody>
      </p:sp>
      <p:sp>
        <p:nvSpPr>
          <p:cNvPr id="173059"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08244C76-33BF-4ED1-9E00-BDA656158873}" type="slidenum">
              <a:rPr lang="en-US" sz="1200"/>
              <a:pPr algn="r" eaLnBrk="1" hangingPunct="1"/>
              <a:t>105</a:t>
            </a:fld>
            <a:endParaRPr lang="en-US" sz="1200"/>
          </a:p>
        </p:txBody>
      </p:sp>
      <p:sp>
        <p:nvSpPr>
          <p:cNvPr id="173060" name="Rectangle 2"/>
          <p:cNvSpPr>
            <a:spLocks noGrp="1" noRot="1" noChangeAspect="1" noChangeArrowheads="1" noTextEdit="1"/>
          </p:cNvSpPr>
          <p:nvPr>
            <p:ph type="sldImg"/>
          </p:nvPr>
        </p:nvSpPr>
        <p:spPr>
          <a:ln/>
        </p:spPr>
      </p:sp>
      <p:sp>
        <p:nvSpPr>
          <p:cNvPr id="173061"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F16013FD-747B-4261-9C01-C2C4A14B57B7}" type="slidenum">
              <a:rPr lang="en-US"/>
              <a:pPr/>
              <a:t>106</a:t>
            </a:fld>
            <a:endParaRPr lang="en-US"/>
          </a:p>
        </p:txBody>
      </p:sp>
      <p:sp>
        <p:nvSpPr>
          <p:cNvPr id="174083"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B7E8E018-4D27-404E-8BAB-F55B73040798}" type="slidenum">
              <a:rPr lang="en-US" sz="1200"/>
              <a:pPr algn="r" eaLnBrk="1" hangingPunct="1"/>
              <a:t>106</a:t>
            </a:fld>
            <a:endParaRPr lang="en-US" sz="1200"/>
          </a:p>
        </p:txBody>
      </p:sp>
      <p:sp>
        <p:nvSpPr>
          <p:cNvPr id="174084" name="Rectangle 2"/>
          <p:cNvSpPr>
            <a:spLocks noGrp="1" noRot="1" noChangeAspect="1" noChangeArrowheads="1" noTextEdit="1"/>
          </p:cNvSpPr>
          <p:nvPr>
            <p:ph type="sldImg"/>
          </p:nvPr>
        </p:nvSpPr>
        <p:spPr>
          <a:ln/>
        </p:spPr>
      </p:sp>
      <p:sp>
        <p:nvSpPr>
          <p:cNvPr id="174085"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A25474D0-18F8-4D60-A25F-59716639384D}" type="slidenum">
              <a:rPr lang="en-US"/>
              <a:pPr/>
              <a:t>107</a:t>
            </a:fld>
            <a:endParaRPr lang="en-US"/>
          </a:p>
        </p:txBody>
      </p:sp>
      <p:sp>
        <p:nvSpPr>
          <p:cNvPr id="175107"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5CE20B73-5625-4B08-950C-D6BC356DD0F1}" type="slidenum">
              <a:rPr lang="en-US" sz="1200"/>
              <a:pPr algn="r" eaLnBrk="1" hangingPunct="1"/>
              <a:t>107</a:t>
            </a:fld>
            <a:endParaRPr lang="en-US" sz="1200"/>
          </a:p>
        </p:txBody>
      </p:sp>
      <p:sp>
        <p:nvSpPr>
          <p:cNvPr id="175108" name="Rectangle 2"/>
          <p:cNvSpPr>
            <a:spLocks noGrp="1" noRot="1" noChangeAspect="1" noChangeArrowheads="1" noTextEdit="1"/>
          </p:cNvSpPr>
          <p:nvPr>
            <p:ph type="sldImg"/>
          </p:nvPr>
        </p:nvSpPr>
        <p:spPr>
          <a:ln/>
        </p:spPr>
      </p:sp>
      <p:sp>
        <p:nvSpPr>
          <p:cNvPr id="175109"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2805D0B7-DCCF-4983-BE8D-894D6E980205}" type="slidenum">
              <a:rPr lang="en-US"/>
              <a:pPr/>
              <a:t>108</a:t>
            </a:fld>
            <a:endParaRPr lang="en-US"/>
          </a:p>
        </p:txBody>
      </p:sp>
      <p:sp>
        <p:nvSpPr>
          <p:cNvPr id="176131"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1B9B5561-4744-4D11-8941-03283984711C}" type="slidenum">
              <a:rPr lang="en-US" sz="1200"/>
              <a:pPr algn="r" eaLnBrk="1" hangingPunct="1"/>
              <a:t>108</a:t>
            </a:fld>
            <a:endParaRPr lang="en-US" sz="1200"/>
          </a:p>
        </p:txBody>
      </p:sp>
      <p:sp>
        <p:nvSpPr>
          <p:cNvPr id="176132" name="Rectangle 2"/>
          <p:cNvSpPr>
            <a:spLocks noGrp="1" noRot="1" noChangeAspect="1" noChangeArrowheads="1" noTextEdit="1"/>
          </p:cNvSpPr>
          <p:nvPr>
            <p:ph type="sldImg"/>
          </p:nvPr>
        </p:nvSpPr>
        <p:spPr>
          <a:ln/>
        </p:spPr>
      </p:sp>
      <p:sp>
        <p:nvSpPr>
          <p:cNvPr id="176133"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FBAB1609-C6B7-4805-97BB-7B7F8C43197E}" type="slidenum">
              <a:rPr lang="en-US"/>
              <a:pPr/>
              <a:t>5</a:t>
            </a:fld>
            <a:endParaRPr lang="en-US"/>
          </a:p>
        </p:txBody>
      </p:sp>
      <p:sp>
        <p:nvSpPr>
          <p:cNvPr id="140291" name="Slide Image Placeholder 1"/>
          <p:cNvSpPr>
            <a:spLocks noGrp="1" noRot="1" noChangeAspect="1" noTextEdit="1"/>
          </p:cNvSpPr>
          <p:nvPr>
            <p:ph type="sldImg"/>
          </p:nvPr>
        </p:nvSpPr>
        <p:spPr>
          <a:ln/>
        </p:spPr>
      </p:sp>
      <p:sp>
        <p:nvSpPr>
          <p:cNvPr id="140292" name="Notes Placeholder 2"/>
          <p:cNvSpPr>
            <a:spLocks noGrp="1"/>
          </p:cNvSpPr>
          <p:nvPr>
            <p:ph type="body" idx="1"/>
          </p:nvPr>
        </p:nvSpPr>
        <p:spPr>
          <a:noFill/>
          <a:ln/>
        </p:spPr>
        <p:txBody>
          <a:bodyPr lIns="94046" tIns="47023" rIns="94046" bIns="47023"/>
          <a:lstStyle/>
          <a:p>
            <a:pPr>
              <a:spcBef>
                <a:spcPct val="0"/>
              </a:spcBef>
            </a:pPr>
            <a:endParaRPr lang="id-ID" smtClean="0"/>
          </a:p>
        </p:txBody>
      </p:sp>
      <p:sp>
        <p:nvSpPr>
          <p:cNvPr id="140293" name="Slide Number Placeholder 3"/>
          <p:cNvSpPr txBox="1">
            <a:spLocks noGrp="1"/>
          </p:cNvSpPr>
          <p:nvPr/>
        </p:nvSpPr>
        <p:spPr bwMode="auto">
          <a:xfrm>
            <a:off x="4008438" y="8912225"/>
            <a:ext cx="3067050" cy="469900"/>
          </a:xfrm>
          <a:prstGeom prst="rect">
            <a:avLst/>
          </a:prstGeom>
          <a:noFill/>
          <a:ln w="9525">
            <a:noFill/>
            <a:miter lim="800000"/>
            <a:headEnd/>
            <a:tailEnd/>
          </a:ln>
        </p:spPr>
        <p:txBody>
          <a:bodyPr lIns="94046" tIns="47023" rIns="94046" bIns="47023" anchor="b"/>
          <a:lstStyle/>
          <a:p>
            <a:pPr algn="r" defTabSz="922338"/>
            <a:fld id="{4315ADDC-06BB-4366-8924-BC16EFB728C5}" type="slidenum">
              <a:rPr lang="en-US" sz="1200">
                <a:latin typeface="Times New Roman" pitchFamily="18" charset="0"/>
              </a:rPr>
              <a:pPr algn="r" defTabSz="922338"/>
              <a:t>5</a:t>
            </a:fld>
            <a:endParaRPr lang="en-US" sz="1200">
              <a:latin typeface="Times New Roman" pitchFamily="18"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DEB71720-C301-4C4E-ABFA-724728DF70C4}" type="slidenum">
              <a:rPr lang="en-US"/>
              <a:pPr/>
              <a:t>112</a:t>
            </a:fld>
            <a:endParaRPr lang="en-US"/>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93606B06-3CDD-466D-908F-88E790897CB1}" type="slidenum">
              <a:rPr lang="en-US"/>
              <a:pPr/>
              <a:t>113</a:t>
            </a:fld>
            <a:endParaRPr lang="en-US"/>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3A95089E-5A7C-4941-90DF-9C0D1FB1946F}" type="slidenum">
              <a:rPr lang="en-US"/>
              <a:pPr/>
              <a:t>123</a:t>
            </a:fld>
            <a:endParaRPr lang="en-US"/>
          </a:p>
        </p:txBody>
      </p:sp>
      <p:sp>
        <p:nvSpPr>
          <p:cNvPr id="179203"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5AFC6CAD-36EE-4913-A43E-08B2F86AA680}" type="slidenum">
              <a:rPr lang="en-US" sz="1200"/>
              <a:pPr algn="r" eaLnBrk="1" hangingPunct="1"/>
              <a:t>123</a:t>
            </a:fld>
            <a:endParaRPr lang="en-US" sz="1200"/>
          </a:p>
        </p:txBody>
      </p:sp>
      <p:sp>
        <p:nvSpPr>
          <p:cNvPr id="179204" name="Rectangle 2"/>
          <p:cNvSpPr>
            <a:spLocks noGrp="1" noRot="1" noChangeAspect="1" noChangeArrowheads="1" noTextEdit="1"/>
          </p:cNvSpPr>
          <p:nvPr>
            <p:ph type="sldImg"/>
          </p:nvPr>
        </p:nvSpPr>
        <p:spPr>
          <a:ln/>
        </p:spPr>
      </p:sp>
      <p:sp>
        <p:nvSpPr>
          <p:cNvPr id="179205"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58F644B4-90C3-4A9A-956A-E92706EF4E1D}" type="slidenum">
              <a:rPr lang="en-US"/>
              <a:pPr/>
              <a:t>124</a:t>
            </a:fld>
            <a:endParaRPr lang="en-US"/>
          </a:p>
        </p:txBody>
      </p:sp>
      <p:sp>
        <p:nvSpPr>
          <p:cNvPr id="180227"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4617FD77-EE4E-49FC-8F61-5352CCA0A566}" type="slidenum">
              <a:rPr lang="en-US" sz="1200"/>
              <a:pPr algn="r" eaLnBrk="1" hangingPunct="1"/>
              <a:t>124</a:t>
            </a:fld>
            <a:endParaRPr lang="en-US" sz="1200"/>
          </a:p>
        </p:txBody>
      </p:sp>
      <p:sp>
        <p:nvSpPr>
          <p:cNvPr id="180228" name="Rectangle 2"/>
          <p:cNvSpPr>
            <a:spLocks noGrp="1" noRot="1" noChangeAspect="1" noChangeArrowheads="1" noTextEdit="1"/>
          </p:cNvSpPr>
          <p:nvPr>
            <p:ph type="sldImg"/>
          </p:nvPr>
        </p:nvSpPr>
        <p:spPr>
          <a:ln/>
        </p:spPr>
      </p:sp>
      <p:sp>
        <p:nvSpPr>
          <p:cNvPr id="180229"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E5DD8850-4925-4759-886C-B1021CB96473}" type="slidenum">
              <a:rPr lang="en-US"/>
              <a:pPr/>
              <a:t>125</a:t>
            </a:fld>
            <a:endParaRPr lang="en-US"/>
          </a:p>
        </p:txBody>
      </p:sp>
      <p:sp>
        <p:nvSpPr>
          <p:cNvPr id="181251"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CF6FC764-E7B1-4F5B-828B-C38337875A9A}" type="slidenum">
              <a:rPr lang="en-US" sz="1200"/>
              <a:pPr algn="r" eaLnBrk="1" hangingPunct="1"/>
              <a:t>125</a:t>
            </a:fld>
            <a:endParaRPr lang="en-US" sz="1200"/>
          </a:p>
        </p:txBody>
      </p:sp>
      <p:sp>
        <p:nvSpPr>
          <p:cNvPr id="181252" name="Rectangle 2"/>
          <p:cNvSpPr>
            <a:spLocks noGrp="1" noRot="1" noChangeAspect="1" noChangeArrowheads="1" noTextEdit="1"/>
          </p:cNvSpPr>
          <p:nvPr>
            <p:ph type="sldImg"/>
          </p:nvPr>
        </p:nvSpPr>
        <p:spPr>
          <a:ln/>
        </p:spPr>
      </p:sp>
      <p:sp>
        <p:nvSpPr>
          <p:cNvPr id="181253"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34453CD2-C835-4B0F-B6E3-7975617F4DCA}" type="slidenum">
              <a:rPr lang="en-US"/>
              <a:pPr/>
              <a:t>126</a:t>
            </a:fld>
            <a:endParaRPr lang="en-US"/>
          </a:p>
        </p:txBody>
      </p:sp>
      <p:sp>
        <p:nvSpPr>
          <p:cNvPr id="182275"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AF86F98D-02B5-4999-8E35-E795B5950F3D}" type="slidenum">
              <a:rPr lang="en-US" sz="1200"/>
              <a:pPr algn="r" eaLnBrk="1" hangingPunct="1"/>
              <a:t>126</a:t>
            </a:fld>
            <a:endParaRPr lang="en-US" sz="1200"/>
          </a:p>
        </p:txBody>
      </p:sp>
      <p:sp>
        <p:nvSpPr>
          <p:cNvPr id="182276" name="Rectangle 2"/>
          <p:cNvSpPr>
            <a:spLocks noGrp="1" noRot="1" noChangeAspect="1" noChangeArrowheads="1" noTextEdit="1"/>
          </p:cNvSpPr>
          <p:nvPr>
            <p:ph type="sldImg"/>
          </p:nvPr>
        </p:nvSpPr>
        <p:spPr>
          <a:ln/>
        </p:spPr>
      </p:sp>
      <p:sp>
        <p:nvSpPr>
          <p:cNvPr id="182277"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19C93B65-6644-4A73-BB56-AFAB0462F856}" type="slidenum">
              <a:rPr lang="en-US"/>
              <a:pPr/>
              <a:t>127</a:t>
            </a:fld>
            <a:endParaRPr lang="en-US"/>
          </a:p>
        </p:txBody>
      </p:sp>
      <p:sp>
        <p:nvSpPr>
          <p:cNvPr id="183299"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C8FAE593-9E04-4096-8E29-509442B4647A}" type="slidenum">
              <a:rPr lang="en-US" sz="1200"/>
              <a:pPr algn="r" eaLnBrk="1" hangingPunct="1"/>
              <a:t>127</a:t>
            </a:fld>
            <a:endParaRPr lang="en-US" sz="1200"/>
          </a:p>
        </p:txBody>
      </p:sp>
      <p:sp>
        <p:nvSpPr>
          <p:cNvPr id="183300" name="Rectangle 2"/>
          <p:cNvSpPr>
            <a:spLocks noGrp="1" noRot="1" noChangeAspect="1" noChangeArrowheads="1" noTextEdit="1"/>
          </p:cNvSpPr>
          <p:nvPr>
            <p:ph type="sldImg"/>
          </p:nvPr>
        </p:nvSpPr>
        <p:spPr>
          <a:ln/>
        </p:spPr>
      </p:sp>
      <p:sp>
        <p:nvSpPr>
          <p:cNvPr id="183301"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05587980-F20B-4F9F-9EE8-D2EE3F47A0BA}" type="slidenum">
              <a:rPr lang="en-US"/>
              <a:pPr/>
              <a:t>128</a:t>
            </a:fld>
            <a:endParaRPr lang="en-US"/>
          </a:p>
        </p:txBody>
      </p:sp>
      <p:sp>
        <p:nvSpPr>
          <p:cNvPr id="184323"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3AFCE676-3D67-460F-9D65-8E928A6CE931}" type="slidenum">
              <a:rPr lang="en-US" sz="1200"/>
              <a:pPr algn="r" eaLnBrk="1" hangingPunct="1"/>
              <a:t>128</a:t>
            </a:fld>
            <a:endParaRPr lang="en-US" sz="1200"/>
          </a:p>
        </p:txBody>
      </p:sp>
      <p:sp>
        <p:nvSpPr>
          <p:cNvPr id="184324" name="Rectangle 2"/>
          <p:cNvSpPr>
            <a:spLocks noGrp="1" noRot="1" noChangeAspect="1" noChangeArrowheads="1" noTextEdit="1"/>
          </p:cNvSpPr>
          <p:nvPr>
            <p:ph type="sldImg"/>
          </p:nvPr>
        </p:nvSpPr>
        <p:spPr>
          <a:ln/>
        </p:spPr>
      </p:sp>
      <p:sp>
        <p:nvSpPr>
          <p:cNvPr id="184325"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0B9B3D2-4D28-40E0-8FDE-309523763718}" type="slidenum">
              <a:rPr lang="en-US"/>
              <a:pPr/>
              <a:t>129</a:t>
            </a:fld>
            <a:endParaRPr lang="en-US"/>
          </a:p>
        </p:txBody>
      </p:sp>
      <p:sp>
        <p:nvSpPr>
          <p:cNvPr id="185347"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33DDCDF0-9FD3-4155-B68C-1DD98B2B2D63}" type="slidenum">
              <a:rPr lang="en-US" sz="1200"/>
              <a:pPr algn="r" eaLnBrk="1" hangingPunct="1"/>
              <a:t>129</a:t>
            </a:fld>
            <a:endParaRPr lang="en-US" sz="1200"/>
          </a:p>
        </p:txBody>
      </p:sp>
      <p:sp>
        <p:nvSpPr>
          <p:cNvPr id="185348" name="Rectangle 2"/>
          <p:cNvSpPr>
            <a:spLocks noGrp="1" noRot="1" noChangeAspect="1" noChangeArrowheads="1" noTextEdit="1"/>
          </p:cNvSpPr>
          <p:nvPr>
            <p:ph type="sldImg"/>
          </p:nvPr>
        </p:nvSpPr>
        <p:spPr>
          <a:ln/>
        </p:spPr>
      </p:sp>
      <p:sp>
        <p:nvSpPr>
          <p:cNvPr id="185349"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F0903829-AD68-4844-B509-9CCC11013736}" type="slidenum">
              <a:rPr lang="en-US"/>
              <a:pPr/>
              <a:t>131</a:t>
            </a:fld>
            <a:endParaRPr lang="en-US"/>
          </a:p>
        </p:txBody>
      </p:sp>
      <p:sp>
        <p:nvSpPr>
          <p:cNvPr id="186371"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E0234046-A308-40D2-890D-6FB0CB0253D5}" type="slidenum">
              <a:rPr lang="en-US" sz="1200"/>
              <a:pPr algn="r" eaLnBrk="1" hangingPunct="1"/>
              <a:t>131</a:t>
            </a:fld>
            <a:endParaRPr lang="en-US" sz="1200"/>
          </a:p>
        </p:txBody>
      </p:sp>
      <p:sp>
        <p:nvSpPr>
          <p:cNvPr id="186372" name="Rectangle 2"/>
          <p:cNvSpPr>
            <a:spLocks noGrp="1" noRot="1" noChangeAspect="1" noChangeArrowheads="1" noTextEdit="1"/>
          </p:cNvSpPr>
          <p:nvPr>
            <p:ph type="sldImg"/>
          </p:nvPr>
        </p:nvSpPr>
        <p:spPr>
          <a:ln/>
        </p:spPr>
      </p:sp>
      <p:sp>
        <p:nvSpPr>
          <p:cNvPr id="186373"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2609E5C8-AB7F-45C2-9A3C-30E31ABD08E3}" type="slidenum">
              <a:rPr lang="en-US"/>
              <a:pPr/>
              <a:t>6</a:t>
            </a:fld>
            <a:endParaRPr lang="en-US"/>
          </a:p>
        </p:txBody>
      </p:sp>
      <p:sp>
        <p:nvSpPr>
          <p:cNvPr id="141315" name="Slide Image Placeholder 1"/>
          <p:cNvSpPr>
            <a:spLocks noGrp="1" noRot="1" noChangeAspect="1" noTextEdit="1"/>
          </p:cNvSpPr>
          <p:nvPr>
            <p:ph type="sldImg"/>
          </p:nvPr>
        </p:nvSpPr>
        <p:spPr>
          <a:ln/>
        </p:spPr>
      </p:sp>
      <p:sp>
        <p:nvSpPr>
          <p:cNvPr id="141316" name="Notes Placeholder 2"/>
          <p:cNvSpPr>
            <a:spLocks noGrp="1"/>
          </p:cNvSpPr>
          <p:nvPr>
            <p:ph type="body" idx="1"/>
          </p:nvPr>
        </p:nvSpPr>
        <p:spPr>
          <a:noFill/>
          <a:ln/>
        </p:spPr>
        <p:txBody>
          <a:bodyPr lIns="94046" tIns="47023" rIns="94046" bIns="47023"/>
          <a:lstStyle/>
          <a:p>
            <a:pPr>
              <a:spcBef>
                <a:spcPct val="0"/>
              </a:spcBef>
            </a:pPr>
            <a:endParaRPr lang="id-ID" smtClean="0"/>
          </a:p>
        </p:txBody>
      </p:sp>
      <p:sp>
        <p:nvSpPr>
          <p:cNvPr id="141317" name="Slide Number Placeholder 3"/>
          <p:cNvSpPr txBox="1">
            <a:spLocks noGrp="1"/>
          </p:cNvSpPr>
          <p:nvPr/>
        </p:nvSpPr>
        <p:spPr bwMode="auto">
          <a:xfrm>
            <a:off x="4008438" y="8912225"/>
            <a:ext cx="3067050" cy="469900"/>
          </a:xfrm>
          <a:prstGeom prst="rect">
            <a:avLst/>
          </a:prstGeom>
          <a:noFill/>
          <a:ln w="9525">
            <a:noFill/>
            <a:miter lim="800000"/>
            <a:headEnd/>
            <a:tailEnd/>
          </a:ln>
        </p:spPr>
        <p:txBody>
          <a:bodyPr lIns="94046" tIns="47023" rIns="94046" bIns="47023" anchor="b"/>
          <a:lstStyle/>
          <a:p>
            <a:pPr algn="r" defTabSz="922338"/>
            <a:fld id="{B1B50076-1794-43C5-A964-EAC4F87C8BB0}" type="slidenum">
              <a:rPr lang="en-US" sz="1200">
                <a:latin typeface="Times New Roman" pitchFamily="18" charset="0"/>
              </a:rPr>
              <a:pPr algn="r" defTabSz="922338"/>
              <a:t>6</a:t>
            </a:fld>
            <a:endParaRPr lang="en-US" sz="1200">
              <a:latin typeface="Times New Roman" pitchFamily="18"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9AA8376D-7646-400C-9F88-ECFC45717E19}" type="slidenum">
              <a:rPr lang="en-US"/>
              <a:pPr/>
              <a:t>132</a:t>
            </a:fld>
            <a:endParaRPr lang="en-US"/>
          </a:p>
        </p:txBody>
      </p:sp>
      <p:sp>
        <p:nvSpPr>
          <p:cNvPr id="187395"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461A86E3-3E7C-4FDF-A1A3-A78315F83923}" type="slidenum">
              <a:rPr lang="en-US" sz="1200"/>
              <a:pPr algn="r" eaLnBrk="1" hangingPunct="1"/>
              <a:t>132</a:t>
            </a:fld>
            <a:endParaRPr lang="en-US" sz="1200"/>
          </a:p>
        </p:txBody>
      </p:sp>
      <p:sp>
        <p:nvSpPr>
          <p:cNvPr id="187396" name="Rectangle 2"/>
          <p:cNvSpPr>
            <a:spLocks noGrp="1" noRot="1" noChangeAspect="1" noChangeArrowheads="1" noTextEdit="1"/>
          </p:cNvSpPr>
          <p:nvPr>
            <p:ph type="sldImg"/>
          </p:nvPr>
        </p:nvSpPr>
        <p:spPr>
          <a:ln/>
        </p:spPr>
      </p:sp>
      <p:sp>
        <p:nvSpPr>
          <p:cNvPr id="187397"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0A0BE510-A02D-4DC4-98B9-74B16282B5D7}" type="slidenum">
              <a:rPr lang="en-US"/>
              <a:pPr/>
              <a:t>133</a:t>
            </a:fld>
            <a:endParaRPr lang="en-US"/>
          </a:p>
        </p:txBody>
      </p:sp>
      <p:sp>
        <p:nvSpPr>
          <p:cNvPr id="188419"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8545FDE1-BD92-4023-9534-057DF93505E9}" type="slidenum">
              <a:rPr lang="en-US" sz="1200"/>
              <a:pPr algn="r" eaLnBrk="1" hangingPunct="1"/>
              <a:t>133</a:t>
            </a:fld>
            <a:endParaRPr lang="en-US" sz="1200"/>
          </a:p>
        </p:txBody>
      </p:sp>
      <p:sp>
        <p:nvSpPr>
          <p:cNvPr id="188420" name="Rectangle 2"/>
          <p:cNvSpPr>
            <a:spLocks noGrp="1" noRot="1" noChangeAspect="1" noChangeArrowheads="1" noTextEdit="1"/>
          </p:cNvSpPr>
          <p:nvPr>
            <p:ph type="sldImg"/>
          </p:nvPr>
        </p:nvSpPr>
        <p:spPr>
          <a:ln/>
        </p:spPr>
      </p:sp>
      <p:sp>
        <p:nvSpPr>
          <p:cNvPr id="188421"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79340AF3-F29E-45CA-8D6D-A61181B465B7}" type="slidenum">
              <a:rPr lang="en-US"/>
              <a:pPr/>
              <a:t>134</a:t>
            </a:fld>
            <a:endParaRPr lang="en-US"/>
          </a:p>
        </p:txBody>
      </p:sp>
      <p:sp>
        <p:nvSpPr>
          <p:cNvPr id="189443"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11FE1E86-28FD-45A2-9D19-43F92B095EC7}" type="slidenum">
              <a:rPr lang="en-US" sz="1200"/>
              <a:pPr algn="r" eaLnBrk="1" hangingPunct="1"/>
              <a:t>134</a:t>
            </a:fld>
            <a:endParaRPr lang="en-US" sz="1200"/>
          </a:p>
        </p:txBody>
      </p:sp>
      <p:sp>
        <p:nvSpPr>
          <p:cNvPr id="189444" name="Rectangle 2"/>
          <p:cNvSpPr>
            <a:spLocks noGrp="1" noRot="1" noChangeAspect="1" noChangeArrowheads="1" noTextEdit="1"/>
          </p:cNvSpPr>
          <p:nvPr>
            <p:ph type="sldImg"/>
          </p:nvPr>
        </p:nvSpPr>
        <p:spPr>
          <a:ln/>
        </p:spPr>
      </p:sp>
      <p:sp>
        <p:nvSpPr>
          <p:cNvPr id="189445"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56C1E43E-A44A-4CB6-899A-C785AA9C7CF8}" type="slidenum">
              <a:rPr lang="en-US"/>
              <a:pPr/>
              <a:t>135</a:t>
            </a:fld>
            <a:endParaRPr lang="en-US"/>
          </a:p>
        </p:txBody>
      </p:sp>
      <p:sp>
        <p:nvSpPr>
          <p:cNvPr id="190467"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5CED4DDB-BD49-4D4C-9BB6-2B6EB4DF8A2E}" type="slidenum">
              <a:rPr lang="en-US" sz="1200"/>
              <a:pPr algn="r" eaLnBrk="1" hangingPunct="1"/>
              <a:t>135</a:t>
            </a:fld>
            <a:endParaRPr lang="en-US" sz="1200"/>
          </a:p>
        </p:txBody>
      </p:sp>
      <p:sp>
        <p:nvSpPr>
          <p:cNvPr id="190468" name="Rectangle 2"/>
          <p:cNvSpPr>
            <a:spLocks noGrp="1" noRot="1" noChangeAspect="1" noChangeArrowheads="1" noTextEdit="1"/>
          </p:cNvSpPr>
          <p:nvPr>
            <p:ph type="sldImg"/>
          </p:nvPr>
        </p:nvSpPr>
        <p:spPr>
          <a:ln/>
        </p:spPr>
      </p:sp>
      <p:sp>
        <p:nvSpPr>
          <p:cNvPr id="190469"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8AFA24AA-5AA7-40B5-8826-7D1847C70198}" type="slidenum">
              <a:rPr lang="en-US"/>
              <a:pPr/>
              <a:t>136</a:t>
            </a:fld>
            <a:endParaRPr lang="en-US"/>
          </a:p>
        </p:txBody>
      </p:sp>
      <p:sp>
        <p:nvSpPr>
          <p:cNvPr id="191491"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2922D468-9220-45A1-B1A6-5A9CED3C276F}" type="slidenum">
              <a:rPr lang="en-US" sz="1200"/>
              <a:pPr algn="r" eaLnBrk="1" hangingPunct="1"/>
              <a:t>136</a:t>
            </a:fld>
            <a:endParaRPr lang="en-US" sz="1200"/>
          </a:p>
        </p:txBody>
      </p:sp>
      <p:sp>
        <p:nvSpPr>
          <p:cNvPr id="191492" name="Rectangle 2"/>
          <p:cNvSpPr>
            <a:spLocks noGrp="1" noRot="1" noChangeAspect="1" noChangeArrowheads="1" noTextEdit="1"/>
          </p:cNvSpPr>
          <p:nvPr>
            <p:ph type="sldImg"/>
          </p:nvPr>
        </p:nvSpPr>
        <p:spPr>
          <a:ln/>
        </p:spPr>
      </p:sp>
      <p:sp>
        <p:nvSpPr>
          <p:cNvPr id="191493"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B112D909-AED1-4244-A9EA-820106B23982}" type="slidenum">
              <a:rPr lang="en-US"/>
              <a:pPr/>
              <a:t>138</a:t>
            </a:fld>
            <a:endParaRPr lang="en-US"/>
          </a:p>
        </p:txBody>
      </p:sp>
      <p:sp>
        <p:nvSpPr>
          <p:cNvPr id="192515"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E83B3976-C678-4251-837F-88A8426D36AD}" type="slidenum">
              <a:rPr lang="en-US" sz="1200"/>
              <a:pPr algn="r" eaLnBrk="1" hangingPunct="1"/>
              <a:t>138</a:t>
            </a:fld>
            <a:endParaRPr lang="en-US" sz="1200"/>
          </a:p>
        </p:txBody>
      </p:sp>
      <p:sp>
        <p:nvSpPr>
          <p:cNvPr id="192516" name="Rectangle 2"/>
          <p:cNvSpPr>
            <a:spLocks noGrp="1" noRot="1" noChangeAspect="1" noChangeArrowheads="1" noTextEdit="1"/>
          </p:cNvSpPr>
          <p:nvPr>
            <p:ph type="sldImg"/>
          </p:nvPr>
        </p:nvSpPr>
        <p:spPr>
          <a:ln/>
        </p:spPr>
      </p:sp>
      <p:sp>
        <p:nvSpPr>
          <p:cNvPr id="192517"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50BD47A9-E32E-4667-8721-41A4AD836E1D}" type="slidenum">
              <a:rPr lang="en-US"/>
              <a:pPr/>
              <a:t>140</a:t>
            </a:fld>
            <a:endParaRPr lang="en-US"/>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9636AEB3-A197-43B7-91FD-4AE9C66FF584}" type="slidenum">
              <a:rPr lang="en-US"/>
              <a:pPr/>
              <a:t>141</a:t>
            </a:fld>
            <a:endParaRPr lang="en-US"/>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7EB8577F-FBD9-44DE-9DA9-D37B600FE49A}" type="slidenum">
              <a:rPr lang="en-US"/>
              <a:pPr/>
              <a:t>142</a:t>
            </a:fld>
            <a:endParaRPr lang="en-US"/>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6322CE25-9C5C-4AB4-9046-19D137223118}" type="slidenum">
              <a:rPr lang="en-US"/>
              <a:pPr/>
              <a:t>143</a:t>
            </a:fld>
            <a:endParaRPr lang="en-US"/>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7B0044BB-DC9A-492F-8E96-81381ABFB94F}" type="slidenum">
              <a:rPr lang="en-US"/>
              <a:pPr/>
              <a:t>7</a:t>
            </a:fld>
            <a:endParaRPr lang="en-US"/>
          </a:p>
        </p:txBody>
      </p:sp>
      <p:sp>
        <p:nvSpPr>
          <p:cNvPr id="142339" name="Slide Image Placeholder 1"/>
          <p:cNvSpPr>
            <a:spLocks noGrp="1" noRot="1" noChangeAspect="1" noTextEdit="1"/>
          </p:cNvSpPr>
          <p:nvPr>
            <p:ph type="sldImg"/>
          </p:nvPr>
        </p:nvSpPr>
        <p:spPr>
          <a:ln/>
        </p:spPr>
      </p:sp>
      <p:sp>
        <p:nvSpPr>
          <p:cNvPr id="142340" name="Notes Placeholder 2"/>
          <p:cNvSpPr>
            <a:spLocks noGrp="1"/>
          </p:cNvSpPr>
          <p:nvPr>
            <p:ph type="body" idx="1"/>
          </p:nvPr>
        </p:nvSpPr>
        <p:spPr>
          <a:noFill/>
          <a:ln/>
        </p:spPr>
        <p:txBody>
          <a:bodyPr lIns="94046" tIns="47023" rIns="94046" bIns="47023"/>
          <a:lstStyle/>
          <a:p>
            <a:pPr>
              <a:spcBef>
                <a:spcPct val="0"/>
              </a:spcBef>
            </a:pPr>
            <a:endParaRPr lang="id-ID" smtClean="0"/>
          </a:p>
        </p:txBody>
      </p:sp>
      <p:sp>
        <p:nvSpPr>
          <p:cNvPr id="142341" name="Slide Number Placeholder 3"/>
          <p:cNvSpPr txBox="1">
            <a:spLocks noGrp="1"/>
          </p:cNvSpPr>
          <p:nvPr/>
        </p:nvSpPr>
        <p:spPr bwMode="auto">
          <a:xfrm>
            <a:off x="4008438" y="8912225"/>
            <a:ext cx="3067050" cy="469900"/>
          </a:xfrm>
          <a:prstGeom prst="rect">
            <a:avLst/>
          </a:prstGeom>
          <a:noFill/>
          <a:ln w="9525">
            <a:noFill/>
            <a:miter lim="800000"/>
            <a:headEnd/>
            <a:tailEnd/>
          </a:ln>
        </p:spPr>
        <p:txBody>
          <a:bodyPr lIns="94046" tIns="47023" rIns="94046" bIns="47023" anchor="b"/>
          <a:lstStyle/>
          <a:p>
            <a:pPr algn="r" defTabSz="922338"/>
            <a:fld id="{AB836576-85B8-4370-8A30-8ED698406842}" type="slidenum">
              <a:rPr lang="en-US" sz="1200">
                <a:latin typeface="Times New Roman" pitchFamily="18" charset="0"/>
              </a:rPr>
              <a:pPr algn="r" defTabSz="922338"/>
              <a:t>7</a:t>
            </a:fld>
            <a:endParaRPr lang="en-US" sz="1200">
              <a:latin typeface="Times New Roman" pitchFamily="18"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04D9CD85-7EB6-4D14-910E-FE7B090B8303}" type="slidenum">
              <a:rPr lang="en-US"/>
              <a:pPr/>
              <a:t>145</a:t>
            </a:fld>
            <a:endParaRPr lang="en-US"/>
          </a:p>
        </p:txBody>
      </p:sp>
      <p:sp>
        <p:nvSpPr>
          <p:cNvPr id="197635"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A3DF1169-F56C-40AD-9527-43141C8561CF}" type="slidenum">
              <a:rPr lang="en-US" sz="1200"/>
              <a:pPr algn="r" eaLnBrk="1" hangingPunct="1"/>
              <a:t>145</a:t>
            </a:fld>
            <a:endParaRPr lang="en-US" sz="1200"/>
          </a:p>
        </p:txBody>
      </p:sp>
      <p:sp>
        <p:nvSpPr>
          <p:cNvPr id="197636" name="Rectangle 2"/>
          <p:cNvSpPr>
            <a:spLocks noGrp="1" noRot="1" noChangeAspect="1" noChangeArrowheads="1" noTextEdit="1"/>
          </p:cNvSpPr>
          <p:nvPr>
            <p:ph type="sldImg"/>
          </p:nvPr>
        </p:nvSpPr>
        <p:spPr>
          <a:ln/>
        </p:spPr>
      </p:sp>
      <p:sp>
        <p:nvSpPr>
          <p:cNvPr id="197637"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2C5E8420-C0B0-4AA1-A781-2E2529446107}" type="slidenum">
              <a:rPr lang="en-US"/>
              <a:pPr/>
              <a:t>146</a:t>
            </a:fld>
            <a:endParaRPr lang="en-US"/>
          </a:p>
        </p:txBody>
      </p:sp>
      <p:sp>
        <p:nvSpPr>
          <p:cNvPr id="198659"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34318C52-7E08-45CE-8C5C-9F2C1B0F0812}" type="slidenum">
              <a:rPr lang="en-US" sz="1200"/>
              <a:pPr algn="r" eaLnBrk="1" hangingPunct="1"/>
              <a:t>146</a:t>
            </a:fld>
            <a:endParaRPr lang="en-US" sz="1200"/>
          </a:p>
        </p:txBody>
      </p:sp>
      <p:sp>
        <p:nvSpPr>
          <p:cNvPr id="198660" name="Rectangle 2"/>
          <p:cNvSpPr>
            <a:spLocks noGrp="1" noRot="1" noChangeAspect="1" noChangeArrowheads="1" noTextEdit="1"/>
          </p:cNvSpPr>
          <p:nvPr>
            <p:ph type="sldImg"/>
          </p:nvPr>
        </p:nvSpPr>
        <p:spPr>
          <a:ln/>
        </p:spPr>
      </p:sp>
      <p:sp>
        <p:nvSpPr>
          <p:cNvPr id="198661"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335ED41F-4986-4B36-AD21-5B5E08F13E85}" type="slidenum">
              <a:rPr lang="en-US"/>
              <a:pPr/>
              <a:t>148</a:t>
            </a:fld>
            <a:endParaRPr lang="en-US"/>
          </a:p>
        </p:txBody>
      </p:sp>
      <p:sp>
        <p:nvSpPr>
          <p:cNvPr id="199683"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1C5EB643-CB42-4816-97D9-810D9237199E}" type="slidenum">
              <a:rPr lang="en-US" sz="1200"/>
              <a:pPr algn="r" eaLnBrk="1" hangingPunct="1"/>
              <a:t>148</a:t>
            </a:fld>
            <a:endParaRPr lang="en-US" sz="1200"/>
          </a:p>
        </p:txBody>
      </p:sp>
      <p:sp>
        <p:nvSpPr>
          <p:cNvPr id="199684" name="Rectangle 2"/>
          <p:cNvSpPr>
            <a:spLocks noGrp="1" noRot="1" noChangeAspect="1" noChangeArrowheads="1" noTextEdit="1"/>
          </p:cNvSpPr>
          <p:nvPr>
            <p:ph type="sldImg"/>
          </p:nvPr>
        </p:nvSpPr>
        <p:spPr>
          <a:ln/>
        </p:spPr>
      </p:sp>
      <p:sp>
        <p:nvSpPr>
          <p:cNvPr id="199685"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D1C32BB7-E600-481F-8DC8-615149857C55}" type="slidenum">
              <a:rPr lang="en-US"/>
              <a:pPr/>
              <a:t>149</a:t>
            </a:fld>
            <a:endParaRPr lang="en-US"/>
          </a:p>
        </p:txBody>
      </p:sp>
      <p:sp>
        <p:nvSpPr>
          <p:cNvPr id="200707" name="Rectangle 7"/>
          <p:cNvSpPr txBox="1">
            <a:spLocks noGrp="1" noChangeArrowheads="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7E9D38CC-FB6D-460A-BFA4-D4F25EF8255C}" type="slidenum">
              <a:rPr lang="en-US" sz="1200"/>
              <a:pPr algn="r" eaLnBrk="1" hangingPunct="1"/>
              <a:t>149</a:t>
            </a:fld>
            <a:endParaRPr lang="en-US" sz="1200"/>
          </a:p>
        </p:txBody>
      </p:sp>
      <p:sp>
        <p:nvSpPr>
          <p:cNvPr id="200708" name="Rectangle 2"/>
          <p:cNvSpPr>
            <a:spLocks noGrp="1" noRot="1" noChangeAspect="1" noChangeArrowheads="1" noTextEdit="1"/>
          </p:cNvSpPr>
          <p:nvPr>
            <p:ph type="sldImg"/>
          </p:nvPr>
        </p:nvSpPr>
        <p:spPr>
          <a:ln/>
        </p:spPr>
      </p:sp>
      <p:sp>
        <p:nvSpPr>
          <p:cNvPr id="200709"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B7C54E67-80DF-443E-B31D-906D5FE26AAF}" type="slidenum">
              <a:rPr lang="en-US"/>
              <a:pPr/>
              <a:t>8</a:t>
            </a:fld>
            <a:endParaRPr lang="en-US"/>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endParaRPr lang="id-ID"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60B75A0F-6817-415D-ABB3-CB1072799C7B}" type="slidenum">
              <a:rPr lang="en-US"/>
              <a:pPr/>
              <a:t>42</a:t>
            </a:fld>
            <a:endParaRPr lang="en-US"/>
          </a:p>
        </p:txBody>
      </p:sp>
      <p:sp>
        <p:nvSpPr>
          <p:cNvPr id="144387" name="Slide Image Placeholder 1"/>
          <p:cNvSpPr>
            <a:spLocks noGrp="1" noRot="1" noChangeAspect="1" noTextEdit="1"/>
          </p:cNvSpPr>
          <p:nvPr>
            <p:ph type="sldImg"/>
          </p:nvPr>
        </p:nvSpPr>
        <p:spPr>
          <a:ln/>
        </p:spPr>
      </p:sp>
      <p:sp>
        <p:nvSpPr>
          <p:cNvPr id="144388" name="Notes Placeholder 2"/>
          <p:cNvSpPr>
            <a:spLocks noGrp="1"/>
          </p:cNvSpPr>
          <p:nvPr>
            <p:ph type="body" idx="1"/>
          </p:nvPr>
        </p:nvSpPr>
        <p:spPr>
          <a:noFill/>
          <a:ln/>
        </p:spPr>
        <p:txBody>
          <a:bodyPr/>
          <a:lstStyle/>
          <a:p>
            <a:endParaRPr lang="id-ID" smtClean="0"/>
          </a:p>
        </p:txBody>
      </p:sp>
      <p:sp>
        <p:nvSpPr>
          <p:cNvPr id="144389" name="Slide Number Placeholder 3"/>
          <p:cNvSpPr txBox="1">
            <a:spLocks noGrp="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174FB76F-4E2F-495A-AFC1-CAD2F7724A66}" type="slidenum">
              <a:rPr lang="en-US" sz="1200"/>
              <a:pPr algn="r" eaLnBrk="1" hangingPunct="1"/>
              <a:t>42</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FC8E6070-26B1-4B7E-87FB-59D07327A1B0}" type="slidenum">
              <a:rPr lang="en-US"/>
              <a:pPr/>
              <a:t>43</a:t>
            </a:fld>
            <a:endParaRPr lang="en-US"/>
          </a:p>
        </p:txBody>
      </p:sp>
      <p:sp>
        <p:nvSpPr>
          <p:cNvPr id="145411" name="Slide Image Placeholder 1"/>
          <p:cNvSpPr>
            <a:spLocks noGrp="1" noRot="1" noChangeAspect="1" noTextEdit="1"/>
          </p:cNvSpPr>
          <p:nvPr>
            <p:ph type="sldImg"/>
          </p:nvPr>
        </p:nvSpPr>
        <p:spPr>
          <a:ln/>
        </p:spPr>
      </p:sp>
      <p:sp>
        <p:nvSpPr>
          <p:cNvPr id="145412" name="Notes Placeholder 2"/>
          <p:cNvSpPr>
            <a:spLocks noGrp="1"/>
          </p:cNvSpPr>
          <p:nvPr>
            <p:ph type="body" idx="1"/>
          </p:nvPr>
        </p:nvSpPr>
        <p:spPr>
          <a:noFill/>
          <a:ln/>
        </p:spPr>
        <p:txBody>
          <a:bodyPr/>
          <a:lstStyle/>
          <a:p>
            <a:endParaRPr lang="id-ID" smtClean="0"/>
          </a:p>
        </p:txBody>
      </p:sp>
      <p:sp>
        <p:nvSpPr>
          <p:cNvPr id="145413" name="Slide Number Placeholder 3"/>
          <p:cNvSpPr txBox="1">
            <a:spLocks noGrp="1"/>
          </p:cNvSpPr>
          <p:nvPr/>
        </p:nvSpPr>
        <p:spPr bwMode="auto">
          <a:xfrm>
            <a:off x="4008438" y="8912225"/>
            <a:ext cx="3067050" cy="469900"/>
          </a:xfrm>
          <a:prstGeom prst="rect">
            <a:avLst/>
          </a:prstGeom>
          <a:noFill/>
          <a:ln w="9525">
            <a:noFill/>
            <a:miter lim="800000"/>
            <a:headEnd/>
            <a:tailEnd/>
          </a:ln>
        </p:spPr>
        <p:txBody>
          <a:bodyPr lIns="94055" tIns="47028" rIns="94055" bIns="47028" anchor="b"/>
          <a:lstStyle/>
          <a:p>
            <a:pPr algn="r" eaLnBrk="1" hangingPunct="1"/>
            <a:fld id="{BBCB6477-AE6E-4B15-BF69-8DBB11B9CF72}" type="slidenum">
              <a:rPr lang="en-US" sz="1200"/>
              <a:pPr algn="r" eaLnBrk="1" hangingPunct="1"/>
              <a:t>43</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id-ID"/>
          </a:p>
        </p:txBody>
      </p:sp>
      <p:sp>
        <p:nvSpPr>
          <p:cNvPr id="4" name="Date Placeholder 13"/>
          <p:cNvSpPr>
            <a:spLocks noGrp="1"/>
          </p:cNvSpPr>
          <p:nvPr>
            <p:ph type="dt" sz="half" idx="10"/>
          </p:nvPr>
        </p:nvSpPr>
        <p:spPr/>
        <p:txBody>
          <a:bodyPr/>
          <a:lstStyle>
            <a:lvl1pPr>
              <a:defRPr/>
            </a:lvl1pPr>
          </a:lstStyle>
          <a:p>
            <a:endParaRPr lang="en-US"/>
          </a:p>
        </p:txBody>
      </p:sp>
      <p:sp>
        <p:nvSpPr>
          <p:cNvPr id="5" name="Footer Placeholder 2"/>
          <p:cNvSpPr>
            <a:spLocks noGrp="1"/>
          </p:cNvSpPr>
          <p:nvPr>
            <p:ph type="ftr" sz="quarter" idx="11"/>
          </p:nvPr>
        </p:nvSpPr>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A34A44D3-B06C-4DAB-9E43-66DB34D90C0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13"/>
          <p:cNvSpPr>
            <a:spLocks noGrp="1"/>
          </p:cNvSpPr>
          <p:nvPr>
            <p:ph type="dt" sz="half" idx="10"/>
          </p:nvPr>
        </p:nvSpPr>
        <p:spPr/>
        <p:txBody>
          <a:bodyPr/>
          <a:lstStyle>
            <a:lvl1pPr>
              <a:defRPr/>
            </a:lvl1pPr>
          </a:lstStyle>
          <a:p>
            <a:endParaRPr lang="en-US"/>
          </a:p>
        </p:txBody>
      </p:sp>
      <p:sp>
        <p:nvSpPr>
          <p:cNvPr id="5" name="Footer Placeholder 2"/>
          <p:cNvSpPr>
            <a:spLocks noGrp="1"/>
          </p:cNvSpPr>
          <p:nvPr>
            <p:ph type="ftr" sz="quarter" idx="11"/>
          </p:nvPr>
        </p:nvSpPr>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9BCBC23C-273E-4F0F-A441-878195B51976}"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034087"/>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6034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13"/>
          <p:cNvSpPr>
            <a:spLocks noGrp="1"/>
          </p:cNvSpPr>
          <p:nvPr>
            <p:ph type="dt" sz="half" idx="10"/>
          </p:nvPr>
        </p:nvSpPr>
        <p:spPr/>
        <p:txBody>
          <a:bodyPr/>
          <a:lstStyle>
            <a:lvl1pPr>
              <a:defRPr/>
            </a:lvl1pPr>
          </a:lstStyle>
          <a:p>
            <a:endParaRPr lang="en-US"/>
          </a:p>
        </p:txBody>
      </p:sp>
      <p:sp>
        <p:nvSpPr>
          <p:cNvPr id="5" name="Footer Placeholder 2"/>
          <p:cNvSpPr>
            <a:spLocks noGrp="1"/>
          </p:cNvSpPr>
          <p:nvPr>
            <p:ph type="ftr" sz="quarter" idx="11"/>
          </p:nvPr>
        </p:nvSpPr>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3DCEFF17-3578-4CC4-B9F8-5F1578B71BAC}"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60340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3" name="Date Placeholder 13"/>
          <p:cNvSpPr>
            <a:spLocks noGrp="1"/>
          </p:cNvSpPr>
          <p:nvPr>
            <p:ph type="dt" sz="half" idx="10"/>
          </p:nvPr>
        </p:nvSpPr>
        <p:spPr/>
        <p:txBody>
          <a:bodyPr/>
          <a:lstStyle>
            <a:lvl1pPr>
              <a:defRPr/>
            </a:lvl1pPr>
          </a:lstStyle>
          <a:p>
            <a:endParaRPr lang="en-US"/>
          </a:p>
        </p:txBody>
      </p:sp>
      <p:sp>
        <p:nvSpPr>
          <p:cNvPr id="4" name="Footer Placeholder 2"/>
          <p:cNvSpPr>
            <a:spLocks noGrp="1"/>
          </p:cNvSpPr>
          <p:nvPr>
            <p:ph type="ftr" sz="quarter" idx="11"/>
          </p:nvPr>
        </p:nvSpPr>
        <p:spPr/>
        <p:txBody>
          <a:bodyPr/>
          <a:lstStyle>
            <a:lvl1pPr>
              <a:defRPr/>
            </a:lvl1pPr>
          </a:lstStyle>
          <a:p>
            <a:endParaRPr lang="en-US"/>
          </a:p>
        </p:txBody>
      </p:sp>
      <p:sp>
        <p:nvSpPr>
          <p:cNvPr id="5" name="Slide Number Placeholder 22"/>
          <p:cNvSpPr>
            <a:spLocks noGrp="1"/>
          </p:cNvSpPr>
          <p:nvPr>
            <p:ph type="sldNum" sz="quarter" idx="12"/>
          </p:nvPr>
        </p:nvSpPr>
        <p:spPr/>
        <p:txBody>
          <a:bodyPr/>
          <a:lstStyle>
            <a:lvl1pPr>
              <a:defRPr/>
            </a:lvl1pPr>
          </a:lstStyle>
          <a:p>
            <a:fld id="{4D0062C8-7810-4B0E-8F94-7DF4B94D5EF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13"/>
          <p:cNvSpPr>
            <a:spLocks noGrp="1"/>
          </p:cNvSpPr>
          <p:nvPr>
            <p:ph type="dt" sz="half" idx="10"/>
          </p:nvPr>
        </p:nvSpPr>
        <p:spPr/>
        <p:txBody>
          <a:bodyPr/>
          <a:lstStyle>
            <a:lvl1pPr>
              <a:defRPr/>
            </a:lvl1pPr>
          </a:lstStyle>
          <a:p>
            <a:endParaRPr lang="en-US"/>
          </a:p>
        </p:txBody>
      </p:sp>
      <p:sp>
        <p:nvSpPr>
          <p:cNvPr id="5" name="Footer Placeholder 2"/>
          <p:cNvSpPr>
            <a:spLocks noGrp="1"/>
          </p:cNvSpPr>
          <p:nvPr>
            <p:ph type="ftr" sz="quarter" idx="11"/>
          </p:nvPr>
        </p:nvSpPr>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95BC00A6-17FB-46E2-B385-7ECD5B4CEDD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13"/>
          <p:cNvSpPr>
            <a:spLocks noGrp="1"/>
          </p:cNvSpPr>
          <p:nvPr>
            <p:ph type="dt" sz="half" idx="10"/>
          </p:nvPr>
        </p:nvSpPr>
        <p:spPr/>
        <p:txBody>
          <a:bodyPr/>
          <a:lstStyle>
            <a:lvl1pPr>
              <a:defRPr/>
            </a:lvl1pPr>
          </a:lstStyle>
          <a:p>
            <a:endParaRPr lang="en-US"/>
          </a:p>
        </p:txBody>
      </p:sp>
      <p:sp>
        <p:nvSpPr>
          <p:cNvPr id="5" name="Footer Placeholder 2"/>
          <p:cNvSpPr>
            <a:spLocks noGrp="1"/>
          </p:cNvSpPr>
          <p:nvPr>
            <p:ph type="ftr" sz="quarter" idx="11"/>
          </p:nvPr>
        </p:nvSpPr>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31779F52-FB61-4BF3-A606-5649853815DE}"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13"/>
          <p:cNvSpPr>
            <a:spLocks noGrp="1"/>
          </p:cNvSpPr>
          <p:nvPr>
            <p:ph type="dt" sz="half" idx="10"/>
          </p:nvPr>
        </p:nvSpPr>
        <p:spPr/>
        <p:txBody>
          <a:bodyPr/>
          <a:lstStyle>
            <a:lvl1pPr>
              <a:defRPr/>
            </a:lvl1pPr>
          </a:lstStyle>
          <a:p>
            <a:endParaRPr lang="en-US"/>
          </a:p>
        </p:txBody>
      </p:sp>
      <p:sp>
        <p:nvSpPr>
          <p:cNvPr id="6" name="Footer Placeholder 2"/>
          <p:cNvSpPr>
            <a:spLocks noGrp="1"/>
          </p:cNvSpPr>
          <p:nvPr>
            <p:ph type="ftr" sz="quarter" idx="11"/>
          </p:nvPr>
        </p:nvSpPr>
        <p:spPr/>
        <p:txBody>
          <a:bodyPr/>
          <a:lstStyle>
            <a:lvl1pPr>
              <a:defRPr/>
            </a:lvl1pPr>
          </a:lstStyle>
          <a:p>
            <a:endParaRPr lang="en-US"/>
          </a:p>
        </p:txBody>
      </p:sp>
      <p:sp>
        <p:nvSpPr>
          <p:cNvPr id="7" name="Slide Number Placeholder 22"/>
          <p:cNvSpPr>
            <a:spLocks noGrp="1"/>
          </p:cNvSpPr>
          <p:nvPr>
            <p:ph type="sldNum" sz="quarter" idx="12"/>
          </p:nvPr>
        </p:nvSpPr>
        <p:spPr/>
        <p:txBody>
          <a:bodyPr/>
          <a:lstStyle>
            <a:lvl1pPr>
              <a:defRPr/>
            </a:lvl1pPr>
          </a:lstStyle>
          <a:p>
            <a:fld id="{F80DB270-2D80-43CF-95E1-76C10E16226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13"/>
          <p:cNvSpPr>
            <a:spLocks noGrp="1"/>
          </p:cNvSpPr>
          <p:nvPr>
            <p:ph type="dt" sz="half" idx="10"/>
          </p:nvPr>
        </p:nvSpPr>
        <p:spPr/>
        <p:txBody>
          <a:bodyPr/>
          <a:lstStyle>
            <a:lvl1pPr>
              <a:defRPr/>
            </a:lvl1pPr>
          </a:lstStyle>
          <a:p>
            <a:endParaRPr lang="en-US"/>
          </a:p>
        </p:txBody>
      </p:sp>
      <p:sp>
        <p:nvSpPr>
          <p:cNvPr id="8" name="Footer Placeholder 2"/>
          <p:cNvSpPr>
            <a:spLocks noGrp="1"/>
          </p:cNvSpPr>
          <p:nvPr>
            <p:ph type="ftr" sz="quarter" idx="11"/>
          </p:nvPr>
        </p:nvSpPr>
        <p:spPr/>
        <p:txBody>
          <a:bodyPr/>
          <a:lstStyle>
            <a:lvl1pPr>
              <a:defRPr/>
            </a:lvl1pPr>
          </a:lstStyle>
          <a:p>
            <a:endParaRPr lang="en-US"/>
          </a:p>
        </p:txBody>
      </p:sp>
      <p:sp>
        <p:nvSpPr>
          <p:cNvPr id="9" name="Slide Number Placeholder 22"/>
          <p:cNvSpPr>
            <a:spLocks noGrp="1"/>
          </p:cNvSpPr>
          <p:nvPr>
            <p:ph type="sldNum" sz="quarter" idx="12"/>
          </p:nvPr>
        </p:nvSpPr>
        <p:spPr/>
        <p:txBody>
          <a:bodyPr/>
          <a:lstStyle>
            <a:lvl1pPr>
              <a:defRPr/>
            </a:lvl1pPr>
          </a:lstStyle>
          <a:p>
            <a:fld id="{B8D0E861-C6CC-4E30-8A68-C2722C79AE6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13"/>
          <p:cNvSpPr>
            <a:spLocks noGrp="1"/>
          </p:cNvSpPr>
          <p:nvPr>
            <p:ph type="dt" sz="half" idx="10"/>
          </p:nvPr>
        </p:nvSpPr>
        <p:spPr/>
        <p:txBody>
          <a:bodyPr/>
          <a:lstStyle>
            <a:lvl1pPr>
              <a:defRPr/>
            </a:lvl1pPr>
          </a:lstStyle>
          <a:p>
            <a:endParaRPr lang="en-US"/>
          </a:p>
        </p:txBody>
      </p:sp>
      <p:sp>
        <p:nvSpPr>
          <p:cNvPr id="4" name="Footer Placeholder 2"/>
          <p:cNvSpPr>
            <a:spLocks noGrp="1"/>
          </p:cNvSpPr>
          <p:nvPr>
            <p:ph type="ftr" sz="quarter" idx="11"/>
          </p:nvPr>
        </p:nvSpPr>
        <p:spPr/>
        <p:txBody>
          <a:bodyPr/>
          <a:lstStyle>
            <a:lvl1pPr>
              <a:defRPr/>
            </a:lvl1pPr>
          </a:lstStyle>
          <a:p>
            <a:endParaRPr lang="en-US"/>
          </a:p>
        </p:txBody>
      </p:sp>
      <p:sp>
        <p:nvSpPr>
          <p:cNvPr id="5" name="Slide Number Placeholder 22"/>
          <p:cNvSpPr>
            <a:spLocks noGrp="1"/>
          </p:cNvSpPr>
          <p:nvPr>
            <p:ph type="sldNum" sz="quarter" idx="12"/>
          </p:nvPr>
        </p:nvSpPr>
        <p:spPr/>
        <p:txBody>
          <a:bodyPr/>
          <a:lstStyle>
            <a:lvl1pPr>
              <a:defRPr/>
            </a:lvl1pPr>
          </a:lstStyle>
          <a:p>
            <a:fld id="{0E4C90E9-226A-4C75-87EE-52C932553B4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22"/>
          <p:cNvSpPr>
            <a:spLocks noGrp="1"/>
          </p:cNvSpPr>
          <p:nvPr>
            <p:ph type="sldNum" sz="quarter" idx="12"/>
          </p:nvPr>
        </p:nvSpPr>
        <p:spPr/>
        <p:txBody>
          <a:bodyPr/>
          <a:lstStyle>
            <a:lvl1pPr>
              <a:defRPr/>
            </a:lvl1pPr>
          </a:lstStyle>
          <a:p>
            <a:fld id="{3C46FCB1-135E-4D82-8DE3-414FC878A68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endParaRPr lang="en-US"/>
          </a:p>
        </p:txBody>
      </p:sp>
      <p:sp>
        <p:nvSpPr>
          <p:cNvPr id="6" name="Footer Placeholder 2"/>
          <p:cNvSpPr>
            <a:spLocks noGrp="1"/>
          </p:cNvSpPr>
          <p:nvPr>
            <p:ph type="ftr" sz="quarter" idx="11"/>
          </p:nvPr>
        </p:nvSpPr>
        <p:spPr/>
        <p:txBody>
          <a:bodyPr/>
          <a:lstStyle>
            <a:lvl1pPr>
              <a:defRPr/>
            </a:lvl1pPr>
          </a:lstStyle>
          <a:p>
            <a:endParaRPr lang="en-US"/>
          </a:p>
        </p:txBody>
      </p:sp>
      <p:sp>
        <p:nvSpPr>
          <p:cNvPr id="7" name="Slide Number Placeholder 22"/>
          <p:cNvSpPr>
            <a:spLocks noGrp="1"/>
          </p:cNvSpPr>
          <p:nvPr>
            <p:ph type="sldNum" sz="quarter" idx="12"/>
          </p:nvPr>
        </p:nvSpPr>
        <p:spPr/>
        <p:txBody>
          <a:bodyPr/>
          <a:lstStyle>
            <a:lvl1pPr>
              <a:defRPr/>
            </a:lvl1pPr>
          </a:lstStyle>
          <a:p>
            <a:fld id="{56E94C5C-DC3A-45B6-8911-B82BB597D4F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d-ID"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endParaRPr lang="en-US"/>
          </a:p>
        </p:txBody>
      </p:sp>
      <p:sp>
        <p:nvSpPr>
          <p:cNvPr id="6" name="Footer Placeholder 2"/>
          <p:cNvSpPr>
            <a:spLocks noGrp="1"/>
          </p:cNvSpPr>
          <p:nvPr>
            <p:ph type="ftr" sz="quarter" idx="11"/>
          </p:nvPr>
        </p:nvSpPr>
        <p:spPr/>
        <p:txBody>
          <a:bodyPr/>
          <a:lstStyle>
            <a:lvl1pPr>
              <a:defRPr/>
            </a:lvl1pPr>
          </a:lstStyle>
          <a:p>
            <a:endParaRPr lang="en-US"/>
          </a:p>
        </p:txBody>
      </p:sp>
      <p:sp>
        <p:nvSpPr>
          <p:cNvPr id="7" name="Slide Number Placeholder 22"/>
          <p:cNvSpPr>
            <a:spLocks noGrp="1"/>
          </p:cNvSpPr>
          <p:nvPr>
            <p:ph type="sldNum" sz="quarter" idx="12"/>
          </p:nvPr>
        </p:nvSpPr>
        <p:spPr/>
        <p:txBody>
          <a:bodyPr/>
          <a:lstStyle>
            <a:lvl1pPr>
              <a:defRPr/>
            </a:lvl1pPr>
          </a:lstStyle>
          <a:p>
            <a:fld id="{C594C329-956B-477C-AB6B-217405AA016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9459"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wrap="square" lIns="91440" tIns="45720" rIns="91440" bIns="45720" numCol="1" anchor="b" anchorCtr="0" compatLnSpc="1">
            <a:prstTxWarp prst="textNoShape">
              <a:avLst/>
            </a:prstTxWarp>
          </a:bodyPr>
          <a:lstStyle>
            <a:lvl1pPr eaLnBrk="1" hangingPunct="1">
              <a:defRPr sz="1200">
                <a:solidFill>
                  <a:srgbClr val="BCBCBC"/>
                </a:solidFill>
              </a:defRPr>
            </a:lvl1pPr>
          </a:lstStyle>
          <a:p>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wrap="square" lIns="91440" tIns="45720" rIns="91440" bIns="45720" numCol="1" anchor="b" anchorCtr="0" compatLnSpc="1">
            <a:prstTxWarp prst="textNoShape">
              <a:avLst/>
            </a:prstTxWarp>
          </a:bodyPr>
          <a:lstStyle>
            <a:lvl1pPr algn="ctr" eaLnBrk="1" hangingPunct="1">
              <a:defRPr sz="1200">
                <a:solidFill>
                  <a:srgbClr val="BCBCBC"/>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wrap="square" lIns="0" tIns="45720" rIns="0" bIns="45720" numCol="1" anchor="b" anchorCtr="0" compatLnSpc="1">
            <a:prstTxWarp prst="textNoShape">
              <a:avLst/>
            </a:prstTxWarp>
          </a:bodyPr>
          <a:lstStyle>
            <a:lvl1pPr algn="r" eaLnBrk="1" hangingPunct="1">
              <a:defRPr sz="1200">
                <a:solidFill>
                  <a:srgbClr val="BCBCBC"/>
                </a:solidFill>
              </a:defRPr>
            </a:lvl1pPr>
          </a:lstStyle>
          <a:p>
            <a:fld id="{58F88F1B-FCBB-4C86-B386-D6C2752F0CB0}"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hf hdr="0" ftr="0" dt="0"/>
  <p:txStyles>
    <p:titleStyle>
      <a:lvl1pPr algn="ctr" rtl="0" eaLnBrk="0" fontAlgn="base" hangingPunct="0">
        <a:spcBef>
          <a:spcPct val="0"/>
        </a:spcBef>
        <a:spcAft>
          <a:spcPct val="0"/>
        </a:spcAft>
        <a:defRPr sz="4100" b="1">
          <a:solidFill>
            <a:schemeClr val="tx1"/>
          </a:solidFill>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a:solidFill>
            <a:schemeClr val="tx1"/>
          </a:solidFill>
          <a:latin typeface="+mn-lt"/>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a:solidFill>
            <a:schemeClr val="tx1"/>
          </a:solidFill>
          <a:latin typeface="+mn-lt"/>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a:solidFill>
            <a:schemeClr val="tx1"/>
          </a:solidFill>
          <a:latin typeface="+mn-lt"/>
        </a:defRPr>
      </a:lvl4pPr>
      <a:lvl5pPr marL="1544638" indent="-182563" algn="l" rtl="0" eaLnBrk="0" fontAlgn="base" hangingPunct="0">
        <a:spcBef>
          <a:spcPct val="20000"/>
        </a:spcBef>
        <a:spcAft>
          <a:spcPct val="0"/>
        </a:spcAft>
        <a:buClr>
          <a:schemeClr val="tx1"/>
        </a:buClr>
        <a:buFont typeface="Wingdings 2" pitchFamily="18" charset="2"/>
        <a:buChar char=""/>
        <a:defRPr sz="2000">
          <a:solidFill>
            <a:schemeClr val="tx1"/>
          </a:solidFill>
          <a:latin typeface="+mn-lt"/>
        </a:defRPr>
      </a:lvl5pPr>
      <a:lvl6pPr marL="2001838" indent="-182563" algn="l" rtl="0" fontAlgn="base">
        <a:spcBef>
          <a:spcPct val="20000"/>
        </a:spcBef>
        <a:spcAft>
          <a:spcPct val="0"/>
        </a:spcAft>
        <a:buClr>
          <a:schemeClr val="tx1"/>
        </a:buClr>
        <a:buFont typeface="Wingdings 2" pitchFamily="18" charset="2"/>
        <a:buChar char=""/>
        <a:defRPr sz="2000">
          <a:solidFill>
            <a:schemeClr val="tx1"/>
          </a:solidFill>
          <a:latin typeface="+mn-lt"/>
        </a:defRPr>
      </a:lvl6pPr>
      <a:lvl7pPr marL="2459038" indent="-182563" algn="l" rtl="0" fontAlgn="base">
        <a:spcBef>
          <a:spcPct val="20000"/>
        </a:spcBef>
        <a:spcAft>
          <a:spcPct val="0"/>
        </a:spcAft>
        <a:buClr>
          <a:schemeClr val="tx1"/>
        </a:buClr>
        <a:buFont typeface="Wingdings 2" pitchFamily="18" charset="2"/>
        <a:buChar char=""/>
        <a:defRPr sz="2000">
          <a:solidFill>
            <a:schemeClr val="tx1"/>
          </a:solidFill>
          <a:latin typeface="+mn-lt"/>
        </a:defRPr>
      </a:lvl7pPr>
      <a:lvl8pPr marL="2916238" indent="-182563" algn="l" rtl="0" fontAlgn="base">
        <a:spcBef>
          <a:spcPct val="20000"/>
        </a:spcBef>
        <a:spcAft>
          <a:spcPct val="0"/>
        </a:spcAft>
        <a:buClr>
          <a:schemeClr val="tx1"/>
        </a:buClr>
        <a:buFont typeface="Wingdings 2" pitchFamily="18" charset="2"/>
        <a:buChar char=""/>
        <a:defRPr sz="2000">
          <a:solidFill>
            <a:schemeClr val="tx1"/>
          </a:solidFill>
          <a:latin typeface="+mn-lt"/>
        </a:defRPr>
      </a:lvl8pPr>
      <a:lvl9pPr marL="3373438" indent="-182563" algn="l" rtl="0" fontAlgn="base">
        <a:spcBef>
          <a:spcPct val="20000"/>
        </a:spcBef>
        <a:spcAft>
          <a:spcPct val="0"/>
        </a:spcAft>
        <a:buClr>
          <a:schemeClr val="tx1"/>
        </a:buClr>
        <a:buFont typeface="Wingdings 2" pitchFamily="18" charset="2"/>
        <a:buChar char=""/>
        <a:defRPr sz="2000">
          <a:solidFill>
            <a:schemeClr val="tx1"/>
          </a:solidFill>
          <a:latin typeface="+mn-lt"/>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hyperlink" Target="Video%20PBB/Video%201Ketentuan%20Umum%20PBB.DAT" TargetMode="External"/><Relationship Id="rId4" Type="http://schemas.openxmlformats.org/officeDocument/2006/relationships/oleObject" Target="../embeddings/oleObject2.bin"/></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hyperlink" Target="Video%20PBB/Video%204%20Pembayaran%20PBB%20Secara%20Online.DAT"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hyperlink" Target="Video%20PBB/Video%205%20Penagihan%20PBB.DAT" TargetMode="External"/><Relationship Id="rId5" Type="http://schemas.openxmlformats.org/officeDocument/2006/relationships/hyperlink" Target="Video%20PBB/Penagihan%20PBB.DAT" TargetMode="External"/><Relationship Id="rId4" Type="http://schemas.openxmlformats.org/officeDocument/2006/relationships/oleObject" Target="../embeddings/oleObject37.bin"/></Relationships>
</file>

<file path=ppt/slides/_rels/slide114.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41.bin"/><Relationship Id="rId5" Type="http://schemas.openxmlformats.org/officeDocument/2006/relationships/oleObject" Target="../embeddings/oleObject40.bin"/><Relationship Id="rId4" Type="http://schemas.openxmlformats.org/officeDocument/2006/relationships/oleObject" Target="../embeddings/oleObject39.bin"/></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oleObject" Target="../embeddings/oleObject43.bin"/></Relationships>
</file>

<file path=ppt/slides/_rels/slide117.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slideLayout" Target="../slideLayouts/slideLayout7.xml"/><Relationship Id="rId4" Type="http://schemas.openxmlformats.org/officeDocument/2006/relationships/image" Target="../media/image44.wmf"/></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46.wmf"/><Relationship Id="rId1" Type="http://schemas.openxmlformats.org/officeDocument/2006/relationships/slideLayout" Target="../slideLayouts/slideLayout7.xml"/><Relationship Id="rId6" Type="http://schemas.openxmlformats.org/officeDocument/2006/relationships/image" Target="../media/image47.wmf"/><Relationship Id="rId5" Type="http://schemas.openxmlformats.org/officeDocument/2006/relationships/image" Target="../media/image22.wmf"/><Relationship Id="rId4" Type="http://schemas.openxmlformats.org/officeDocument/2006/relationships/image" Target="../media/image19.wmf"/></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hyperlink" Target="Video%20PBB/Video%206%20Keberatan%20atas%20Pengenaan%20PBB.DAT" TargetMode="External"/><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hyperlink" Target="Video%20PBB/Video%207%20Pengajuan%20Banding%20PBB.DAT" TargetMode="External"/></Relationships>
</file>

<file path=ppt/slides/_rels/slide129.xml.rels><?xml version="1.0" encoding="UTF-8" standalone="yes"?>
<Relationships xmlns="http://schemas.openxmlformats.org/package/2006/relationships"><Relationship Id="rId8" Type="http://schemas.openxmlformats.org/officeDocument/2006/relationships/oleObject" Target="../embeddings/oleObject45.bin"/><Relationship Id="rId3" Type="http://schemas.openxmlformats.org/officeDocument/2006/relationships/notesSlide" Target="../notesSlides/notesSlide48.xml"/><Relationship Id="rId7" Type="http://schemas.openxmlformats.org/officeDocument/2006/relationships/image" Target="../media/image49.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48.wmf"/><Relationship Id="rId5" Type="http://schemas.openxmlformats.org/officeDocument/2006/relationships/image" Target="../media/image44.wmf"/><Relationship Id="rId4" Type="http://schemas.openxmlformats.org/officeDocument/2006/relationships/oleObject" Target="../embeddings/oleObject44.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53.xml"/><Relationship Id="rId7" Type="http://schemas.openxmlformats.org/officeDocument/2006/relationships/hyperlink" Target="Video%20PBB/Video%208%20Pengurangan%20PBB.DAT" TargetMode="External"/><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oleObject" Target="../embeddings/oleObject47.bin"/><Relationship Id="rId5" Type="http://schemas.openxmlformats.org/officeDocument/2006/relationships/image" Target="../media/image44.wmf"/><Relationship Id="rId4" Type="http://schemas.openxmlformats.org/officeDocument/2006/relationships/oleObject" Target="../embeddings/oleObject46.bin"/></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oleObject" Target="../embeddings/oleObject48.bin"/><Relationship Id="rId4" Type="http://schemas.openxmlformats.org/officeDocument/2006/relationships/image" Target="../media/image44.wmf"/></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4.bin"/></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Video%20PBB/Video%202.%20Klasifikasi%20Bumi%20dan%20Bangunan%20serta%20Penerapannya%20dalam%20Menghitung%20PBB.DAT"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Klasifikasi%20Bumi%20&amp;%20Bangunan.xls" TargetMode="External"/><Relationship Id="rId2" Type="http://schemas.openxmlformats.org/officeDocument/2006/relationships/image" Target="../media/image9.w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oleObject" Target="../embeddings/oleObject13.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oleObject" Target="../embeddings/oleObject30.bin"/><Relationship Id="rId18" Type="http://schemas.openxmlformats.org/officeDocument/2006/relationships/image" Target="../media/image20.wmf"/><Relationship Id="rId3" Type="http://schemas.openxmlformats.org/officeDocument/2006/relationships/oleObject" Target="../embeddings/oleObject20.bin"/><Relationship Id="rId7" Type="http://schemas.openxmlformats.org/officeDocument/2006/relationships/oleObject" Target="../embeddings/oleObject24.bin"/><Relationship Id="rId12" Type="http://schemas.openxmlformats.org/officeDocument/2006/relationships/oleObject" Target="../embeddings/oleObject29.bin"/><Relationship Id="rId17" Type="http://schemas.openxmlformats.org/officeDocument/2006/relationships/image" Target="../media/image19.wmf"/><Relationship Id="rId2" Type="http://schemas.openxmlformats.org/officeDocument/2006/relationships/slideLayout" Target="../slideLayouts/slideLayout7.xml"/><Relationship Id="rId16" Type="http://schemas.openxmlformats.org/officeDocument/2006/relationships/oleObject" Target="../embeddings/oleObject33.bin"/><Relationship Id="rId1" Type="http://schemas.openxmlformats.org/officeDocument/2006/relationships/vmlDrawing" Target="../drawings/vmlDrawing8.vml"/><Relationship Id="rId6" Type="http://schemas.openxmlformats.org/officeDocument/2006/relationships/oleObject" Target="../embeddings/oleObject23.bin"/><Relationship Id="rId11" Type="http://schemas.openxmlformats.org/officeDocument/2006/relationships/oleObject" Target="../embeddings/oleObject28.bin"/><Relationship Id="rId5" Type="http://schemas.openxmlformats.org/officeDocument/2006/relationships/oleObject" Target="../embeddings/oleObject22.bin"/><Relationship Id="rId15" Type="http://schemas.openxmlformats.org/officeDocument/2006/relationships/oleObject" Target="../embeddings/oleObject32.bin"/><Relationship Id="rId10" Type="http://schemas.openxmlformats.org/officeDocument/2006/relationships/oleObject" Target="../embeddings/oleObject27.bin"/><Relationship Id="rId4" Type="http://schemas.openxmlformats.org/officeDocument/2006/relationships/oleObject" Target="../embeddings/oleObject21.bin"/><Relationship Id="rId9" Type="http://schemas.openxmlformats.org/officeDocument/2006/relationships/oleObject" Target="../embeddings/oleObject26.bin"/><Relationship Id="rId14" Type="http://schemas.openxmlformats.org/officeDocument/2006/relationships/oleObject" Target="../embeddings/oleObject31.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w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w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28.jpeg"/></Relationships>
</file>

<file path=ppt/slides/_rels/slide89.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oleObject" Target="../embeddings/oleObject34.bin"/></Relationships>
</file>

<file path=ppt/slides/_rels/slide92.xml.rels><?xml version="1.0" encoding="UTF-8" standalone="yes"?>
<Relationships xmlns="http://schemas.openxmlformats.org/package/2006/relationships"><Relationship Id="rId3" Type="http://schemas.openxmlformats.org/officeDocument/2006/relationships/hyperlink" Target="Video%20PBB/Video%203%20Pendaftran%20dan%20Pendataan%20PBB.DAT"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hyperlink" Target="SPOP%20Master.xls" TargetMode="External"/><Relationship Id="rId4" Type="http://schemas.openxmlformats.org/officeDocument/2006/relationships/image" Target="../media/image32.png"/></Relationships>
</file>

<file path=ppt/slides/_rels/slide9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34.png"/></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1.v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2.v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00DC7017-F75E-4640-8996-F8905980855A}" type="slidenum">
              <a:rPr lang="en-US"/>
              <a:pPr/>
              <a:t>1</a:t>
            </a:fld>
            <a:endParaRPr lang="en-US"/>
          </a:p>
        </p:txBody>
      </p:sp>
      <p:sp>
        <p:nvSpPr>
          <p:cNvPr id="53250" name="Rectangle 2"/>
          <p:cNvSpPr>
            <a:spLocks noGrp="1"/>
          </p:cNvSpPr>
          <p:nvPr>
            <p:ph type="title"/>
          </p:nvPr>
        </p:nvSpPr>
        <p:spPr bwMode="auto">
          <a:xfrm>
            <a:off x="381000" y="274638"/>
            <a:ext cx="8305800" cy="5287962"/>
          </a:xfrm>
        </p:spPr>
        <p:txBody>
          <a:bodyPr wrap="square" lIns="91440" tIns="45720" rIns="91440" bIns="45720" numCol="1" anchorCtr="0" compatLnSpc="1">
            <a:prstTxWarp prst="textNoShape">
              <a:avLst/>
            </a:prstTxWarp>
          </a:bodyPr>
          <a:lstStyle/>
          <a:p>
            <a:pPr eaLnBrk="1" hangingPunct="1">
              <a:defRPr/>
            </a:pPr>
            <a:r>
              <a:rPr lang="en-US" smtClean="0"/>
              <a:t/>
            </a:r>
            <a:br>
              <a:rPr lang="en-US" smtClean="0"/>
            </a:br>
            <a:r>
              <a:rPr lang="en-US" smtClean="0"/>
              <a:t/>
            </a:r>
            <a:br>
              <a:rPr lang="en-US" smtClean="0"/>
            </a:br>
            <a:r>
              <a:rPr lang="en-US" smtClean="0"/>
              <a:t/>
            </a:r>
            <a:br>
              <a:rPr lang="en-US" smtClean="0"/>
            </a:br>
            <a:r>
              <a:rPr lang="en-US" sz="3300" b="0" smtClean="0"/>
              <a:t>(UU NO.12/1985 jo. UU NO.12/1994)</a:t>
            </a:r>
          </a:p>
        </p:txBody>
      </p:sp>
      <p:sp>
        <p:nvSpPr>
          <p:cNvPr id="20484" name="WordArt 3"/>
          <p:cNvSpPr>
            <a:spLocks noChangeArrowheads="1" noChangeShapeType="1" noTextEdit="1"/>
          </p:cNvSpPr>
          <p:nvPr/>
        </p:nvSpPr>
        <p:spPr bwMode="auto">
          <a:xfrm>
            <a:off x="685800" y="1828800"/>
            <a:ext cx="7620000" cy="2667000"/>
          </a:xfrm>
          <a:prstGeom prst="rect">
            <a:avLst/>
          </a:prstGeom>
        </p:spPr>
        <p:txBody>
          <a:bodyPr spcFirstLastPara="1" wrap="none" fromWordArt="1">
            <a:prstTxWarp prst="textArchUp">
              <a:avLst>
                <a:gd name="adj" fmla="val 10800004"/>
              </a:avLst>
            </a:prstTxWarp>
          </a:bodyPr>
          <a:lstStyle/>
          <a:p>
            <a:pPr algn="ctr"/>
            <a:r>
              <a:rPr lang="en-US" sz="4400" kern="10">
                <a:ln w="9525">
                  <a:solidFill>
                    <a:srgbClr val="000000"/>
                  </a:solidFill>
                  <a:round/>
                  <a:headEnd/>
                  <a:tailEnd/>
                </a:ln>
                <a:solidFill>
                  <a:schemeClr val="hlink"/>
                </a:solidFill>
                <a:latin typeface="Algerian"/>
              </a:rPr>
              <a:t>PAJAK BUMI DAN BANGUNAN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6" name="Text Box 4"/>
          <p:cNvSpPr txBox="1">
            <a:spLocks noChangeArrowheads="1"/>
          </p:cNvSpPr>
          <p:nvPr/>
        </p:nvSpPr>
        <p:spPr bwMode="auto">
          <a:xfrm>
            <a:off x="533400" y="685800"/>
            <a:ext cx="8153400" cy="2255838"/>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r>
              <a:rPr lang="en-US" sz="2200" b="1">
                <a:solidFill>
                  <a:srgbClr val="FFFF00"/>
                </a:solidFill>
              </a:rPr>
              <a:t>Policy statement:</a:t>
            </a:r>
          </a:p>
          <a:p>
            <a:r>
              <a:rPr lang="en-US" sz="2000"/>
              <a:t>Bumi dan bangunan memberikan keuntungan dan/atau kedudukan sosial ekonomi yang lebih baik bagi orang pribadi atau badan yang mempunyai suatu hak atasnya atau memperolah manfaat darinya, oleh sebab itu wajar bila kepada mereka diwajibkan memberikan sebagian dari manfaat atau kenikmatan yang diperolehnya kepada negara melalui pajak</a:t>
            </a:r>
          </a:p>
        </p:txBody>
      </p:sp>
      <p:sp>
        <p:nvSpPr>
          <p:cNvPr id="218117" name="Text Box 5"/>
          <p:cNvSpPr txBox="1">
            <a:spLocks noChangeArrowheads="1"/>
          </p:cNvSpPr>
          <p:nvPr/>
        </p:nvSpPr>
        <p:spPr bwMode="auto">
          <a:xfrm>
            <a:off x="533400" y="3657600"/>
            <a:ext cx="8153400" cy="1646238"/>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r>
              <a:rPr lang="en-US" sz="2200" b="1">
                <a:solidFill>
                  <a:srgbClr val="FFFF00"/>
                </a:solidFill>
              </a:rPr>
              <a:t>Pajak Objektif:</a:t>
            </a:r>
          </a:p>
          <a:p>
            <a:r>
              <a:rPr lang="en-US" sz="2000"/>
              <a:t>Tidak secara langsung dapat dikaitkan dengan kemampuan membayar Wajib Pajak. Namun, Wajib Pajak yang memiliki objek pajak dengan nilai tinggi merupakan cerminan dari kemampuan membayar pajak yang lebih tinggi.</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24284B92-ACCC-42B9-A33F-FBCF3C7C1AB5}" type="slidenum">
              <a:rPr lang="en-US"/>
              <a:pPr/>
              <a:t>100</a:t>
            </a:fld>
            <a:endParaRPr lang="en-US"/>
          </a:p>
        </p:txBody>
      </p:sp>
      <p:sp>
        <p:nvSpPr>
          <p:cNvPr id="220162" name="Rectangle 2"/>
          <p:cNvSpPr>
            <a:spLocks noGrp="1" noRot="1" noChangeArrowheads="1"/>
          </p:cNvSpPr>
          <p:nvPr>
            <p:ph type="title" idx="4294967295"/>
          </p:nvPr>
        </p:nvSpPr>
        <p:spPr bwMode="auto">
          <a:xfrm>
            <a:off x="381000" y="1447800"/>
            <a:ext cx="8435975" cy="793750"/>
          </a:xfrm>
        </p:spPr>
        <p:txBody>
          <a:bodyPr wrap="square" lIns="91440" tIns="45720" rIns="91440" bIns="45720" numCol="1" anchorCtr="0" compatLnSpc="1">
            <a:prstTxWarp prst="textNoShape">
              <a:avLst/>
            </a:prstTxWarp>
          </a:bodyPr>
          <a:lstStyle/>
          <a:p>
            <a:pPr algn="just" eaLnBrk="1" hangingPunct="1">
              <a:defRPr/>
            </a:pPr>
            <a:r>
              <a:rPr lang="en-US" sz="2900" smtClean="0"/>
              <a:t>I. DALUWARSA PENETAPAN PBB</a:t>
            </a:r>
          </a:p>
        </p:txBody>
      </p:sp>
      <p:sp>
        <p:nvSpPr>
          <p:cNvPr id="91140" name="Rectangle 3"/>
          <p:cNvSpPr>
            <a:spLocks noGrp="1" noChangeArrowheads="1"/>
          </p:cNvSpPr>
          <p:nvPr>
            <p:ph type="body" idx="4294967295"/>
          </p:nvPr>
        </p:nvSpPr>
        <p:spPr>
          <a:xfrm>
            <a:off x="457200" y="2286000"/>
            <a:ext cx="8229600" cy="4191000"/>
          </a:xfrm>
        </p:spPr>
        <p:txBody>
          <a:bodyPr/>
          <a:lstStyle/>
          <a:p>
            <a:pPr lvl="1" eaLnBrk="1" hangingPunct="1">
              <a:buFont typeface="Wingdings" pitchFamily="2" charset="2"/>
              <a:buNone/>
            </a:pPr>
            <a:r>
              <a:rPr lang="en-US" smtClean="0"/>
              <a:t>1. DASAR HUKUM</a:t>
            </a:r>
          </a:p>
          <a:p>
            <a:pPr lvl="2" eaLnBrk="1" hangingPunct="1"/>
            <a:r>
              <a:rPr lang="id-ID" smtClean="0"/>
              <a:t>Pasal 23 UU PBB</a:t>
            </a:r>
          </a:p>
          <a:p>
            <a:pPr lvl="2" eaLnBrk="1" hangingPunct="1"/>
            <a:r>
              <a:rPr lang="id-ID" smtClean="0"/>
              <a:t>Pasal 49 UU KUP</a:t>
            </a:r>
          </a:p>
          <a:p>
            <a:pPr lvl="2" eaLnBrk="1" hangingPunct="1"/>
            <a:r>
              <a:rPr lang="en-US" smtClean="0"/>
              <a:t>Pasal 13 ayat (1) UU KUP 2000 dan 2007</a:t>
            </a:r>
          </a:p>
          <a:p>
            <a:pPr lvl="2" eaLnBrk="1" hangingPunct="1"/>
            <a:r>
              <a:rPr lang="en-US" smtClean="0"/>
              <a:t>Pasal II angka 1 dan angka 2 UU KUP 2007</a:t>
            </a:r>
            <a:endParaRPr lang="id-ID" smtClean="0"/>
          </a:p>
          <a:p>
            <a:pPr lvl="1" eaLnBrk="1" hangingPunct="1">
              <a:buFont typeface="Wingdings" pitchFamily="2" charset="2"/>
              <a:buNone/>
            </a:pPr>
            <a:r>
              <a:rPr lang="en-US" smtClean="0"/>
              <a:t>2. PRODUK PENETAPAN PBB</a:t>
            </a:r>
          </a:p>
          <a:p>
            <a:pPr lvl="2" eaLnBrk="1" hangingPunct="1"/>
            <a:r>
              <a:rPr lang="de-DE" smtClean="0"/>
              <a:t>SPPT</a:t>
            </a:r>
            <a:r>
              <a:rPr lang="en-US" smtClean="0"/>
              <a:t>;</a:t>
            </a:r>
          </a:p>
          <a:p>
            <a:pPr lvl="2" eaLnBrk="1" hangingPunct="1"/>
            <a:r>
              <a:rPr lang="de-DE" smtClean="0"/>
              <a:t>SKP</a:t>
            </a:r>
            <a:r>
              <a:rPr lang="en-US" smtClean="0"/>
              <a:t>;</a:t>
            </a:r>
          </a:p>
          <a:p>
            <a:pPr lvl="2" eaLnBrk="1" hangingPunct="1"/>
            <a:r>
              <a:rPr lang="de-DE" smtClean="0"/>
              <a:t>STP.</a:t>
            </a:r>
            <a:endParaRPr lang="en-US" smtClean="0"/>
          </a:p>
          <a:p>
            <a:pPr eaLnBrk="1" hangingPunct="1">
              <a:buFont typeface="Wingdings" pitchFamily="2" charset="2"/>
              <a:buNone/>
            </a:pPr>
            <a:endParaRPr lang="en-US" sz="3200" smtClean="0"/>
          </a:p>
        </p:txBody>
      </p:sp>
      <p:sp>
        <p:nvSpPr>
          <p:cNvPr id="91141" name="Rectangle 2"/>
          <p:cNvSpPr txBox="1">
            <a:spLocks noRot="1" noChangeArrowheads="1"/>
          </p:cNvSpPr>
          <p:nvPr/>
        </p:nvSpPr>
        <p:spPr bwMode="auto">
          <a:xfrm>
            <a:off x="533400" y="228600"/>
            <a:ext cx="8435975" cy="1143000"/>
          </a:xfrm>
          <a:prstGeom prst="rect">
            <a:avLst/>
          </a:prstGeom>
          <a:noFill/>
          <a:ln w="9525">
            <a:noFill/>
            <a:miter lim="800000"/>
            <a:headEnd/>
            <a:tailEnd/>
          </a:ln>
        </p:spPr>
        <p:txBody>
          <a:bodyPr anchor="ctr"/>
          <a:lstStyle/>
          <a:p>
            <a:pPr algn="ctr" eaLnBrk="1" hangingPunct="1"/>
            <a:r>
              <a:rPr lang="en-US" sz="4000" b="1">
                <a:solidFill>
                  <a:srgbClr val="FFFF00"/>
                </a:solidFill>
              </a:rPr>
              <a:t>DALUWARSA</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FDCB7210-23A4-44AC-B768-C0A6705B386D}" type="slidenum">
              <a:rPr lang="en-US"/>
              <a:pPr/>
              <a:t>101</a:t>
            </a:fld>
            <a:endParaRPr lang="en-US"/>
          </a:p>
        </p:txBody>
      </p:sp>
      <p:sp>
        <p:nvSpPr>
          <p:cNvPr id="222210" name="Rectangle 2"/>
          <p:cNvSpPr>
            <a:spLocks noGrp="1" noRot="1" noChangeArrowheads="1"/>
          </p:cNvSpPr>
          <p:nvPr>
            <p:ph type="title" idx="4294967295"/>
          </p:nvPr>
        </p:nvSpPr>
        <p:spPr bwMode="auto">
          <a:xfrm>
            <a:off x="395288" y="260350"/>
            <a:ext cx="8435975" cy="1439863"/>
          </a:xfrm>
        </p:spPr>
        <p:txBody>
          <a:bodyPr wrap="square" lIns="91440" tIns="45720" rIns="91440" bIns="45720" numCol="1" anchorCtr="0" compatLnSpc="1">
            <a:prstTxWarp prst="textNoShape">
              <a:avLst/>
            </a:prstTxWarp>
          </a:bodyPr>
          <a:lstStyle/>
          <a:p>
            <a:pPr marL="355600" indent="-355600" algn="l" eaLnBrk="1" hangingPunct="1">
              <a:defRPr/>
            </a:pPr>
            <a:r>
              <a:rPr lang="en-US" sz="2900" smtClean="0"/>
              <a:t>I. DALUWARSA PENETAPAN PBB</a:t>
            </a:r>
            <a:br>
              <a:rPr lang="en-US" sz="2900" smtClean="0"/>
            </a:br>
            <a:r>
              <a:rPr lang="en-US" sz="2900" smtClean="0"/>
              <a:t>(Lanjutan)</a:t>
            </a:r>
          </a:p>
        </p:txBody>
      </p:sp>
      <p:sp>
        <p:nvSpPr>
          <p:cNvPr id="92164" name="Rectangle 3"/>
          <p:cNvSpPr>
            <a:spLocks noGrp="1" noChangeArrowheads="1"/>
          </p:cNvSpPr>
          <p:nvPr>
            <p:ph type="body" idx="4294967295"/>
          </p:nvPr>
        </p:nvSpPr>
        <p:spPr>
          <a:xfrm>
            <a:off x="457200" y="1758950"/>
            <a:ext cx="8229600" cy="4359275"/>
          </a:xfrm>
        </p:spPr>
        <p:txBody>
          <a:bodyPr/>
          <a:lstStyle/>
          <a:p>
            <a:pPr lvl="1" eaLnBrk="1" hangingPunct="1">
              <a:buFont typeface="Wingdings" pitchFamily="2" charset="2"/>
              <a:buNone/>
            </a:pPr>
            <a:r>
              <a:rPr lang="en-US" smtClean="0"/>
              <a:t>3. WAKTU DALUWARSA</a:t>
            </a:r>
          </a:p>
          <a:p>
            <a:pPr lvl="2" eaLnBrk="1" hangingPunct="1"/>
            <a:r>
              <a:rPr lang="de-DE" smtClean="0"/>
              <a:t>untuk Tahun Pajak 2002 dan sebelumnya, daluwarsa 10 (sepuluh) tahun sejak berakhirnya Tahun Pajak</a:t>
            </a:r>
            <a:r>
              <a:rPr lang="en-US" smtClean="0"/>
              <a:t>;</a:t>
            </a:r>
          </a:p>
          <a:p>
            <a:pPr lvl="2" eaLnBrk="1" hangingPunct="1"/>
            <a:r>
              <a:rPr lang="de-DE" smtClean="0"/>
              <a:t>untuk Tahun Pajak 2003 sampai dengan Tahun Pajak 2007, daluwarsa pada akhir Tahun Pajak 2013</a:t>
            </a:r>
            <a:r>
              <a:rPr lang="en-US" smtClean="0"/>
              <a:t>;</a:t>
            </a:r>
          </a:p>
          <a:p>
            <a:pPr lvl="2" eaLnBrk="1" hangingPunct="1"/>
            <a:r>
              <a:rPr lang="de-DE" smtClean="0"/>
              <a:t>untuk Tahun Pajak 2008 dan seterusnya, daluwarsa 5 (lima) tahun sejak berakhirnya Tahun Pajak.</a:t>
            </a:r>
            <a:endParaRPr lang="en-US" smtClean="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74D5D624-083A-48DD-A1C9-2CCAF3F41B70}" type="slidenum">
              <a:rPr lang="en-US"/>
              <a:pPr/>
              <a:t>102</a:t>
            </a:fld>
            <a:endParaRPr lang="en-US"/>
          </a:p>
        </p:txBody>
      </p:sp>
      <p:sp>
        <p:nvSpPr>
          <p:cNvPr id="224258" name="Rectangle 2"/>
          <p:cNvSpPr>
            <a:spLocks noGrp="1" noRot="1" noChangeArrowheads="1"/>
          </p:cNvSpPr>
          <p:nvPr>
            <p:ph type="title" idx="4294967295"/>
          </p:nvPr>
        </p:nvSpPr>
        <p:spPr bwMode="auto">
          <a:xfrm>
            <a:off x="395288" y="260350"/>
            <a:ext cx="8435975" cy="1143000"/>
          </a:xfrm>
        </p:spPr>
        <p:txBody>
          <a:bodyPr wrap="square" lIns="91440" tIns="45720" rIns="91440" bIns="45720" numCol="1" anchorCtr="0" compatLnSpc="1">
            <a:prstTxWarp prst="textNoShape">
              <a:avLst/>
            </a:prstTxWarp>
          </a:bodyPr>
          <a:lstStyle/>
          <a:p>
            <a:pPr algn="l" eaLnBrk="1" hangingPunct="1">
              <a:defRPr/>
            </a:pPr>
            <a:r>
              <a:rPr lang="en-US" sz="2900" smtClean="0"/>
              <a:t>II. DALUWARSA PENAGIHAN PBB</a:t>
            </a:r>
          </a:p>
        </p:txBody>
      </p:sp>
      <p:sp>
        <p:nvSpPr>
          <p:cNvPr id="93188" name="Rectangle 3"/>
          <p:cNvSpPr>
            <a:spLocks noGrp="1" noChangeArrowheads="1"/>
          </p:cNvSpPr>
          <p:nvPr>
            <p:ph type="body" idx="4294967295"/>
          </p:nvPr>
        </p:nvSpPr>
        <p:spPr>
          <a:xfrm>
            <a:off x="457200" y="1447800"/>
            <a:ext cx="8229600" cy="4876800"/>
          </a:xfrm>
        </p:spPr>
        <p:txBody>
          <a:bodyPr/>
          <a:lstStyle/>
          <a:p>
            <a:pPr lvl="1" eaLnBrk="1" hangingPunct="1">
              <a:buFont typeface="Wingdings" pitchFamily="2" charset="2"/>
              <a:buNone/>
            </a:pPr>
            <a:r>
              <a:rPr lang="en-US" smtClean="0"/>
              <a:t>1. DASAR HUKUM</a:t>
            </a:r>
          </a:p>
          <a:p>
            <a:pPr lvl="2" eaLnBrk="1" hangingPunct="1"/>
            <a:r>
              <a:rPr lang="id-ID" smtClean="0"/>
              <a:t>Pasal 23 UU PBB</a:t>
            </a:r>
          </a:p>
          <a:p>
            <a:pPr lvl="2" eaLnBrk="1" hangingPunct="1"/>
            <a:r>
              <a:rPr lang="id-ID" smtClean="0"/>
              <a:t>Pasal 49 UU KUP</a:t>
            </a:r>
          </a:p>
          <a:p>
            <a:pPr lvl="2" eaLnBrk="1" hangingPunct="1"/>
            <a:r>
              <a:rPr lang="en-US" smtClean="0"/>
              <a:t>Pasal 22 ayat (1) UU KUP 2000 dan 2007</a:t>
            </a:r>
          </a:p>
          <a:p>
            <a:pPr lvl="2" eaLnBrk="1" hangingPunct="1"/>
            <a:r>
              <a:rPr lang="en-US" smtClean="0"/>
              <a:t>Pasal II angka 1 UU KUP 2007</a:t>
            </a:r>
            <a:endParaRPr lang="id-ID" smtClean="0"/>
          </a:p>
          <a:p>
            <a:pPr lvl="1" eaLnBrk="1" hangingPunct="1">
              <a:buFont typeface="Wingdings" pitchFamily="2" charset="2"/>
              <a:buNone/>
            </a:pPr>
            <a:r>
              <a:rPr lang="en-US" smtClean="0"/>
              <a:t>2. PRODUK PENAGIHAN PBB</a:t>
            </a:r>
          </a:p>
          <a:p>
            <a:pPr lvl="2" eaLnBrk="1" hangingPunct="1"/>
            <a:r>
              <a:rPr lang="de-DE" smtClean="0"/>
              <a:t>STP </a:t>
            </a:r>
          </a:p>
          <a:p>
            <a:pPr lvl="2" eaLnBrk="1" hangingPunct="1"/>
            <a:r>
              <a:rPr lang="de-DE" smtClean="0"/>
              <a:t>Walaupun SPPT dan SKP juga merupakan dasar penagihan pajak (Pasal 12 UU PBB), tetapi yang dapat dilakukan penagihan aktif hanya STP (STP yang tidak dilunasi ditagih dengan Surat Paksa).</a:t>
            </a:r>
            <a:endParaRPr lang="en-US" smtClean="0"/>
          </a:p>
          <a:p>
            <a:pPr eaLnBrk="1" hangingPunct="1">
              <a:buFont typeface="Wingdings" pitchFamily="2" charset="2"/>
              <a:buNone/>
            </a:pPr>
            <a:endParaRPr lang="en-US" sz="3200"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3420C3E0-96E3-43B6-BECD-EC11DB982507}" type="slidenum">
              <a:rPr lang="en-US"/>
              <a:pPr/>
              <a:t>103</a:t>
            </a:fld>
            <a:endParaRPr lang="en-US"/>
          </a:p>
        </p:txBody>
      </p:sp>
      <p:sp>
        <p:nvSpPr>
          <p:cNvPr id="226306" name="Rectangle 2"/>
          <p:cNvSpPr>
            <a:spLocks noGrp="1" noRot="1" noChangeArrowheads="1"/>
          </p:cNvSpPr>
          <p:nvPr>
            <p:ph type="title" idx="4294967295"/>
          </p:nvPr>
        </p:nvSpPr>
        <p:spPr bwMode="auto">
          <a:xfrm>
            <a:off x="395288" y="260350"/>
            <a:ext cx="8435975" cy="1439863"/>
          </a:xfrm>
        </p:spPr>
        <p:txBody>
          <a:bodyPr wrap="square" lIns="91440" tIns="45720" rIns="91440" bIns="45720" numCol="1" anchorCtr="0" compatLnSpc="1">
            <a:prstTxWarp prst="textNoShape">
              <a:avLst/>
            </a:prstTxWarp>
          </a:bodyPr>
          <a:lstStyle/>
          <a:p>
            <a:pPr marL="531813" indent="-531813" algn="l" eaLnBrk="1" hangingPunct="1">
              <a:defRPr/>
            </a:pPr>
            <a:r>
              <a:rPr lang="en-US" sz="2900" smtClean="0"/>
              <a:t>II. DALUWARSA PENAGIHAN PBB</a:t>
            </a:r>
            <a:br>
              <a:rPr lang="en-US" sz="2900" smtClean="0"/>
            </a:br>
            <a:r>
              <a:rPr lang="en-US" sz="2900" smtClean="0"/>
              <a:t>(Lanjutan)</a:t>
            </a:r>
          </a:p>
        </p:txBody>
      </p:sp>
      <p:sp>
        <p:nvSpPr>
          <p:cNvPr id="94212" name="Rectangle 3"/>
          <p:cNvSpPr>
            <a:spLocks noGrp="1" noChangeArrowheads="1"/>
          </p:cNvSpPr>
          <p:nvPr>
            <p:ph type="body" idx="4294967295"/>
          </p:nvPr>
        </p:nvSpPr>
        <p:spPr>
          <a:xfrm>
            <a:off x="457200" y="1758950"/>
            <a:ext cx="8229600" cy="4359275"/>
          </a:xfrm>
        </p:spPr>
        <p:txBody>
          <a:bodyPr/>
          <a:lstStyle/>
          <a:p>
            <a:pPr lvl="1" eaLnBrk="1" hangingPunct="1">
              <a:buFont typeface="Wingdings" pitchFamily="2" charset="2"/>
              <a:buNone/>
            </a:pPr>
            <a:r>
              <a:rPr lang="en-US" smtClean="0"/>
              <a:t>3. WAKTU DALUWARSA</a:t>
            </a:r>
          </a:p>
          <a:p>
            <a:pPr lvl="2" eaLnBrk="1" hangingPunct="1"/>
            <a:r>
              <a:rPr lang="de-DE" smtClean="0"/>
              <a:t>untuk Tahun Pajak 2007 dan sebelumnya, daluwarsa 10 (sepuluh)</a:t>
            </a:r>
            <a:r>
              <a:rPr lang="de-DE" b="1" smtClean="0"/>
              <a:t> tahun</a:t>
            </a:r>
            <a:r>
              <a:rPr lang="de-DE" smtClean="0"/>
              <a:t> sejak berakhirnya</a:t>
            </a:r>
            <a:r>
              <a:rPr lang="de-DE" b="1" smtClean="0"/>
              <a:t> </a:t>
            </a:r>
            <a:r>
              <a:rPr lang="de-DE" smtClean="0"/>
              <a:t>Tahun Pajak</a:t>
            </a:r>
            <a:r>
              <a:rPr lang="en-US" smtClean="0"/>
              <a:t>;</a:t>
            </a:r>
          </a:p>
          <a:p>
            <a:pPr lvl="2" eaLnBrk="1" hangingPunct="1"/>
            <a:r>
              <a:rPr lang="de-DE" smtClean="0"/>
              <a:t>untuk Tahun Pajak 2008 dan seterusnya, daluwarsa 5 (lima) tahun sejak STP diterbitkan.</a:t>
            </a:r>
            <a:endParaRPr lang="en-US" smtClean="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lide Number Placeholder 3"/>
          <p:cNvSpPr>
            <a:spLocks noGrp="1"/>
          </p:cNvSpPr>
          <p:nvPr>
            <p:ph type="sldNum" sz="quarter" idx="12"/>
          </p:nvPr>
        </p:nvSpPr>
        <p:spPr/>
        <p:txBody>
          <a:bodyPr/>
          <a:lstStyle/>
          <a:p>
            <a:fld id="{30FB645C-EB82-4725-ACE9-5FD8E044D39A}" type="slidenum">
              <a:rPr lang="en-US"/>
              <a:pPr/>
              <a:t>104</a:t>
            </a:fld>
            <a:endParaRPr lang="en-US"/>
          </a:p>
        </p:txBody>
      </p:sp>
      <p:sp>
        <p:nvSpPr>
          <p:cNvPr id="228354" name="Rectangle 2"/>
          <p:cNvSpPr>
            <a:spLocks noGrp="1" noRot="1" noChangeArrowheads="1"/>
          </p:cNvSpPr>
          <p:nvPr>
            <p:ph type="title" idx="4294967295"/>
          </p:nvPr>
        </p:nvSpPr>
        <p:spPr bwMode="auto">
          <a:xfrm>
            <a:off x="468313" y="0"/>
            <a:ext cx="8229600" cy="1143000"/>
          </a:xfrm>
        </p:spPr>
        <p:txBody>
          <a:bodyPr wrap="square" lIns="91440" tIns="45720" rIns="91440" bIns="45720" numCol="1" anchorCtr="0" compatLnSpc="1">
            <a:prstTxWarp prst="textNoShape">
              <a:avLst/>
            </a:prstTxWarp>
          </a:bodyPr>
          <a:lstStyle/>
          <a:p>
            <a:pPr algn="l" eaLnBrk="1" hangingPunct="1">
              <a:defRPr/>
            </a:pPr>
            <a:r>
              <a:rPr lang="en-US" sz="2900" smtClean="0"/>
              <a:t>III. ILUSTRASI</a:t>
            </a:r>
          </a:p>
        </p:txBody>
      </p:sp>
      <p:sp>
        <p:nvSpPr>
          <p:cNvPr id="95236" name="Rectangle 3"/>
          <p:cNvSpPr>
            <a:spLocks noGrp="1" noChangeArrowheads="1"/>
          </p:cNvSpPr>
          <p:nvPr>
            <p:ph type="body" idx="4294967295"/>
          </p:nvPr>
        </p:nvSpPr>
        <p:spPr>
          <a:xfrm>
            <a:off x="468313" y="981075"/>
            <a:ext cx="8229600" cy="923925"/>
          </a:xfrm>
        </p:spPr>
        <p:txBody>
          <a:bodyPr/>
          <a:lstStyle/>
          <a:p>
            <a:pPr marL="342900" indent="-342900" eaLnBrk="1" hangingPunct="1"/>
            <a:r>
              <a:rPr lang="en-US" sz="2400" smtClean="0"/>
              <a:t>DALUWARSA PENETAPAN</a:t>
            </a:r>
          </a:p>
          <a:p>
            <a:pPr marL="538163" lvl="1" indent="-285750" eaLnBrk="1" hangingPunct="1">
              <a:buFont typeface="Wingdings" pitchFamily="2" charset="2"/>
              <a:buNone/>
            </a:pPr>
            <a:r>
              <a:rPr lang="en-US" smtClean="0"/>
              <a:t>Tahun Pajak 2002 dan sebelumnya</a:t>
            </a:r>
          </a:p>
        </p:txBody>
      </p:sp>
      <p:sp>
        <p:nvSpPr>
          <p:cNvPr id="95237" name="Line 4"/>
          <p:cNvSpPr>
            <a:spLocks noChangeShapeType="1"/>
          </p:cNvSpPr>
          <p:nvPr/>
        </p:nvSpPr>
        <p:spPr bwMode="auto">
          <a:xfrm>
            <a:off x="4960938" y="2289175"/>
            <a:ext cx="3384550" cy="0"/>
          </a:xfrm>
          <a:prstGeom prst="line">
            <a:avLst/>
          </a:prstGeom>
          <a:noFill/>
          <a:ln w="9525">
            <a:solidFill>
              <a:schemeClr val="hlink"/>
            </a:solidFill>
            <a:round/>
            <a:headEnd type="diamond" w="lg" len="lg"/>
            <a:tailEnd type="oval" w="lg" len="lg"/>
          </a:ln>
        </p:spPr>
        <p:txBody>
          <a:bodyPr/>
          <a:lstStyle/>
          <a:p>
            <a:endParaRPr lang="en-US"/>
          </a:p>
        </p:txBody>
      </p:sp>
      <p:sp>
        <p:nvSpPr>
          <p:cNvPr id="95238" name="Text Box 5"/>
          <p:cNvSpPr txBox="1">
            <a:spLocks noChangeArrowheads="1"/>
          </p:cNvSpPr>
          <p:nvPr/>
        </p:nvSpPr>
        <p:spPr bwMode="auto">
          <a:xfrm>
            <a:off x="4572000" y="2276475"/>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2002</a:t>
            </a:r>
          </a:p>
        </p:txBody>
      </p:sp>
      <p:sp>
        <p:nvSpPr>
          <p:cNvPr id="95239" name="Text Box 6"/>
          <p:cNvSpPr txBox="1">
            <a:spLocks noChangeArrowheads="1"/>
          </p:cNvSpPr>
          <p:nvPr/>
        </p:nvSpPr>
        <p:spPr bwMode="auto">
          <a:xfrm>
            <a:off x="8056563" y="234791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2012</a:t>
            </a:r>
          </a:p>
        </p:txBody>
      </p:sp>
      <p:sp>
        <p:nvSpPr>
          <p:cNvPr id="95240" name="Line 9"/>
          <p:cNvSpPr>
            <a:spLocks noChangeShapeType="1"/>
          </p:cNvSpPr>
          <p:nvPr/>
        </p:nvSpPr>
        <p:spPr bwMode="auto">
          <a:xfrm>
            <a:off x="4529138" y="2720975"/>
            <a:ext cx="3384550" cy="0"/>
          </a:xfrm>
          <a:prstGeom prst="line">
            <a:avLst/>
          </a:prstGeom>
          <a:noFill/>
          <a:ln w="9525">
            <a:solidFill>
              <a:schemeClr val="hlink"/>
            </a:solidFill>
            <a:round/>
            <a:headEnd type="diamond" w="lg" len="lg"/>
            <a:tailEnd type="oval" w="lg" len="lg"/>
          </a:ln>
        </p:spPr>
        <p:txBody>
          <a:bodyPr/>
          <a:lstStyle/>
          <a:p>
            <a:endParaRPr lang="en-US"/>
          </a:p>
        </p:txBody>
      </p:sp>
      <p:sp>
        <p:nvSpPr>
          <p:cNvPr id="95241" name="Text Box 10"/>
          <p:cNvSpPr txBox="1">
            <a:spLocks noChangeArrowheads="1"/>
          </p:cNvSpPr>
          <p:nvPr/>
        </p:nvSpPr>
        <p:spPr bwMode="auto">
          <a:xfrm>
            <a:off x="4140200" y="2708275"/>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2001</a:t>
            </a:r>
          </a:p>
        </p:txBody>
      </p:sp>
      <p:sp>
        <p:nvSpPr>
          <p:cNvPr id="95242" name="Text Box 11"/>
          <p:cNvSpPr txBox="1">
            <a:spLocks noChangeArrowheads="1"/>
          </p:cNvSpPr>
          <p:nvPr/>
        </p:nvSpPr>
        <p:spPr bwMode="auto">
          <a:xfrm>
            <a:off x="7624763" y="277971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2011</a:t>
            </a:r>
          </a:p>
        </p:txBody>
      </p:sp>
      <p:sp>
        <p:nvSpPr>
          <p:cNvPr id="95243" name="Line 13"/>
          <p:cNvSpPr>
            <a:spLocks noChangeShapeType="1"/>
          </p:cNvSpPr>
          <p:nvPr/>
        </p:nvSpPr>
        <p:spPr bwMode="auto">
          <a:xfrm>
            <a:off x="4097338" y="3152775"/>
            <a:ext cx="3384550" cy="0"/>
          </a:xfrm>
          <a:prstGeom prst="line">
            <a:avLst/>
          </a:prstGeom>
          <a:noFill/>
          <a:ln w="9525">
            <a:solidFill>
              <a:schemeClr val="hlink"/>
            </a:solidFill>
            <a:round/>
            <a:headEnd type="diamond" w="lg" len="lg"/>
            <a:tailEnd type="oval" w="lg" len="lg"/>
          </a:ln>
        </p:spPr>
        <p:txBody>
          <a:bodyPr/>
          <a:lstStyle/>
          <a:p>
            <a:endParaRPr lang="en-US"/>
          </a:p>
        </p:txBody>
      </p:sp>
      <p:sp>
        <p:nvSpPr>
          <p:cNvPr id="95244" name="Text Box 14"/>
          <p:cNvSpPr txBox="1">
            <a:spLocks noChangeArrowheads="1"/>
          </p:cNvSpPr>
          <p:nvPr/>
        </p:nvSpPr>
        <p:spPr bwMode="auto">
          <a:xfrm>
            <a:off x="3708400" y="3140075"/>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2000</a:t>
            </a:r>
          </a:p>
        </p:txBody>
      </p:sp>
      <p:sp>
        <p:nvSpPr>
          <p:cNvPr id="95245" name="Text Box 15"/>
          <p:cNvSpPr txBox="1">
            <a:spLocks noChangeArrowheads="1"/>
          </p:cNvSpPr>
          <p:nvPr/>
        </p:nvSpPr>
        <p:spPr bwMode="auto">
          <a:xfrm>
            <a:off x="7192963" y="321151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2010</a:t>
            </a:r>
          </a:p>
        </p:txBody>
      </p:sp>
      <p:sp>
        <p:nvSpPr>
          <p:cNvPr id="95246" name="Text Box 16"/>
          <p:cNvSpPr txBox="1">
            <a:spLocks noChangeArrowheads="1"/>
          </p:cNvSpPr>
          <p:nvPr/>
        </p:nvSpPr>
        <p:spPr bwMode="auto">
          <a:xfrm>
            <a:off x="3048000" y="3429000"/>
            <a:ext cx="857250" cy="366713"/>
          </a:xfrm>
          <a:prstGeom prst="rect">
            <a:avLst/>
          </a:prstGeom>
          <a:noFill/>
          <a:ln w="9525">
            <a:noFill/>
            <a:miter lim="800000"/>
            <a:headEnd/>
            <a:tailEnd/>
          </a:ln>
        </p:spPr>
        <p:txBody>
          <a:bodyPr wrap="none">
            <a:spAutoFit/>
          </a:bodyPr>
          <a:lstStyle/>
          <a:p>
            <a:pPr eaLnBrk="1" hangingPunct="1"/>
            <a:r>
              <a:rPr lang="en-US">
                <a:solidFill>
                  <a:schemeClr val="hlink"/>
                </a:solidFill>
              </a:rPr>
              <a:t>dstnya</a:t>
            </a:r>
          </a:p>
        </p:txBody>
      </p:sp>
      <p:sp>
        <p:nvSpPr>
          <p:cNvPr id="95247" name="Text Box 17"/>
          <p:cNvSpPr txBox="1">
            <a:spLocks noChangeArrowheads="1"/>
          </p:cNvSpPr>
          <p:nvPr/>
        </p:nvSpPr>
        <p:spPr bwMode="auto">
          <a:xfrm>
            <a:off x="762000" y="3810000"/>
            <a:ext cx="7315200" cy="519113"/>
          </a:xfrm>
          <a:prstGeom prst="rect">
            <a:avLst/>
          </a:prstGeom>
          <a:noFill/>
          <a:ln w="9525">
            <a:noFill/>
            <a:miter lim="800000"/>
            <a:headEnd/>
            <a:tailEnd/>
          </a:ln>
        </p:spPr>
        <p:txBody>
          <a:bodyPr wrap="none">
            <a:spAutoFit/>
          </a:bodyPr>
          <a:lstStyle/>
          <a:p>
            <a:pPr eaLnBrk="1" hangingPunct="1"/>
            <a:r>
              <a:rPr lang="en-US" sz="2800"/>
              <a:t>Tahun Pajak 2003 sampai Tahun Pajak 2007</a:t>
            </a:r>
          </a:p>
        </p:txBody>
      </p:sp>
      <p:sp>
        <p:nvSpPr>
          <p:cNvPr id="95248" name="Line 18"/>
          <p:cNvSpPr>
            <a:spLocks noChangeShapeType="1"/>
          </p:cNvSpPr>
          <p:nvPr/>
        </p:nvSpPr>
        <p:spPr bwMode="auto">
          <a:xfrm>
            <a:off x="2295525" y="4594225"/>
            <a:ext cx="865188" cy="0"/>
          </a:xfrm>
          <a:prstGeom prst="line">
            <a:avLst/>
          </a:prstGeom>
          <a:noFill/>
          <a:ln w="9525">
            <a:solidFill>
              <a:schemeClr val="hlink"/>
            </a:solidFill>
            <a:round/>
            <a:headEnd type="diamond" w="lg" len="lg"/>
            <a:tailEnd/>
          </a:ln>
        </p:spPr>
        <p:txBody>
          <a:bodyPr/>
          <a:lstStyle/>
          <a:p>
            <a:endParaRPr lang="en-US"/>
          </a:p>
        </p:txBody>
      </p:sp>
      <p:sp>
        <p:nvSpPr>
          <p:cNvPr id="95249" name="Line 19"/>
          <p:cNvSpPr>
            <a:spLocks noChangeShapeType="1"/>
          </p:cNvSpPr>
          <p:nvPr/>
        </p:nvSpPr>
        <p:spPr bwMode="auto">
          <a:xfrm>
            <a:off x="3160713" y="4594225"/>
            <a:ext cx="865187" cy="0"/>
          </a:xfrm>
          <a:prstGeom prst="line">
            <a:avLst/>
          </a:prstGeom>
          <a:noFill/>
          <a:ln w="9525">
            <a:solidFill>
              <a:schemeClr val="hlink"/>
            </a:solidFill>
            <a:round/>
            <a:headEnd type="diamond" w="lg" len="lg"/>
            <a:tailEnd/>
          </a:ln>
        </p:spPr>
        <p:txBody>
          <a:bodyPr/>
          <a:lstStyle/>
          <a:p>
            <a:endParaRPr lang="en-US"/>
          </a:p>
        </p:txBody>
      </p:sp>
      <p:sp>
        <p:nvSpPr>
          <p:cNvPr id="95250" name="Line 20"/>
          <p:cNvSpPr>
            <a:spLocks noChangeShapeType="1"/>
          </p:cNvSpPr>
          <p:nvPr/>
        </p:nvSpPr>
        <p:spPr bwMode="auto">
          <a:xfrm>
            <a:off x="4024313" y="4594225"/>
            <a:ext cx="865187" cy="0"/>
          </a:xfrm>
          <a:prstGeom prst="line">
            <a:avLst/>
          </a:prstGeom>
          <a:noFill/>
          <a:ln w="9525">
            <a:solidFill>
              <a:schemeClr val="hlink"/>
            </a:solidFill>
            <a:round/>
            <a:headEnd type="diamond" w="lg" len="lg"/>
            <a:tailEnd/>
          </a:ln>
        </p:spPr>
        <p:txBody>
          <a:bodyPr/>
          <a:lstStyle/>
          <a:p>
            <a:endParaRPr lang="en-US"/>
          </a:p>
        </p:txBody>
      </p:sp>
      <p:sp>
        <p:nvSpPr>
          <p:cNvPr id="95251" name="Line 21"/>
          <p:cNvSpPr>
            <a:spLocks noChangeShapeType="1"/>
          </p:cNvSpPr>
          <p:nvPr/>
        </p:nvSpPr>
        <p:spPr bwMode="auto">
          <a:xfrm>
            <a:off x="4887913" y="4594225"/>
            <a:ext cx="865187" cy="0"/>
          </a:xfrm>
          <a:prstGeom prst="line">
            <a:avLst/>
          </a:prstGeom>
          <a:noFill/>
          <a:ln w="9525">
            <a:solidFill>
              <a:schemeClr val="hlink"/>
            </a:solidFill>
            <a:round/>
            <a:headEnd type="diamond" w="lg" len="lg"/>
            <a:tailEnd/>
          </a:ln>
        </p:spPr>
        <p:txBody>
          <a:bodyPr/>
          <a:lstStyle/>
          <a:p>
            <a:endParaRPr lang="en-US"/>
          </a:p>
        </p:txBody>
      </p:sp>
      <p:sp>
        <p:nvSpPr>
          <p:cNvPr id="95252" name="Line 22"/>
          <p:cNvSpPr>
            <a:spLocks noChangeShapeType="1"/>
          </p:cNvSpPr>
          <p:nvPr/>
        </p:nvSpPr>
        <p:spPr bwMode="auto">
          <a:xfrm flipV="1">
            <a:off x="5753100" y="4594225"/>
            <a:ext cx="2663825" cy="0"/>
          </a:xfrm>
          <a:prstGeom prst="line">
            <a:avLst/>
          </a:prstGeom>
          <a:noFill/>
          <a:ln w="9525">
            <a:solidFill>
              <a:schemeClr val="hlink"/>
            </a:solidFill>
            <a:round/>
            <a:headEnd type="diamond" w="lg" len="lg"/>
            <a:tailEnd type="oval" w="lg" len="lg"/>
          </a:ln>
        </p:spPr>
        <p:txBody>
          <a:bodyPr/>
          <a:lstStyle/>
          <a:p>
            <a:endParaRPr lang="en-US"/>
          </a:p>
        </p:txBody>
      </p:sp>
      <p:sp>
        <p:nvSpPr>
          <p:cNvPr id="95253" name="Text Box 23"/>
          <p:cNvSpPr txBox="1">
            <a:spLocks noChangeArrowheads="1"/>
          </p:cNvSpPr>
          <p:nvPr/>
        </p:nvSpPr>
        <p:spPr bwMode="auto">
          <a:xfrm>
            <a:off x="8056563" y="4594225"/>
            <a:ext cx="692150" cy="366713"/>
          </a:xfrm>
          <a:prstGeom prst="rect">
            <a:avLst/>
          </a:prstGeom>
          <a:noFill/>
          <a:ln w="9525">
            <a:noFill/>
            <a:miter lim="800000"/>
            <a:headEnd/>
            <a:tailEnd/>
          </a:ln>
        </p:spPr>
        <p:txBody>
          <a:bodyPr wrap="none">
            <a:spAutoFit/>
          </a:bodyPr>
          <a:lstStyle/>
          <a:p>
            <a:pPr eaLnBrk="1" hangingPunct="1"/>
            <a:r>
              <a:rPr lang="en-US">
                <a:solidFill>
                  <a:schemeClr val="hlink"/>
                </a:solidFill>
              </a:rPr>
              <a:t>2013</a:t>
            </a:r>
          </a:p>
        </p:txBody>
      </p:sp>
      <p:sp>
        <p:nvSpPr>
          <p:cNvPr id="95254" name="Text Box 25"/>
          <p:cNvSpPr txBox="1">
            <a:spLocks noChangeArrowheads="1"/>
          </p:cNvSpPr>
          <p:nvPr/>
        </p:nvSpPr>
        <p:spPr bwMode="auto">
          <a:xfrm>
            <a:off x="2008188" y="466566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2003</a:t>
            </a:r>
          </a:p>
        </p:txBody>
      </p:sp>
      <p:sp>
        <p:nvSpPr>
          <p:cNvPr id="95255" name="Text Box 26"/>
          <p:cNvSpPr txBox="1">
            <a:spLocks noChangeArrowheads="1"/>
          </p:cNvSpPr>
          <p:nvPr/>
        </p:nvSpPr>
        <p:spPr bwMode="auto">
          <a:xfrm>
            <a:off x="2800350" y="466566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2004</a:t>
            </a:r>
          </a:p>
        </p:txBody>
      </p:sp>
      <p:sp>
        <p:nvSpPr>
          <p:cNvPr id="95256" name="Text Box 27"/>
          <p:cNvSpPr txBox="1">
            <a:spLocks noChangeArrowheads="1"/>
          </p:cNvSpPr>
          <p:nvPr/>
        </p:nvSpPr>
        <p:spPr bwMode="auto">
          <a:xfrm>
            <a:off x="3663950" y="466566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2005</a:t>
            </a:r>
          </a:p>
        </p:txBody>
      </p:sp>
      <p:sp>
        <p:nvSpPr>
          <p:cNvPr id="95257" name="Text Box 28"/>
          <p:cNvSpPr txBox="1">
            <a:spLocks noChangeArrowheads="1"/>
          </p:cNvSpPr>
          <p:nvPr/>
        </p:nvSpPr>
        <p:spPr bwMode="auto">
          <a:xfrm>
            <a:off x="4527550" y="466566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2006</a:t>
            </a:r>
          </a:p>
        </p:txBody>
      </p:sp>
      <p:sp>
        <p:nvSpPr>
          <p:cNvPr id="95258" name="Text Box 29"/>
          <p:cNvSpPr txBox="1">
            <a:spLocks noChangeArrowheads="1"/>
          </p:cNvSpPr>
          <p:nvPr/>
        </p:nvSpPr>
        <p:spPr bwMode="auto">
          <a:xfrm>
            <a:off x="5392738" y="466566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2007</a:t>
            </a:r>
          </a:p>
        </p:txBody>
      </p:sp>
      <p:sp>
        <p:nvSpPr>
          <p:cNvPr id="95259" name="Text Box 30"/>
          <p:cNvSpPr txBox="1">
            <a:spLocks noChangeArrowheads="1"/>
          </p:cNvSpPr>
          <p:nvPr/>
        </p:nvSpPr>
        <p:spPr bwMode="auto">
          <a:xfrm>
            <a:off x="762000" y="5105400"/>
            <a:ext cx="5611813" cy="946150"/>
          </a:xfrm>
          <a:prstGeom prst="rect">
            <a:avLst/>
          </a:prstGeom>
          <a:noFill/>
          <a:ln w="9525">
            <a:noFill/>
            <a:miter lim="800000"/>
            <a:headEnd/>
            <a:tailEnd/>
          </a:ln>
        </p:spPr>
        <p:txBody>
          <a:bodyPr wrap="none">
            <a:spAutoFit/>
          </a:bodyPr>
          <a:lstStyle/>
          <a:p>
            <a:pPr eaLnBrk="1" hangingPunct="1"/>
            <a:r>
              <a:rPr lang="en-US" sz="2800"/>
              <a:t>Tahun Pajak 2008 dan seterusnya</a:t>
            </a:r>
          </a:p>
          <a:p>
            <a:pPr eaLnBrk="1" hangingPunct="1"/>
            <a:r>
              <a:rPr lang="en-US" sz="2800"/>
              <a:t>     </a:t>
            </a:r>
            <a:r>
              <a:rPr lang="en-US">
                <a:solidFill>
                  <a:schemeClr val="hlink"/>
                </a:solidFill>
              </a:rPr>
              <a:t>5 (lima) tahun setelah berakhirnya Tahun Pajak</a:t>
            </a:r>
          </a:p>
        </p:txBody>
      </p:sp>
      <p:sp>
        <p:nvSpPr>
          <p:cNvPr id="95260" name="Text Box 31"/>
          <p:cNvSpPr txBox="1">
            <a:spLocks noChangeArrowheads="1"/>
          </p:cNvSpPr>
          <p:nvPr/>
        </p:nvSpPr>
        <p:spPr bwMode="auto">
          <a:xfrm>
            <a:off x="4868863" y="5994400"/>
            <a:ext cx="1258887" cy="366713"/>
          </a:xfrm>
          <a:prstGeom prst="rect">
            <a:avLst/>
          </a:prstGeom>
          <a:noFill/>
          <a:ln w="9525">
            <a:noFill/>
            <a:miter lim="800000"/>
            <a:headEnd/>
            <a:tailEnd/>
          </a:ln>
        </p:spPr>
        <p:txBody>
          <a:bodyPr wrap="none">
            <a:spAutoFit/>
          </a:bodyPr>
          <a:lstStyle/>
          <a:p>
            <a:pPr eaLnBrk="1" hangingPunct="1"/>
            <a:r>
              <a:rPr lang="en-US"/>
              <a:t>Keterangan:</a:t>
            </a:r>
          </a:p>
        </p:txBody>
      </p:sp>
      <p:sp>
        <p:nvSpPr>
          <p:cNvPr id="95261" name="AutoShape 32"/>
          <p:cNvSpPr>
            <a:spLocks noChangeArrowheads="1"/>
          </p:cNvSpPr>
          <p:nvPr/>
        </p:nvSpPr>
        <p:spPr bwMode="auto">
          <a:xfrm>
            <a:off x="6329363" y="6105525"/>
            <a:ext cx="142875" cy="144463"/>
          </a:xfrm>
          <a:prstGeom prst="diamond">
            <a:avLst/>
          </a:prstGeom>
          <a:solidFill>
            <a:schemeClr val="hlink"/>
          </a:solidFill>
          <a:ln w="9525">
            <a:solidFill>
              <a:schemeClr val="hlink"/>
            </a:solidFill>
            <a:miter lim="800000"/>
            <a:headEnd/>
            <a:tailEnd/>
          </a:ln>
        </p:spPr>
        <p:txBody>
          <a:bodyPr wrap="none" anchor="ctr"/>
          <a:lstStyle/>
          <a:p>
            <a:pPr eaLnBrk="1" hangingPunct="1"/>
            <a:endParaRPr lang="id-ID"/>
          </a:p>
        </p:txBody>
      </p:sp>
      <p:sp>
        <p:nvSpPr>
          <p:cNvPr id="95262" name="Oval 33"/>
          <p:cNvSpPr>
            <a:spLocks noChangeArrowheads="1"/>
          </p:cNvSpPr>
          <p:nvPr/>
        </p:nvSpPr>
        <p:spPr bwMode="auto">
          <a:xfrm>
            <a:off x="6329363" y="6321425"/>
            <a:ext cx="142875" cy="144463"/>
          </a:xfrm>
          <a:prstGeom prst="ellipse">
            <a:avLst/>
          </a:prstGeom>
          <a:solidFill>
            <a:schemeClr val="hlink"/>
          </a:solidFill>
          <a:ln w="9525">
            <a:solidFill>
              <a:schemeClr val="hlink"/>
            </a:solidFill>
            <a:round/>
            <a:headEnd/>
            <a:tailEnd/>
          </a:ln>
        </p:spPr>
        <p:txBody>
          <a:bodyPr wrap="none" anchor="ctr"/>
          <a:lstStyle/>
          <a:p>
            <a:pPr eaLnBrk="1" hangingPunct="1"/>
            <a:endParaRPr lang="id-ID"/>
          </a:p>
        </p:txBody>
      </p:sp>
      <p:sp>
        <p:nvSpPr>
          <p:cNvPr id="95263" name="Text Box 34"/>
          <p:cNvSpPr txBox="1">
            <a:spLocks noChangeArrowheads="1"/>
          </p:cNvSpPr>
          <p:nvPr/>
        </p:nvSpPr>
        <p:spPr bwMode="auto">
          <a:xfrm>
            <a:off x="6524625" y="5994400"/>
            <a:ext cx="1296988" cy="366713"/>
          </a:xfrm>
          <a:prstGeom prst="rect">
            <a:avLst/>
          </a:prstGeom>
          <a:noFill/>
          <a:ln w="9525">
            <a:noFill/>
            <a:miter lim="800000"/>
            <a:headEnd/>
            <a:tailEnd/>
          </a:ln>
        </p:spPr>
        <p:txBody>
          <a:bodyPr wrap="none">
            <a:spAutoFit/>
          </a:bodyPr>
          <a:lstStyle/>
          <a:p>
            <a:pPr eaLnBrk="1" hangingPunct="1"/>
            <a:r>
              <a:rPr lang="en-US"/>
              <a:t>Tahun Pajak</a:t>
            </a:r>
          </a:p>
        </p:txBody>
      </p:sp>
      <p:sp>
        <p:nvSpPr>
          <p:cNvPr id="95264" name="Text Box 35"/>
          <p:cNvSpPr txBox="1">
            <a:spLocks noChangeArrowheads="1"/>
          </p:cNvSpPr>
          <p:nvPr/>
        </p:nvSpPr>
        <p:spPr bwMode="auto">
          <a:xfrm>
            <a:off x="6524625" y="6210300"/>
            <a:ext cx="2311400" cy="366713"/>
          </a:xfrm>
          <a:prstGeom prst="rect">
            <a:avLst/>
          </a:prstGeom>
          <a:noFill/>
          <a:ln w="9525">
            <a:noFill/>
            <a:miter lim="800000"/>
            <a:headEnd/>
            <a:tailEnd/>
          </a:ln>
        </p:spPr>
        <p:txBody>
          <a:bodyPr wrap="none">
            <a:spAutoFit/>
          </a:bodyPr>
          <a:lstStyle/>
          <a:p>
            <a:pPr eaLnBrk="1" hangingPunct="1"/>
            <a:r>
              <a:rPr lang="en-US"/>
              <a:t>Tahun Penetapan (STP)</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2"/>
          </p:nvPr>
        </p:nvSpPr>
        <p:spPr/>
        <p:txBody>
          <a:bodyPr/>
          <a:lstStyle/>
          <a:p>
            <a:fld id="{45937316-E01E-4D13-8EE6-040EC8E29364}" type="slidenum">
              <a:rPr lang="en-US"/>
              <a:pPr/>
              <a:t>105</a:t>
            </a:fld>
            <a:endParaRPr lang="en-US"/>
          </a:p>
        </p:txBody>
      </p:sp>
      <p:sp>
        <p:nvSpPr>
          <p:cNvPr id="230402" name="Rectangle 2"/>
          <p:cNvSpPr>
            <a:spLocks noGrp="1" noRot="1" noChangeArrowheads="1"/>
          </p:cNvSpPr>
          <p:nvPr>
            <p:ph type="title" idx="4294967295"/>
          </p:nvPr>
        </p:nvSpPr>
        <p:spPr bwMode="auto">
          <a:xfrm>
            <a:off x="468313" y="0"/>
            <a:ext cx="8229600" cy="1143000"/>
          </a:xfrm>
        </p:spPr>
        <p:txBody>
          <a:bodyPr wrap="square" lIns="91440" tIns="45720" rIns="91440" bIns="45720" numCol="1" anchorCtr="0" compatLnSpc="1">
            <a:prstTxWarp prst="textNoShape">
              <a:avLst/>
            </a:prstTxWarp>
          </a:bodyPr>
          <a:lstStyle/>
          <a:p>
            <a:pPr algn="l" eaLnBrk="1" hangingPunct="1">
              <a:defRPr/>
            </a:pPr>
            <a:r>
              <a:rPr lang="en-US" sz="2900" smtClean="0"/>
              <a:t>III. ILUSTRASI (Lanjutan)</a:t>
            </a:r>
          </a:p>
        </p:txBody>
      </p:sp>
      <p:sp>
        <p:nvSpPr>
          <p:cNvPr id="96260" name="Rectangle 3"/>
          <p:cNvSpPr>
            <a:spLocks noGrp="1" noChangeArrowheads="1"/>
          </p:cNvSpPr>
          <p:nvPr>
            <p:ph type="body" idx="4294967295"/>
          </p:nvPr>
        </p:nvSpPr>
        <p:spPr>
          <a:xfrm>
            <a:off x="468313" y="981075"/>
            <a:ext cx="8229600" cy="1181100"/>
          </a:xfrm>
        </p:spPr>
        <p:txBody>
          <a:bodyPr/>
          <a:lstStyle/>
          <a:p>
            <a:pPr marL="342900" indent="-342900" eaLnBrk="1" hangingPunct="1"/>
            <a:r>
              <a:rPr lang="en-US" sz="2400" smtClean="0"/>
              <a:t>DALUWARSA PENAGIHAN</a:t>
            </a:r>
          </a:p>
          <a:p>
            <a:pPr marL="538163" lvl="1" indent="-285750" eaLnBrk="1" hangingPunct="1">
              <a:buFont typeface="Wingdings" pitchFamily="2" charset="2"/>
              <a:buNone/>
            </a:pPr>
            <a:r>
              <a:rPr lang="en-US" smtClean="0"/>
              <a:t>Tahun Pajak 2007 dan sebelumnya</a:t>
            </a:r>
          </a:p>
        </p:txBody>
      </p:sp>
      <p:sp>
        <p:nvSpPr>
          <p:cNvPr id="96261" name="Line 4"/>
          <p:cNvSpPr>
            <a:spLocks noChangeShapeType="1"/>
          </p:cNvSpPr>
          <p:nvPr/>
        </p:nvSpPr>
        <p:spPr bwMode="auto">
          <a:xfrm>
            <a:off x="4960938" y="2289175"/>
            <a:ext cx="3384550" cy="0"/>
          </a:xfrm>
          <a:prstGeom prst="line">
            <a:avLst/>
          </a:prstGeom>
          <a:noFill/>
          <a:ln w="9525">
            <a:solidFill>
              <a:schemeClr val="hlink"/>
            </a:solidFill>
            <a:round/>
            <a:headEnd type="diamond" w="lg" len="lg"/>
            <a:tailEnd type="oval" w="lg" len="lg"/>
          </a:ln>
        </p:spPr>
        <p:txBody>
          <a:bodyPr/>
          <a:lstStyle/>
          <a:p>
            <a:endParaRPr lang="en-US"/>
          </a:p>
        </p:txBody>
      </p:sp>
      <p:sp>
        <p:nvSpPr>
          <p:cNvPr id="96262" name="Text Box 5"/>
          <p:cNvSpPr txBox="1">
            <a:spLocks noChangeArrowheads="1"/>
          </p:cNvSpPr>
          <p:nvPr/>
        </p:nvSpPr>
        <p:spPr bwMode="auto">
          <a:xfrm>
            <a:off x="4572000" y="2276475"/>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2007</a:t>
            </a:r>
          </a:p>
        </p:txBody>
      </p:sp>
      <p:sp>
        <p:nvSpPr>
          <p:cNvPr id="96263" name="Text Box 6"/>
          <p:cNvSpPr txBox="1">
            <a:spLocks noChangeArrowheads="1"/>
          </p:cNvSpPr>
          <p:nvPr/>
        </p:nvSpPr>
        <p:spPr bwMode="auto">
          <a:xfrm>
            <a:off x="8056563" y="234791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2017</a:t>
            </a:r>
          </a:p>
        </p:txBody>
      </p:sp>
      <p:sp>
        <p:nvSpPr>
          <p:cNvPr id="96264" name="Line 7"/>
          <p:cNvSpPr>
            <a:spLocks noChangeShapeType="1"/>
          </p:cNvSpPr>
          <p:nvPr/>
        </p:nvSpPr>
        <p:spPr bwMode="auto">
          <a:xfrm>
            <a:off x="4529138" y="2720975"/>
            <a:ext cx="3384550" cy="0"/>
          </a:xfrm>
          <a:prstGeom prst="line">
            <a:avLst/>
          </a:prstGeom>
          <a:noFill/>
          <a:ln w="9525">
            <a:solidFill>
              <a:schemeClr val="hlink"/>
            </a:solidFill>
            <a:round/>
            <a:headEnd type="diamond" w="lg" len="lg"/>
            <a:tailEnd type="oval" w="lg" len="lg"/>
          </a:ln>
        </p:spPr>
        <p:txBody>
          <a:bodyPr/>
          <a:lstStyle/>
          <a:p>
            <a:endParaRPr lang="en-US"/>
          </a:p>
        </p:txBody>
      </p:sp>
      <p:sp>
        <p:nvSpPr>
          <p:cNvPr id="96265" name="Text Box 8"/>
          <p:cNvSpPr txBox="1">
            <a:spLocks noChangeArrowheads="1"/>
          </p:cNvSpPr>
          <p:nvPr/>
        </p:nvSpPr>
        <p:spPr bwMode="auto">
          <a:xfrm>
            <a:off x="4140200" y="2708275"/>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2006</a:t>
            </a:r>
          </a:p>
        </p:txBody>
      </p:sp>
      <p:sp>
        <p:nvSpPr>
          <p:cNvPr id="96266" name="Text Box 9"/>
          <p:cNvSpPr txBox="1">
            <a:spLocks noChangeArrowheads="1"/>
          </p:cNvSpPr>
          <p:nvPr/>
        </p:nvSpPr>
        <p:spPr bwMode="auto">
          <a:xfrm>
            <a:off x="7624763" y="277971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2016</a:t>
            </a:r>
          </a:p>
        </p:txBody>
      </p:sp>
      <p:sp>
        <p:nvSpPr>
          <p:cNvPr id="96267" name="Line 10"/>
          <p:cNvSpPr>
            <a:spLocks noChangeShapeType="1"/>
          </p:cNvSpPr>
          <p:nvPr/>
        </p:nvSpPr>
        <p:spPr bwMode="auto">
          <a:xfrm>
            <a:off x="4097338" y="3152775"/>
            <a:ext cx="3384550" cy="0"/>
          </a:xfrm>
          <a:prstGeom prst="line">
            <a:avLst/>
          </a:prstGeom>
          <a:noFill/>
          <a:ln w="9525">
            <a:solidFill>
              <a:schemeClr val="hlink"/>
            </a:solidFill>
            <a:round/>
            <a:headEnd type="diamond" w="lg" len="lg"/>
            <a:tailEnd type="oval" w="lg" len="lg"/>
          </a:ln>
        </p:spPr>
        <p:txBody>
          <a:bodyPr/>
          <a:lstStyle/>
          <a:p>
            <a:endParaRPr lang="en-US"/>
          </a:p>
        </p:txBody>
      </p:sp>
      <p:sp>
        <p:nvSpPr>
          <p:cNvPr id="96268" name="Text Box 11"/>
          <p:cNvSpPr txBox="1">
            <a:spLocks noChangeArrowheads="1"/>
          </p:cNvSpPr>
          <p:nvPr/>
        </p:nvSpPr>
        <p:spPr bwMode="auto">
          <a:xfrm>
            <a:off x="3708400" y="3140075"/>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2005</a:t>
            </a:r>
          </a:p>
        </p:txBody>
      </p:sp>
      <p:sp>
        <p:nvSpPr>
          <p:cNvPr id="96269" name="Text Box 12"/>
          <p:cNvSpPr txBox="1">
            <a:spLocks noChangeArrowheads="1"/>
          </p:cNvSpPr>
          <p:nvPr/>
        </p:nvSpPr>
        <p:spPr bwMode="auto">
          <a:xfrm>
            <a:off x="7192963" y="321151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2015</a:t>
            </a:r>
          </a:p>
        </p:txBody>
      </p:sp>
      <p:sp>
        <p:nvSpPr>
          <p:cNvPr id="96270" name="Text Box 13"/>
          <p:cNvSpPr txBox="1">
            <a:spLocks noChangeArrowheads="1"/>
          </p:cNvSpPr>
          <p:nvPr/>
        </p:nvSpPr>
        <p:spPr bwMode="auto">
          <a:xfrm>
            <a:off x="3068638" y="3533775"/>
            <a:ext cx="857250" cy="366713"/>
          </a:xfrm>
          <a:prstGeom prst="rect">
            <a:avLst/>
          </a:prstGeom>
          <a:noFill/>
          <a:ln w="9525">
            <a:noFill/>
            <a:miter lim="800000"/>
            <a:headEnd/>
            <a:tailEnd/>
          </a:ln>
        </p:spPr>
        <p:txBody>
          <a:bodyPr wrap="none">
            <a:spAutoFit/>
          </a:bodyPr>
          <a:lstStyle/>
          <a:p>
            <a:pPr eaLnBrk="1" hangingPunct="1"/>
            <a:r>
              <a:rPr lang="en-US">
                <a:solidFill>
                  <a:schemeClr val="hlink"/>
                </a:solidFill>
              </a:rPr>
              <a:t>dstnya</a:t>
            </a:r>
          </a:p>
        </p:txBody>
      </p:sp>
      <p:sp>
        <p:nvSpPr>
          <p:cNvPr id="96271" name="Text Box 26"/>
          <p:cNvSpPr txBox="1">
            <a:spLocks noChangeArrowheads="1"/>
          </p:cNvSpPr>
          <p:nvPr/>
        </p:nvSpPr>
        <p:spPr bwMode="auto">
          <a:xfrm>
            <a:off x="685800" y="4191000"/>
            <a:ext cx="5611813" cy="946150"/>
          </a:xfrm>
          <a:prstGeom prst="rect">
            <a:avLst/>
          </a:prstGeom>
          <a:noFill/>
          <a:ln w="9525">
            <a:noFill/>
            <a:miter lim="800000"/>
            <a:headEnd/>
            <a:tailEnd/>
          </a:ln>
        </p:spPr>
        <p:txBody>
          <a:bodyPr wrap="none">
            <a:spAutoFit/>
          </a:bodyPr>
          <a:lstStyle/>
          <a:p>
            <a:pPr eaLnBrk="1" hangingPunct="1"/>
            <a:r>
              <a:rPr lang="en-US" sz="2800"/>
              <a:t>Tahun Pajak 2008 dan seterusnya</a:t>
            </a:r>
          </a:p>
          <a:p>
            <a:pPr eaLnBrk="1" hangingPunct="1"/>
            <a:r>
              <a:rPr lang="en-US" sz="2800"/>
              <a:t>     </a:t>
            </a:r>
            <a:r>
              <a:rPr lang="en-US">
                <a:solidFill>
                  <a:schemeClr val="hlink"/>
                </a:solidFill>
              </a:rPr>
              <a:t>5 (lima) tahun sejak diterbitkan STP</a:t>
            </a:r>
          </a:p>
        </p:txBody>
      </p:sp>
      <p:sp>
        <p:nvSpPr>
          <p:cNvPr id="96272" name="Text Box 27"/>
          <p:cNvSpPr txBox="1">
            <a:spLocks noChangeArrowheads="1"/>
          </p:cNvSpPr>
          <p:nvPr/>
        </p:nvSpPr>
        <p:spPr bwMode="auto">
          <a:xfrm>
            <a:off x="4868863" y="5994400"/>
            <a:ext cx="1258887" cy="366713"/>
          </a:xfrm>
          <a:prstGeom prst="rect">
            <a:avLst/>
          </a:prstGeom>
          <a:noFill/>
          <a:ln w="9525">
            <a:noFill/>
            <a:miter lim="800000"/>
            <a:headEnd/>
            <a:tailEnd/>
          </a:ln>
        </p:spPr>
        <p:txBody>
          <a:bodyPr wrap="none">
            <a:spAutoFit/>
          </a:bodyPr>
          <a:lstStyle/>
          <a:p>
            <a:pPr eaLnBrk="1" hangingPunct="1"/>
            <a:r>
              <a:rPr lang="en-US"/>
              <a:t>Keterangan:</a:t>
            </a:r>
          </a:p>
        </p:txBody>
      </p:sp>
      <p:sp>
        <p:nvSpPr>
          <p:cNvPr id="96273" name="AutoShape 28"/>
          <p:cNvSpPr>
            <a:spLocks noChangeArrowheads="1"/>
          </p:cNvSpPr>
          <p:nvPr/>
        </p:nvSpPr>
        <p:spPr bwMode="auto">
          <a:xfrm>
            <a:off x="6329363" y="6105525"/>
            <a:ext cx="142875" cy="144463"/>
          </a:xfrm>
          <a:prstGeom prst="diamond">
            <a:avLst/>
          </a:prstGeom>
          <a:solidFill>
            <a:schemeClr val="hlink"/>
          </a:solidFill>
          <a:ln w="9525">
            <a:solidFill>
              <a:schemeClr val="hlink"/>
            </a:solidFill>
            <a:miter lim="800000"/>
            <a:headEnd/>
            <a:tailEnd/>
          </a:ln>
        </p:spPr>
        <p:txBody>
          <a:bodyPr wrap="none" anchor="ctr"/>
          <a:lstStyle/>
          <a:p>
            <a:pPr eaLnBrk="1" hangingPunct="1"/>
            <a:endParaRPr lang="id-ID"/>
          </a:p>
        </p:txBody>
      </p:sp>
      <p:sp>
        <p:nvSpPr>
          <p:cNvPr id="96274" name="Oval 29"/>
          <p:cNvSpPr>
            <a:spLocks noChangeArrowheads="1"/>
          </p:cNvSpPr>
          <p:nvPr/>
        </p:nvSpPr>
        <p:spPr bwMode="auto">
          <a:xfrm>
            <a:off x="6329363" y="6321425"/>
            <a:ext cx="142875" cy="144463"/>
          </a:xfrm>
          <a:prstGeom prst="ellipse">
            <a:avLst/>
          </a:prstGeom>
          <a:solidFill>
            <a:schemeClr val="hlink"/>
          </a:solidFill>
          <a:ln w="9525">
            <a:solidFill>
              <a:schemeClr val="hlink"/>
            </a:solidFill>
            <a:round/>
            <a:headEnd/>
            <a:tailEnd/>
          </a:ln>
        </p:spPr>
        <p:txBody>
          <a:bodyPr wrap="none" anchor="ctr"/>
          <a:lstStyle/>
          <a:p>
            <a:pPr eaLnBrk="1" hangingPunct="1"/>
            <a:endParaRPr lang="id-ID"/>
          </a:p>
        </p:txBody>
      </p:sp>
      <p:sp>
        <p:nvSpPr>
          <p:cNvPr id="96275" name="Text Box 30"/>
          <p:cNvSpPr txBox="1">
            <a:spLocks noChangeArrowheads="1"/>
          </p:cNvSpPr>
          <p:nvPr/>
        </p:nvSpPr>
        <p:spPr bwMode="auto">
          <a:xfrm>
            <a:off x="6524625" y="5994400"/>
            <a:ext cx="1296988" cy="366713"/>
          </a:xfrm>
          <a:prstGeom prst="rect">
            <a:avLst/>
          </a:prstGeom>
          <a:noFill/>
          <a:ln w="9525">
            <a:noFill/>
            <a:miter lim="800000"/>
            <a:headEnd/>
            <a:tailEnd/>
          </a:ln>
        </p:spPr>
        <p:txBody>
          <a:bodyPr wrap="none">
            <a:spAutoFit/>
          </a:bodyPr>
          <a:lstStyle/>
          <a:p>
            <a:pPr eaLnBrk="1" hangingPunct="1"/>
            <a:r>
              <a:rPr lang="en-US"/>
              <a:t>Tahun Pajak</a:t>
            </a:r>
          </a:p>
        </p:txBody>
      </p:sp>
      <p:sp>
        <p:nvSpPr>
          <p:cNvPr id="96276" name="Text Box 31"/>
          <p:cNvSpPr txBox="1">
            <a:spLocks noChangeArrowheads="1"/>
          </p:cNvSpPr>
          <p:nvPr/>
        </p:nvSpPr>
        <p:spPr bwMode="auto">
          <a:xfrm>
            <a:off x="6524625" y="6210300"/>
            <a:ext cx="1733550" cy="366713"/>
          </a:xfrm>
          <a:prstGeom prst="rect">
            <a:avLst/>
          </a:prstGeom>
          <a:noFill/>
          <a:ln w="9525">
            <a:noFill/>
            <a:miter lim="800000"/>
            <a:headEnd/>
            <a:tailEnd/>
          </a:ln>
        </p:spPr>
        <p:txBody>
          <a:bodyPr wrap="none">
            <a:spAutoFit/>
          </a:bodyPr>
          <a:lstStyle/>
          <a:p>
            <a:pPr eaLnBrk="1" hangingPunct="1"/>
            <a:r>
              <a:rPr lang="en-US"/>
              <a:t>Tahun Penagihan</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Slide Number Placeholder 3"/>
          <p:cNvSpPr>
            <a:spLocks noGrp="1"/>
          </p:cNvSpPr>
          <p:nvPr>
            <p:ph type="sldNum" sz="quarter" idx="12"/>
          </p:nvPr>
        </p:nvSpPr>
        <p:spPr/>
        <p:txBody>
          <a:bodyPr/>
          <a:lstStyle/>
          <a:p>
            <a:fld id="{A6F67B9C-68EE-4D2F-9DFF-E4D5A2570049}" type="slidenum">
              <a:rPr lang="en-US"/>
              <a:pPr/>
              <a:t>106</a:t>
            </a:fld>
            <a:endParaRPr lang="en-US"/>
          </a:p>
        </p:txBody>
      </p:sp>
      <p:sp>
        <p:nvSpPr>
          <p:cNvPr id="97283" name="Rectangle 37"/>
          <p:cNvSpPr>
            <a:spLocks noChangeArrowheads="1"/>
          </p:cNvSpPr>
          <p:nvPr/>
        </p:nvSpPr>
        <p:spPr bwMode="auto">
          <a:xfrm>
            <a:off x="6011863" y="4149725"/>
            <a:ext cx="144462" cy="144463"/>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7284" name="Rectangle 36"/>
          <p:cNvSpPr>
            <a:spLocks noChangeArrowheads="1"/>
          </p:cNvSpPr>
          <p:nvPr/>
        </p:nvSpPr>
        <p:spPr bwMode="auto">
          <a:xfrm>
            <a:off x="7380288" y="2924175"/>
            <a:ext cx="144462" cy="144463"/>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7285" name="Rectangle 35"/>
          <p:cNvSpPr>
            <a:spLocks noChangeArrowheads="1"/>
          </p:cNvSpPr>
          <p:nvPr/>
        </p:nvSpPr>
        <p:spPr bwMode="auto">
          <a:xfrm>
            <a:off x="7812088" y="2492375"/>
            <a:ext cx="144462" cy="144463"/>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7286" name="Rectangle 34"/>
          <p:cNvSpPr>
            <a:spLocks noChangeArrowheads="1"/>
          </p:cNvSpPr>
          <p:nvPr/>
        </p:nvSpPr>
        <p:spPr bwMode="auto">
          <a:xfrm>
            <a:off x="8258175" y="2074863"/>
            <a:ext cx="144463" cy="144462"/>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7287" name="Line 4"/>
          <p:cNvSpPr>
            <a:spLocks noChangeShapeType="1"/>
          </p:cNvSpPr>
          <p:nvPr/>
        </p:nvSpPr>
        <p:spPr bwMode="auto">
          <a:xfrm>
            <a:off x="4932363" y="2133600"/>
            <a:ext cx="3384550" cy="0"/>
          </a:xfrm>
          <a:prstGeom prst="line">
            <a:avLst/>
          </a:prstGeom>
          <a:noFill/>
          <a:ln w="9525">
            <a:solidFill>
              <a:schemeClr val="hlink"/>
            </a:solidFill>
            <a:round/>
            <a:headEnd type="diamond" w="lg" len="lg"/>
            <a:tailEnd type="oval" w="lg" len="lg"/>
          </a:ln>
        </p:spPr>
        <p:txBody>
          <a:bodyPr/>
          <a:lstStyle/>
          <a:p>
            <a:endParaRPr lang="en-US"/>
          </a:p>
        </p:txBody>
      </p:sp>
      <p:sp>
        <p:nvSpPr>
          <p:cNvPr id="232455" name="Rectangle 2"/>
          <p:cNvSpPr>
            <a:spLocks noGrp="1" noRot="1" noChangeArrowheads="1"/>
          </p:cNvSpPr>
          <p:nvPr>
            <p:ph type="title" idx="4294967295"/>
          </p:nvPr>
        </p:nvSpPr>
        <p:spPr bwMode="auto">
          <a:xfrm>
            <a:off x="468313" y="0"/>
            <a:ext cx="8229600" cy="1143000"/>
          </a:xfrm>
        </p:spPr>
        <p:txBody>
          <a:bodyPr wrap="square" lIns="91440" tIns="45720" rIns="91440" bIns="45720" numCol="1" anchorCtr="0" compatLnSpc="1">
            <a:prstTxWarp prst="textNoShape">
              <a:avLst/>
            </a:prstTxWarp>
          </a:bodyPr>
          <a:lstStyle/>
          <a:p>
            <a:pPr algn="l" eaLnBrk="1" hangingPunct="1">
              <a:defRPr/>
            </a:pPr>
            <a:r>
              <a:rPr lang="en-US" sz="2900" smtClean="0"/>
              <a:t>III. ILUSTRASI (Lanjutan)</a:t>
            </a:r>
          </a:p>
        </p:txBody>
      </p:sp>
      <p:sp>
        <p:nvSpPr>
          <p:cNvPr id="97289" name="Rectangle 3"/>
          <p:cNvSpPr>
            <a:spLocks noGrp="1" noChangeArrowheads="1"/>
          </p:cNvSpPr>
          <p:nvPr>
            <p:ph type="body" idx="4294967295"/>
          </p:nvPr>
        </p:nvSpPr>
        <p:spPr>
          <a:xfrm>
            <a:off x="468313" y="981075"/>
            <a:ext cx="8229600" cy="1008063"/>
          </a:xfrm>
        </p:spPr>
        <p:txBody>
          <a:bodyPr/>
          <a:lstStyle/>
          <a:p>
            <a:pPr marL="342900" indent="-342900" eaLnBrk="1" hangingPunct="1"/>
            <a:r>
              <a:rPr lang="en-US" sz="2400" smtClean="0"/>
              <a:t>DALUWARSA PENETAPAN DAN PENAGIHAN</a:t>
            </a:r>
          </a:p>
          <a:p>
            <a:pPr marL="538163" lvl="1" indent="-285750" eaLnBrk="1" hangingPunct="1">
              <a:buFont typeface="Wingdings" pitchFamily="2" charset="2"/>
              <a:buNone/>
            </a:pPr>
            <a:r>
              <a:rPr lang="en-US" smtClean="0"/>
              <a:t>Tahun Pajak 2002 dan sebelumnya</a:t>
            </a:r>
          </a:p>
        </p:txBody>
      </p:sp>
      <p:sp>
        <p:nvSpPr>
          <p:cNvPr id="97290" name="Text Box 5"/>
          <p:cNvSpPr txBox="1">
            <a:spLocks noChangeArrowheads="1"/>
          </p:cNvSpPr>
          <p:nvPr/>
        </p:nvSpPr>
        <p:spPr bwMode="auto">
          <a:xfrm>
            <a:off x="4543425" y="2120900"/>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2002</a:t>
            </a:r>
          </a:p>
        </p:txBody>
      </p:sp>
      <p:sp>
        <p:nvSpPr>
          <p:cNvPr id="97291" name="Text Box 6"/>
          <p:cNvSpPr txBox="1">
            <a:spLocks noChangeArrowheads="1"/>
          </p:cNvSpPr>
          <p:nvPr/>
        </p:nvSpPr>
        <p:spPr bwMode="auto">
          <a:xfrm>
            <a:off x="8027988" y="2133600"/>
            <a:ext cx="692150" cy="366713"/>
          </a:xfrm>
          <a:prstGeom prst="rect">
            <a:avLst/>
          </a:prstGeom>
          <a:noFill/>
          <a:ln w="9525">
            <a:noFill/>
            <a:miter lim="800000"/>
            <a:headEnd/>
            <a:tailEnd/>
          </a:ln>
        </p:spPr>
        <p:txBody>
          <a:bodyPr wrap="none">
            <a:spAutoFit/>
          </a:bodyPr>
          <a:lstStyle/>
          <a:p>
            <a:pPr eaLnBrk="1" hangingPunct="1"/>
            <a:r>
              <a:rPr lang="en-US">
                <a:solidFill>
                  <a:schemeClr val="hlink"/>
                </a:solidFill>
              </a:rPr>
              <a:t>2012</a:t>
            </a:r>
          </a:p>
        </p:txBody>
      </p:sp>
      <p:sp>
        <p:nvSpPr>
          <p:cNvPr id="97292" name="Line 7"/>
          <p:cNvSpPr>
            <a:spLocks noChangeShapeType="1"/>
          </p:cNvSpPr>
          <p:nvPr/>
        </p:nvSpPr>
        <p:spPr bwMode="auto">
          <a:xfrm>
            <a:off x="4500563" y="2565400"/>
            <a:ext cx="3384550" cy="0"/>
          </a:xfrm>
          <a:prstGeom prst="line">
            <a:avLst/>
          </a:prstGeom>
          <a:noFill/>
          <a:ln w="9525">
            <a:solidFill>
              <a:schemeClr val="hlink"/>
            </a:solidFill>
            <a:round/>
            <a:headEnd type="diamond" w="lg" len="lg"/>
            <a:tailEnd type="oval" w="lg" len="lg"/>
          </a:ln>
        </p:spPr>
        <p:txBody>
          <a:bodyPr/>
          <a:lstStyle/>
          <a:p>
            <a:endParaRPr lang="en-US"/>
          </a:p>
        </p:txBody>
      </p:sp>
      <p:sp>
        <p:nvSpPr>
          <p:cNvPr id="97293" name="Text Box 8"/>
          <p:cNvSpPr txBox="1">
            <a:spLocks noChangeArrowheads="1"/>
          </p:cNvSpPr>
          <p:nvPr/>
        </p:nvSpPr>
        <p:spPr bwMode="auto">
          <a:xfrm>
            <a:off x="4111625" y="2552700"/>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2001</a:t>
            </a:r>
          </a:p>
        </p:txBody>
      </p:sp>
      <p:sp>
        <p:nvSpPr>
          <p:cNvPr id="97294" name="Text Box 9"/>
          <p:cNvSpPr txBox="1">
            <a:spLocks noChangeArrowheads="1"/>
          </p:cNvSpPr>
          <p:nvPr/>
        </p:nvSpPr>
        <p:spPr bwMode="auto">
          <a:xfrm>
            <a:off x="7524750" y="2565400"/>
            <a:ext cx="692150" cy="366713"/>
          </a:xfrm>
          <a:prstGeom prst="rect">
            <a:avLst/>
          </a:prstGeom>
          <a:noFill/>
          <a:ln w="9525">
            <a:noFill/>
            <a:miter lim="800000"/>
            <a:headEnd/>
            <a:tailEnd/>
          </a:ln>
        </p:spPr>
        <p:txBody>
          <a:bodyPr wrap="none">
            <a:spAutoFit/>
          </a:bodyPr>
          <a:lstStyle/>
          <a:p>
            <a:pPr eaLnBrk="1" hangingPunct="1"/>
            <a:r>
              <a:rPr lang="en-US">
                <a:solidFill>
                  <a:schemeClr val="hlink"/>
                </a:solidFill>
              </a:rPr>
              <a:t>2011</a:t>
            </a:r>
          </a:p>
        </p:txBody>
      </p:sp>
      <p:sp>
        <p:nvSpPr>
          <p:cNvPr id="97295" name="Line 10"/>
          <p:cNvSpPr>
            <a:spLocks noChangeShapeType="1"/>
          </p:cNvSpPr>
          <p:nvPr/>
        </p:nvSpPr>
        <p:spPr bwMode="auto">
          <a:xfrm>
            <a:off x="4067175" y="2997200"/>
            <a:ext cx="3384550" cy="0"/>
          </a:xfrm>
          <a:prstGeom prst="line">
            <a:avLst/>
          </a:prstGeom>
          <a:noFill/>
          <a:ln w="9525">
            <a:solidFill>
              <a:schemeClr val="hlink"/>
            </a:solidFill>
            <a:round/>
            <a:headEnd type="diamond" w="lg" len="lg"/>
            <a:tailEnd type="oval" w="lg" len="lg"/>
          </a:ln>
        </p:spPr>
        <p:txBody>
          <a:bodyPr/>
          <a:lstStyle/>
          <a:p>
            <a:endParaRPr lang="en-US"/>
          </a:p>
        </p:txBody>
      </p:sp>
      <p:sp>
        <p:nvSpPr>
          <p:cNvPr id="97296" name="Text Box 11"/>
          <p:cNvSpPr txBox="1">
            <a:spLocks noChangeArrowheads="1"/>
          </p:cNvSpPr>
          <p:nvPr/>
        </p:nvSpPr>
        <p:spPr bwMode="auto">
          <a:xfrm>
            <a:off x="3678238" y="2984500"/>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2000</a:t>
            </a:r>
          </a:p>
        </p:txBody>
      </p:sp>
      <p:sp>
        <p:nvSpPr>
          <p:cNvPr id="97297" name="Text Box 12"/>
          <p:cNvSpPr txBox="1">
            <a:spLocks noChangeArrowheads="1"/>
          </p:cNvSpPr>
          <p:nvPr/>
        </p:nvSpPr>
        <p:spPr bwMode="auto">
          <a:xfrm>
            <a:off x="7092950" y="2997200"/>
            <a:ext cx="692150" cy="366713"/>
          </a:xfrm>
          <a:prstGeom prst="rect">
            <a:avLst/>
          </a:prstGeom>
          <a:noFill/>
          <a:ln w="9525">
            <a:noFill/>
            <a:miter lim="800000"/>
            <a:headEnd/>
            <a:tailEnd/>
          </a:ln>
        </p:spPr>
        <p:txBody>
          <a:bodyPr wrap="none">
            <a:spAutoFit/>
          </a:bodyPr>
          <a:lstStyle/>
          <a:p>
            <a:pPr eaLnBrk="1" hangingPunct="1"/>
            <a:r>
              <a:rPr lang="en-US">
                <a:solidFill>
                  <a:schemeClr val="hlink"/>
                </a:solidFill>
              </a:rPr>
              <a:t>2010</a:t>
            </a:r>
          </a:p>
        </p:txBody>
      </p:sp>
      <p:sp>
        <p:nvSpPr>
          <p:cNvPr id="97298" name="Text Box 13"/>
          <p:cNvSpPr txBox="1">
            <a:spLocks noChangeArrowheads="1"/>
          </p:cNvSpPr>
          <p:nvPr/>
        </p:nvSpPr>
        <p:spPr bwMode="auto">
          <a:xfrm>
            <a:off x="3059113" y="3213100"/>
            <a:ext cx="857250" cy="366713"/>
          </a:xfrm>
          <a:prstGeom prst="rect">
            <a:avLst/>
          </a:prstGeom>
          <a:noFill/>
          <a:ln w="9525">
            <a:noFill/>
            <a:miter lim="800000"/>
            <a:headEnd/>
            <a:tailEnd/>
          </a:ln>
        </p:spPr>
        <p:txBody>
          <a:bodyPr wrap="none">
            <a:spAutoFit/>
          </a:bodyPr>
          <a:lstStyle/>
          <a:p>
            <a:pPr eaLnBrk="1" hangingPunct="1"/>
            <a:r>
              <a:rPr lang="en-US">
                <a:solidFill>
                  <a:schemeClr val="hlink"/>
                </a:solidFill>
              </a:rPr>
              <a:t>dstnya</a:t>
            </a:r>
          </a:p>
        </p:txBody>
      </p:sp>
      <p:sp>
        <p:nvSpPr>
          <p:cNvPr id="97299" name="Text Box 14"/>
          <p:cNvSpPr txBox="1">
            <a:spLocks noChangeArrowheads="1"/>
          </p:cNvSpPr>
          <p:nvPr/>
        </p:nvSpPr>
        <p:spPr bwMode="auto">
          <a:xfrm>
            <a:off x="838200" y="3657600"/>
            <a:ext cx="7299325" cy="523875"/>
          </a:xfrm>
          <a:prstGeom prst="rect">
            <a:avLst/>
          </a:prstGeom>
          <a:noFill/>
          <a:ln w="9525">
            <a:noFill/>
            <a:miter lim="800000"/>
            <a:headEnd/>
            <a:tailEnd/>
          </a:ln>
        </p:spPr>
        <p:txBody>
          <a:bodyPr wrap="none">
            <a:spAutoFit/>
          </a:bodyPr>
          <a:lstStyle/>
          <a:p>
            <a:pPr eaLnBrk="1" hangingPunct="1"/>
            <a:r>
              <a:rPr lang="en-US" sz="2800"/>
              <a:t>Tahun Pajak 2003 sampai Tahun Pajak 2007</a:t>
            </a:r>
          </a:p>
        </p:txBody>
      </p:sp>
      <p:sp>
        <p:nvSpPr>
          <p:cNvPr id="97300" name="Line 15"/>
          <p:cNvSpPr>
            <a:spLocks noChangeShapeType="1"/>
          </p:cNvSpPr>
          <p:nvPr/>
        </p:nvSpPr>
        <p:spPr bwMode="auto">
          <a:xfrm flipV="1">
            <a:off x="2339975" y="4221163"/>
            <a:ext cx="3744913" cy="0"/>
          </a:xfrm>
          <a:prstGeom prst="line">
            <a:avLst/>
          </a:prstGeom>
          <a:noFill/>
          <a:ln w="9525">
            <a:solidFill>
              <a:schemeClr val="hlink"/>
            </a:solidFill>
            <a:round/>
            <a:headEnd type="diamond" w="lg" len="lg"/>
            <a:tailEnd type="oval" w="lg" len="lg"/>
          </a:ln>
        </p:spPr>
        <p:txBody>
          <a:bodyPr/>
          <a:lstStyle/>
          <a:p>
            <a:endParaRPr lang="en-US"/>
          </a:p>
        </p:txBody>
      </p:sp>
      <p:sp>
        <p:nvSpPr>
          <p:cNvPr id="97301" name="Line 16"/>
          <p:cNvSpPr>
            <a:spLocks noChangeShapeType="1"/>
          </p:cNvSpPr>
          <p:nvPr/>
        </p:nvSpPr>
        <p:spPr bwMode="auto">
          <a:xfrm>
            <a:off x="2771775" y="4581525"/>
            <a:ext cx="3313113" cy="0"/>
          </a:xfrm>
          <a:prstGeom prst="line">
            <a:avLst/>
          </a:prstGeom>
          <a:noFill/>
          <a:ln w="9525">
            <a:solidFill>
              <a:schemeClr val="hlink"/>
            </a:solidFill>
            <a:round/>
            <a:headEnd type="diamond" w="lg" len="lg"/>
            <a:tailEnd type="oval" w="lg" len="lg"/>
          </a:ln>
        </p:spPr>
        <p:txBody>
          <a:bodyPr/>
          <a:lstStyle/>
          <a:p>
            <a:endParaRPr lang="en-US"/>
          </a:p>
        </p:txBody>
      </p:sp>
      <p:sp>
        <p:nvSpPr>
          <p:cNvPr id="97302" name="Line 17"/>
          <p:cNvSpPr>
            <a:spLocks noChangeShapeType="1"/>
          </p:cNvSpPr>
          <p:nvPr/>
        </p:nvSpPr>
        <p:spPr bwMode="auto">
          <a:xfrm>
            <a:off x="3203575" y="4941888"/>
            <a:ext cx="2881313" cy="0"/>
          </a:xfrm>
          <a:prstGeom prst="line">
            <a:avLst/>
          </a:prstGeom>
          <a:noFill/>
          <a:ln w="9525">
            <a:solidFill>
              <a:schemeClr val="hlink"/>
            </a:solidFill>
            <a:round/>
            <a:headEnd type="diamond" w="lg" len="lg"/>
            <a:tailEnd type="oval" w="lg" len="lg"/>
          </a:ln>
        </p:spPr>
        <p:txBody>
          <a:bodyPr/>
          <a:lstStyle/>
          <a:p>
            <a:endParaRPr lang="en-US"/>
          </a:p>
        </p:txBody>
      </p:sp>
      <p:sp>
        <p:nvSpPr>
          <p:cNvPr id="97303" name="Line 18"/>
          <p:cNvSpPr>
            <a:spLocks noChangeShapeType="1"/>
          </p:cNvSpPr>
          <p:nvPr/>
        </p:nvSpPr>
        <p:spPr bwMode="auto">
          <a:xfrm>
            <a:off x="3708400" y="5300663"/>
            <a:ext cx="2376488" cy="0"/>
          </a:xfrm>
          <a:prstGeom prst="line">
            <a:avLst/>
          </a:prstGeom>
          <a:noFill/>
          <a:ln w="9525">
            <a:solidFill>
              <a:schemeClr val="hlink"/>
            </a:solidFill>
            <a:round/>
            <a:headEnd type="diamond" w="lg" len="lg"/>
            <a:tailEnd type="oval" w="lg" len="lg"/>
          </a:ln>
        </p:spPr>
        <p:txBody>
          <a:bodyPr/>
          <a:lstStyle/>
          <a:p>
            <a:endParaRPr lang="en-US"/>
          </a:p>
        </p:txBody>
      </p:sp>
      <p:sp>
        <p:nvSpPr>
          <p:cNvPr id="97304" name="Line 19"/>
          <p:cNvSpPr>
            <a:spLocks noChangeShapeType="1"/>
          </p:cNvSpPr>
          <p:nvPr/>
        </p:nvSpPr>
        <p:spPr bwMode="auto">
          <a:xfrm flipV="1">
            <a:off x="4140200" y="5661025"/>
            <a:ext cx="1944688" cy="0"/>
          </a:xfrm>
          <a:prstGeom prst="line">
            <a:avLst/>
          </a:prstGeom>
          <a:noFill/>
          <a:ln w="9525">
            <a:solidFill>
              <a:schemeClr val="hlink"/>
            </a:solidFill>
            <a:round/>
            <a:headEnd type="diamond" w="lg" len="lg"/>
            <a:tailEnd type="oval" w="lg" len="lg"/>
          </a:ln>
        </p:spPr>
        <p:txBody>
          <a:bodyPr/>
          <a:lstStyle/>
          <a:p>
            <a:endParaRPr lang="en-US"/>
          </a:p>
        </p:txBody>
      </p:sp>
      <p:sp>
        <p:nvSpPr>
          <p:cNvPr id="97305" name="Text Box 20"/>
          <p:cNvSpPr txBox="1">
            <a:spLocks noChangeArrowheads="1"/>
          </p:cNvSpPr>
          <p:nvPr/>
        </p:nvSpPr>
        <p:spPr bwMode="auto">
          <a:xfrm>
            <a:off x="5795963" y="422116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2013</a:t>
            </a:r>
          </a:p>
        </p:txBody>
      </p:sp>
      <p:sp>
        <p:nvSpPr>
          <p:cNvPr id="97306" name="Text Box 21"/>
          <p:cNvSpPr txBox="1">
            <a:spLocks noChangeArrowheads="1"/>
          </p:cNvSpPr>
          <p:nvPr/>
        </p:nvSpPr>
        <p:spPr bwMode="auto">
          <a:xfrm>
            <a:off x="1979613" y="422116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2003</a:t>
            </a:r>
          </a:p>
        </p:txBody>
      </p:sp>
      <p:sp>
        <p:nvSpPr>
          <p:cNvPr id="97307" name="Text Box 22"/>
          <p:cNvSpPr txBox="1">
            <a:spLocks noChangeArrowheads="1"/>
          </p:cNvSpPr>
          <p:nvPr/>
        </p:nvSpPr>
        <p:spPr bwMode="auto">
          <a:xfrm>
            <a:off x="2411413" y="4581525"/>
            <a:ext cx="692150" cy="366713"/>
          </a:xfrm>
          <a:prstGeom prst="rect">
            <a:avLst/>
          </a:prstGeom>
          <a:noFill/>
          <a:ln w="9525">
            <a:noFill/>
            <a:miter lim="800000"/>
            <a:headEnd/>
            <a:tailEnd/>
          </a:ln>
        </p:spPr>
        <p:txBody>
          <a:bodyPr wrap="none">
            <a:spAutoFit/>
          </a:bodyPr>
          <a:lstStyle/>
          <a:p>
            <a:pPr eaLnBrk="1" hangingPunct="1"/>
            <a:r>
              <a:rPr lang="en-US">
                <a:solidFill>
                  <a:schemeClr val="hlink"/>
                </a:solidFill>
              </a:rPr>
              <a:t>2004</a:t>
            </a:r>
          </a:p>
        </p:txBody>
      </p:sp>
      <p:sp>
        <p:nvSpPr>
          <p:cNvPr id="97308" name="Text Box 23"/>
          <p:cNvSpPr txBox="1">
            <a:spLocks noChangeArrowheads="1"/>
          </p:cNvSpPr>
          <p:nvPr/>
        </p:nvSpPr>
        <p:spPr bwMode="auto">
          <a:xfrm>
            <a:off x="2916238" y="4941888"/>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2005</a:t>
            </a:r>
          </a:p>
        </p:txBody>
      </p:sp>
      <p:sp>
        <p:nvSpPr>
          <p:cNvPr id="97309" name="Text Box 24"/>
          <p:cNvSpPr txBox="1">
            <a:spLocks noChangeArrowheads="1"/>
          </p:cNvSpPr>
          <p:nvPr/>
        </p:nvSpPr>
        <p:spPr bwMode="auto">
          <a:xfrm>
            <a:off x="3348038" y="530066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2006</a:t>
            </a:r>
          </a:p>
        </p:txBody>
      </p:sp>
      <p:sp>
        <p:nvSpPr>
          <p:cNvPr id="97310" name="Text Box 25"/>
          <p:cNvSpPr txBox="1">
            <a:spLocks noChangeArrowheads="1"/>
          </p:cNvSpPr>
          <p:nvPr/>
        </p:nvSpPr>
        <p:spPr bwMode="auto">
          <a:xfrm>
            <a:off x="3779838" y="5661025"/>
            <a:ext cx="692150" cy="366713"/>
          </a:xfrm>
          <a:prstGeom prst="rect">
            <a:avLst/>
          </a:prstGeom>
          <a:noFill/>
          <a:ln w="9525">
            <a:noFill/>
            <a:miter lim="800000"/>
            <a:headEnd/>
            <a:tailEnd/>
          </a:ln>
        </p:spPr>
        <p:txBody>
          <a:bodyPr wrap="none">
            <a:spAutoFit/>
          </a:bodyPr>
          <a:lstStyle/>
          <a:p>
            <a:pPr eaLnBrk="1" hangingPunct="1"/>
            <a:r>
              <a:rPr lang="en-US">
                <a:solidFill>
                  <a:schemeClr val="hlink"/>
                </a:solidFill>
              </a:rPr>
              <a:t>2007</a:t>
            </a:r>
          </a:p>
        </p:txBody>
      </p:sp>
      <p:sp>
        <p:nvSpPr>
          <p:cNvPr id="97311" name="Text Box 27"/>
          <p:cNvSpPr txBox="1">
            <a:spLocks noChangeArrowheads="1"/>
          </p:cNvSpPr>
          <p:nvPr/>
        </p:nvSpPr>
        <p:spPr bwMode="auto">
          <a:xfrm>
            <a:off x="4859338" y="6021388"/>
            <a:ext cx="1258887" cy="366712"/>
          </a:xfrm>
          <a:prstGeom prst="rect">
            <a:avLst/>
          </a:prstGeom>
          <a:noFill/>
          <a:ln w="9525">
            <a:noFill/>
            <a:miter lim="800000"/>
            <a:headEnd/>
            <a:tailEnd/>
          </a:ln>
        </p:spPr>
        <p:txBody>
          <a:bodyPr wrap="none">
            <a:spAutoFit/>
          </a:bodyPr>
          <a:lstStyle/>
          <a:p>
            <a:pPr eaLnBrk="1" hangingPunct="1"/>
            <a:r>
              <a:rPr lang="en-US"/>
              <a:t>Keterangan:</a:t>
            </a:r>
          </a:p>
        </p:txBody>
      </p:sp>
      <p:sp>
        <p:nvSpPr>
          <p:cNvPr id="97312" name="AutoShape 28"/>
          <p:cNvSpPr>
            <a:spLocks noChangeArrowheads="1"/>
          </p:cNvSpPr>
          <p:nvPr/>
        </p:nvSpPr>
        <p:spPr bwMode="auto">
          <a:xfrm>
            <a:off x="6329363" y="6105525"/>
            <a:ext cx="142875" cy="144463"/>
          </a:xfrm>
          <a:prstGeom prst="diamond">
            <a:avLst/>
          </a:prstGeom>
          <a:solidFill>
            <a:schemeClr val="hlink"/>
          </a:solidFill>
          <a:ln w="9525">
            <a:solidFill>
              <a:schemeClr val="hlink"/>
            </a:solidFill>
            <a:miter lim="800000"/>
            <a:headEnd/>
            <a:tailEnd/>
          </a:ln>
        </p:spPr>
        <p:txBody>
          <a:bodyPr wrap="none" anchor="ctr"/>
          <a:lstStyle/>
          <a:p>
            <a:pPr eaLnBrk="1" hangingPunct="1"/>
            <a:endParaRPr lang="id-ID"/>
          </a:p>
        </p:txBody>
      </p:sp>
      <p:sp>
        <p:nvSpPr>
          <p:cNvPr id="97313" name="Oval 29"/>
          <p:cNvSpPr>
            <a:spLocks noChangeArrowheads="1"/>
          </p:cNvSpPr>
          <p:nvPr/>
        </p:nvSpPr>
        <p:spPr bwMode="auto">
          <a:xfrm>
            <a:off x="6329363" y="6335713"/>
            <a:ext cx="142875" cy="144462"/>
          </a:xfrm>
          <a:prstGeom prst="ellipse">
            <a:avLst/>
          </a:prstGeom>
          <a:solidFill>
            <a:schemeClr val="hlink"/>
          </a:solidFill>
          <a:ln w="9525">
            <a:solidFill>
              <a:schemeClr val="hlink"/>
            </a:solidFill>
            <a:round/>
            <a:headEnd/>
            <a:tailEnd/>
          </a:ln>
        </p:spPr>
        <p:txBody>
          <a:bodyPr wrap="none" anchor="ctr"/>
          <a:lstStyle/>
          <a:p>
            <a:pPr eaLnBrk="1" hangingPunct="1"/>
            <a:endParaRPr lang="id-ID"/>
          </a:p>
        </p:txBody>
      </p:sp>
      <p:sp>
        <p:nvSpPr>
          <p:cNvPr id="97314" name="Text Box 30"/>
          <p:cNvSpPr txBox="1">
            <a:spLocks noChangeArrowheads="1"/>
          </p:cNvSpPr>
          <p:nvPr/>
        </p:nvSpPr>
        <p:spPr bwMode="auto">
          <a:xfrm>
            <a:off x="6524625" y="5994400"/>
            <a:ext cx="1296988" cy="366713"/>
          </a:xfrm>
          <a:prstGeom prst="rect">
            <a:avLst/>
          </a:prstGeom>
          <a:noFill/>
          <a:ln w="9525">
            <a:noFill/>
            <a:miter lim="800000"/>
            <a:headEnd/>
            <a:tailEnd/>
          </a:ln>
        </p:spPr>
        <p:txBody>
          <a:bodyPr wrap="none">
            <a:spAutoFit/>
          </a:bodyPr>
          <a:lstStyle/>
          <a:p>
            <a:pPr eaLnBrk="1" hangingPunct="1"/>
            <a:r>
              <a:rPr lang="en-US"/>
              <a:t>Tahun Pajak</a:t>
            </a:r>
          </a:p>
        </p:txBody>
      </p:sp>
      <p:sp>
        <p:nvSpPr>
          <p:cNvPr id="97315" name="Text Box 31"/>
          <p:cNvSpPr txBox="1">
            <a:spLocks noChangeArrowheads="1"/>
          </p:cNvSpPr>
          <p:nvPr/>
        </p:nvSpPr>
        <p:spPr bwMode="auto">
          <a:xfrm>
            <a:off x="6524625" y="6210300"/>
            <a:ext cx="2311400" cy="366713"/>
          </a:xfrm>
          <a:prstGeom prst="rect">
            <a:avLst/>
          </a:prstGeom>
          <a:noFill/>
          <a:ln w="9525">
            <a:noFill/>
            <a:miter lim="800000"/>
            <a:headEnd/>
            <a:tailEnd/>
          </a:ln>
        </p:spPr>
        <p:txBody>
          <a:bodyPr wrap="none">
            <a:spAutoFit/>
          </a:bodyPr>
          <a:lstStyle/>
          <a:p>
            <a:pPr eaLnBrk="1" hangingPunct="1"/>
            <a:r>
              <a:rPr lang="en-US"/>
              <a:t>Tahun Penetapan (STP)</a:t>
            </a:r>
          </a:p>
        </p:txBody>
      </p:sp>
      <p:sp>
        <p:nvSpPr>
          <p:cNvPr id="97316" name="Rectangle 32"/>
          <p:cNvSpPr>
            <a:spLocks noChangeArrowheads="1"/>
          </p:cNvSpPr>
          <p:nvPr/>
        </p:nvSpPr>
        <p:spPr bwMode="auto">
          <a:xfrm>
            <a:off x="6329363" y="6596063"/>
            <a:ext cx="144462" cy="144462"/>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7317" name="Text Box 33"/>
          <p:cNvSpPr txBox="1">
            <a:spLocks noChangeArrowheads="1"/>
          </p:cNvSpPr>
          <p:nvPr/>
        </p:nvSpPr>
        <p:spPr bwMode="auto">
          <a:xfrm>
            <a:off x="6540500" y="6477000"/>
            <a:ext cx="1733550" cy="366713"/>
          </a:xfrm>
          <a:prstGeom prst="rect">
            <a:avLst/>
          </a:prstGeom>
          <a:noFill/>
          <a:ln w="9525">
            <a:noFill/>
            <a:miter lim="800000"/>
            <a:headEnd/>
            <a:tailEnd/>
          </a:ln>
        </p:spPr>
        <p:txBody>
          <a:bodyPr wrap="none">
            <a:spAutoFit/>
          </a:bodyPr>
          <a:lstStyle/>
          <a:p>
            <a:pPr eaLnBrk="1" hangingPunct="1"/>
            <a:r>
              <a:rPr lang="en-US"/>
              <a:t>Tahun Penagihan</a:t>
            </a:r>
          </a:p>
        </p:txBody>
      </p:sp>
      <p:sp>
        <p:nvSpPr>
          <p:cNvPr id="97318" name="Line 38"/>
          <p:cNvSpPr>
            <a:spLocks noChangeShapeType="1"/>
          </p:cNvSpPr>
          <p:nvPr/>
        </p:nvSpPr>
        <p:spPr bwMode="auto">
          <a:xfrm>
            <a:off x="6084888" y="4581525"/>
            <a:ext cx="503237" cy="0"/>
          </a:xfrm>
          <a:prstGeom prst="line">
            <a:avLst/>
          </a:prstGeom>
          <a:noFill/>
          <a:ln w="9525">
            <a:solidFill>
              <a:schemeClr val="hlink"/>
            </a:solidFill>
            <a:round/>
            <a:headEnd/>
            <a:tailEnd/>
          </a:ln>
        </p:spPr>
        <p:txBody>
          <a:bodyPr/>
          <a:lstStyle/>
          <a:p>
            <a:endParaRPr lang="en-US"/>
          </a:p>
        </p:txBody>
      </p:sp>
      <p:sp>
        <p:nvSpPr>
          <p:cNvPr id="97319" name="Line 39"/>
          <p:cNvSpPr>
            <a:spLocks noChangeShapeType="1"/>
          </p:cNvSpPr>
          <p:nvPr/>
        </p:nvSpPr>
        <p:spPr bwMode="auto">
          <a:xfrm>
            <a:off x="6084888" y="4941888"/>
            <a:ext cx="863600" cy="0"/>
          </a:xfrm>
          <a:prstGeom prst="line">
            <a:avLst/>
          </a:prstGeom>
          <a:noFill/>
          <a:ln w="9525">
            <a:solidFill>
              <a:schemeClr val="hlink"/>
            </a:solidFill>
            <a:round/>
            <a:headEnd/>
            <a:tailEnd/>
          </a:ln>
        </p:spPr>
        <p:txBody>
          <a:bodyPr/>
          <a:lstStyle/>
          <a:p>
            <a:endParaRPr lang="en-US"/>
          </a:p>
        </p:txBody>
      </p:sp>
      <p:sp>
        <p:nvSpPr>
          <p:cNvPr id="97320" name="Line 40"/>
          <p:cNvSpPr>
            <a:spLocks noChangeShapeType="1"/>
          </p:cNvSpPr>
          <p:nvPr/>
        </p:nvSpPr>
        <p:spPr bwMode="auto">
          <a:xfrm>
            <a:off x="6084888" y="5300663"/>
            <a:ext cx="1295400" cy="0"/>
          </a:xfrm>
          <a:prstGeom prst="line">
            <a:avLst/>
          </a:prstGeom>
          <a:noFill/>
          <a:ln w="9525">
            <a:solidFill>
              <a:schemeClr val="hlink"/>
            </a:solidFill>
            <a:round/>
            <a:headEnd/>
            <a:tailEnd/>
          </a:ln>
        </p:spPr>
        <p:txBody>
          <a:bodyPr/>
          <a:lstStyle/>
          <a:p>
            <a:endParaRPr lang="en-US"/>
          </a:p>
        </p:txBody>
      </p:sp>
      <p:sp>
        <p:nvSpPr>
          <p:cNvPr id="97321" name="Line 41"/>
          <p:cNvSpPr>
            <a:spLocks noChangeShapeType="1"/>
          </p:cNvSpPr>
          <p:nvPr/>
        </p:nvSpPr>
        <p:spPr bwMode="auto">
          <a:xfrm>
            <a:off x="6084888" y="5661025"/>
            <a:ext cx="1655762" cy="0"/>
          </a:xfrm>
          <a:prstGeom prst="line">
            <a:avLst/>
          </a:prstGeom>
          <a:noFill/>
          <a:ln w="9525">
            <a:solidFill>
              <a:schemeClr val="hlink"/>
            </a:solidFill>
            <a:round/>
            <a:headEnd/>
            <a:tailEnd/>
          </a:ln>
        </p:spPr>
        <p:txBody>
          <a:bodyPr/>
          <a:lstStyle/>
          <a:p>
            <a:endParaRPr lang="en-US"/>
          </a:p>
        </p:txBody>
      </p:sp>
      <p:sp>
        <p:nvSpPr>
          <p:cNvPr id="97322" name="Rectangle 42"/>
          <p:cNvSpPr>
            <a:spLocks noChangeArrowheads="1"/>
          </p:cNvSpPr>
          <p:nvPr/>
        </p:nvSpPr>
        <p:spPr bwMode="auto">
          <a:xfrm>
            <a:off x="6516688" y="4508500"/>
            <a:ext cx="144462" cy="144463"/>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7323" name="Rectangle 43"/>
          <p:cNvSpPr>
            <a:spLocks noChangeArrowheads="1"/>
          </p:cNvSpPr>
          <p:nvPr/>
        </p:nvSpPr>
        <p:spPr bwMode="auto">
          <a:xfrm>
            <a:off x="6948488" y="4868863"/>
            <a:ext cx="144462" cy="144462"/>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7324" name="Rectangle 44"/>
          <p:cNvSpPr>
            <a:spLocks noChangeArrowheads="1"/>
          </p:cNvSpPr>
          <p:nvPr/>
        </p:nvSpPr>
        <p:spPr bwMode="auto">
          <a:xfrm>
            <a:off x="7380288" y="5229225"/>
            <a:ext cx="144462" cy="144463"/>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7325" name="Rectangle 45"/>
          <p:cNvSpPr>
            <a:spLocks noChangeArrowheads="1"/>
          </p:cNvSpPr>
          <p:nvPr/>
        </p:nvSpPr>
        <p:spPr bwMode="auto">
          <a:xfrm>
            <a:off x="7740650" y="5589588"/>
            <a:ext cx="144463" cy="144462"/>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7326" name="Text Box 46"/>
          <p:cNvSpPr txBox="1">
            <a:spLocks noChangeArrowheads="1"/>
          </p:cNvSpPr>
          <p:nvPr/>
        </p:nvSpPr>
        <p:spPr bwMode="auto">
          <a:xfrm>
            <a:off x="6227763" y="4581525"/>
            <a:ext cx="692150" cy="366713"/>
          </a:xfrm>
          <a:prstGeom prst="rect">
            <a:avLst/>
          </a:prstGeom>
          <a:noFill/>
          <a:ln w="9525">
            <a:noFill/>
            <a:miter lim="800000"/>
            <a:headEnd/>
            <a:tailEnd/>
          </a:ln>
        </p:spPr>
        <p:txBody>
          <a:bodyPr wrap="none">
            <a:spAutoFit/>
          </a:bodyPr>
          <a:lstStyle/>
          <a:p>
            <a:pPr eaLnBrk="1" hangingPunct="1"/>
            <a:r>
              <a:rPr lang="en-US">
                <a:solidFill>
                  <a:schemeClr val="hlink"/>
                </a:solidFill>
              </a:rPr>
              <a:t>2014</a:t>
            </a:r>
          </a:p>
        </p:txBody>
      </p:sp>
      <p:sp>
        <p:nvSpPr>
          <p:cNvPr id="97327" name="Text Box 47"/>
          <p:cNvSpPr txBox="1">
            <a:spLocks noChangeArrowheads="1"/>
          </p:cNvSpPr>
          <p:nvPr/>
        </p:nvSpPr>
        <p:spPr bwMode="auto">
          <a:xfrm>
            <a:off x="6659563" y="4941888"/>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2015</a:t>
            </a:r>
          </a:p>
        </p:txBody>
      </p:sp>
      <p:sp>
        <p:nvSpPr>
          <p:cNvPr id="97328" name="Text Box 48"/>
          <p:cNvSpPr txBox="1">
            <a:spLocks noChangeArrowheads="1"/>
          </p:cNvSpPr>
          <p:nvPr/>
        </p:nvSpPr>
        <p:spPr bwMode="auto">
          <a:xfrm>
            <a:off x="7092950" y="5300663"/>
            <a:ext cx="692150" cy="366712"/>
          </a:xfrm>
          <a:prstGeom prst="rect">
            <a:avLst/>
          </a:prstGeom>
          <a:noFill/>
          <a:ln w="9525">
            <a:noFill/>
            <a:miter lim="800000"/>
            <a:headEnd/>
            <a:tailEnd/>
          </a:ln>
        </p:spPr>
        <p:txBody>
          <a:bodyPr wrap="none">
            <a:spAutoFit/>
          </a:bodyPr>
          <a:lstStyle/>
          <a:p>
            <a:pPr eaLnBrk="1" hangingPunct="1"/>
            <a:r>
              <a:rPr lang="en-US">
                <a:solidFill>
                  <a:schemeClr val="hlink"/>
                </a:solidFill>
              </a:rPr>
              <a:t>2016</a:t>
            </a:r>
          </a:p>
        </p:txBody>
      </p:sp>
      <p:sp>
        <p:nvSpPr>
          <p:cNvPr id="97329" name="Text Box 49"/>
          <p:cNvSpPr txBox="1">
            <a:spLocks noChangeArrowheads="1"/>
          </p:cNvSpPr>
          <p:nvPr/>
        </p:nvSpPr>
        <p:spPr bwMode="auto">
          <a:xfrm>
            <a:off x="7451725" y="5661025"/>
            <a:ext cx="692150" cy="366713"/>
          </a:xfrm>
          <a:prstGeom prst="rect">
            <a:avLst/>
          </a:prstGeom>
          <a:noFill/>
          <a:ln w="9525">
            <a:noFill/>
            <a:miter lim="800000"/>
            <a:headEnd/>
            <a:tailEnd/>
          </a:ln>
        </p:spPr>
        <p:txBody>
          <a:bodyPr wrap="none">
            <a:spAutoFit/>
          </a:bodyPr>
          <a:lstStyle/>
          <a:p>
            <a:pPr eaLnBrk="1" hangingPunct="1"/>
            <a:r>
              <a:rPr lang="en-US">
                <a:solidFill>
                  <a:schemeClr val="hlink"/>
                </a:solidFill>
              </a:rPr>
              <a:t>2017</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p:cNvSpPr>
            <a:spLocks noGrp="1"/>
          </p:cNvSpPr>
          <p:nvPr>
            <p:ph type="sldNum" sz="quarter" idx="12"/>
          </p:nvPr>
        </p:nvSpPr>
        <p:spPr/>
        <p:txBody>
          <a:bodyPr/>
          <a:lstStyle/>
          <a:p>
            <a:fld id="{82419405-CEC4-417B-B05B-AD7125D4DF96}" type="slidenum">
              <a:rPr lang="en-US"/>
              <a:pPr/>
              <a:t>107</a:t>
            </a:fld>
            <a:endParaRPr lang="en-US"/>
          </a:p>
        </p:txBody>
      </p:sp>
      <p:sp>
        <p:nvSpPr>
          <p:cNvPr id="98307" name="Rectangle 5"/>
          <p:cNvSpPr>
            <a:spLocks noChangeArrowheads="1"/>
          </p:cNvSpPr>
          <p:nvPr/>
        </p:nvSpPr>
        <p:spPr bwMode="auto">
          <a:xfrm>
            <a:off x="4716463" y="2060575"/>
            <a:ext cx="144462" cy="144463"/>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8308" name="Line 6"/>
          <p:cNvSpPr>
            <a:spLocks noChangeShapeType="1"/>
          </p:cNvSpPr>
          <p:nvPr/>
        </p:nvSpPr>
        <p:spPr bwMode="auto">
          <a:xfrm>
            <a:off x="1331913" y="2133600"/>
            <a:ext cx="1727200" cy="0"/>
          </a:xfrm>
          <a:prstGeom prst="line">
            <a:avLst/>
          </a:prstGeom>
          <a:noFill/>
          <a:ln w="9525">
            <a:solidFill>
              <a:schemeClr val="hlink"/>
            </a:solidFill>
            <a:round/>
            <a:headEnd type="diamond" w="lg" len="lg"/>
            <a:tailEnd type="oval" w="lg" len="lg"/>
          </a:ln>
        </p:spPr>
        <p:txBody>
          <a:bodyPr/>
          <a:lstStyle/>
          <a:p>
            <a:endParaRPr lang="en-US"/>
          </a:p>
        </p:txBody>
      </p:sp>
      <p:sp>
        <p:nvSpPr>
          <p:cNvPr id="234500" name="Rectangle 7"/>
          <p:cNvSpPr>
            <a:spLocks noGrp="1" noRot="1" noChangeArrowheads="1"/>
          </p:cNvSpPr>
          <p:nvPr>
            <p:ph type="title" idx="4294967295"/>
          </p:nvPr>
        </p:nvSpPr>
        <p:spPr bwMode="auto">
          <a:xfrm>
            <a:off x="468313" y="0"/>
            <a:ext cx="8229600" cy="1143000"/>
          </a:xfrm>
        </p:spPr>
        <p:txBody>
          <a:bodyPr wrap="square" lIns="91440" tIns="45720" rIns="91440" bIns="45720" numCol="1" anchorCtr="0" compatLnSpc="1">
            <a:prstTxWarp prst="textNoShape">
              <a:avLst/>
            </a:prstTxWarp>
          </a:bodyPr>
          <a:lstStyle/>
          <a:p>
            <a:pPr algn="l" eaLnBrk="1" hangingPunct="1">
              <a:defRPr/>
            </a:pPr>
            <a:r>
              <a:rPr lang="en-US" sz="2900" smtClean="0"/>
              <a:t>III. ILUSTRASI (Lanjutan)</a:t>
            </a:r>
          </a:p>
        </p:txBody>
      </p:sp>
      <p:sp>
        <p:nvSpPr>
          <p:cNvPr id="98310" name="Rectangle 8"/>
          <p:cNvSpPr>
            <a:spLocks noGrp="1" noChangeArrowheads="1"/>
          </p:cNvSpPr>
          <p:nvPr>
            <p:ph type="body" idx="4294967295"/>
          </p:nvPr>
        </p:nvSpPr>
        <p:spPr>
          <a:xfrm>
            <a:off x="468313" y="981075"/>
            <a:ext cx="8229600" cy="1008063"/>
          </a:xfrm>
        </p:spPr>
        <p:txBody>
          <a:bodyPr/>
          <a:lstStyle/>
          <a:p>
            <a:pPr marL="342900" indent="-342900" eaLnBrk="1" hangingPunct="1"/>
            <a:r>
              <a:rPr lang="en-US" sz="2400" smtClean="0"/>
              <a:t>DALUWARSA PENETAPAN DAN PENAGIHAN</a:t>
            </a:r>
          </a:p>
          <a:p>
            <a:pPr marL="633413" lvl="1" indent="-285750" eaLnBrk="1" hangingPunct="1">
              <a:buFont typeface="Wingdings" pitchFamily="2" charset="2"/>
              <a:buNone/>
            </a:pPr>
            <a:r>
              <a:rPr lang="en-US" smtClean="0"/>
              <a:t>Tahun Pajak 2008 dan seterusnya</a:t>
            </a:r>
          </a:p>
        </p:txBody>
      </p:sp>
      <p:sp>
        <p:nvSpPr>
          <p:cNvPr id="98311" name="Text Box 9"/>
          <p:cNvSpPr txBox="1">
            <a:spLocks noChangeArrowheads="1"/>
          </p:cNvSpPr>
          <p:nvPr/>
        </p:nvSpPr>
        <p:spPr bwMode="auto">
          <a:xfrm>
            <a:off x="971550" y="2133600"/>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2008</a:t>
            </a:r>
          </a:p>
        </p:txBody>
      </p:sp>
      <p:sp>
        <p:nvSpPr>
          <p:cNvPr id="98312" name="Text Box 10"/>
          <p:cNvSpPr txBox="1">
            <a:spLocks noChangeArrowheads="1"/>
          </p:cNvSpPr>
          <p:nvPr/>
        </p:nvSpPr>
        <p:spPr bwMode="auto">
          <a:xfrm>
            <a:off x="4427538" y="2133600"/>
            <a:ext cx="692150" cy="366713"/>
          </a:xfrm>
          <a:prstGeom prst="rect">
            <a:avLst/>
          </a:prstGeom>
          <a:noFill/>
          <a:ln w="9525">
            <a:noFill/>
            <a:miter lim="800000"/>
            <a:headEnd/>
            <a:tailEnd/>
          </a:ln>
        </p:spPr>
        <p:txBody>
          <a:bodyPr wrap="none">
            <a:spAutoFit/>
          </a:bodyPr>
          <a:lstStyle/>
          <a:p>
            <a:pPr eaLnBrk="1" hangingPunct="1"/>
            <a:r>
              <a:rPr lang="en-US">
                <a:solidFill>
                  <a:schemeClr val="hlink"/>
                </a:solidFill>
              </a:rPr>
              <a:t>2018</a:t>
            </a:r>
          </a:p>
        </p:txBody>
      </p:sp>
      <p:sp>
        <p:nvSpPr>
          <p:cNvPr id="98313" name="Text Box 12"/>
          <p:cNvSpPr txBox="1">
            <a:spLocks noChangeArrowheads="1"/>
          </p:cNvSpPr>
          <p:nvPr/>
        </p:nvSpPr>
        <p:spPr bwMode="auto">
          <a:xfrm>
            <a:off x="2700338" y="2133600"/>
            <a:ext cx="692150" cy="366713"/>
          </a:xfrm>
          <a:prstGeom prst="rect">
            <a:avLst/>
          </a:prstGeom>
          <a:noFill/>
          <a:ln w="9525">
            <a:noFill/>
            <a:miter lim="800000"/>
            <a:headEnd/>
            <a:tailEnd/>
          </a:ln>
        </p:spPr>
        <p:txBody>
          <a:bodyPr wrap="none">
            <a:spAutoFit/>
          </a:bodyPr>
          <a:lstStyle/>
          <a:p>
            <a:pPr algn="ctr" eaLnBrk="1" hangingPunct="1"/>
            <a:r>
              <a:rPr lang="en-US">
                <a:solidFill>
                  <a:schemeClr val="hlink"/>
                </a:solidFill>
              </a:rPr>
              <a:t>2013</a:t>
            </a:r>
          </a:p>
        </p:txBody>
      </p:sp>
      <p:sp>
        <p:nvSpPr>
          <p:cNvPr id="98314" name="Text Box 17"/>
          <p:cNvSpPr txBox="1">
            <a:spLocks noChangeArrowheads="1"/>
          </p:cNvSpPr>
          <p:nvPr/>
        </p:nvSpPr>
        <p:spPr bwMode="auto">
          <a:xfrm>
            <a:off x="1187450" y="2492375"/>
            <a:ext cx="857250" cy="366713"/>
          </a:xfrm>
          <a:prstGeom prst="rect">
            <a:avLst/>
          </a:prstGeom>
          <a:noFill/>
          <a:ln w="9525">
            <a:noFill/>
            <a:miter lim="800000"/>
            <a:headEnd/>
            <a:tailEnd/>
          </a:ln>
        </p:spPr>
        <p:txBody>
          <a:bodyPr wrap="none">
            <a:spAutoFit/>
          </a:bodyPr>
          <a:lstStyle/>
          <a:p>
            <a:pPr eaLnBrk="1" hangingPunct="1"/>
            <a:r>
              <a:rPr lang="en-US">
                <a:solidFill>
                  <a:schemeClr val="hlink"/>
                </a:solidFill>
              </a:rPr>
              <a:t>dstnya</a:t>
            </a:r>
          </a:p>
        </p:txBody>
      </p:sp>
      <p:sp>
        <p:nvSpPr>
          <p:cNvPr id="98315" name="Text Box 30"/>
          <p:cNvSpPr txBox="1">
            <a:spLocks noChangeArrowheads="1"/>
          </p:cNvSpPr>
          <p:nvPr/>
        </p:nvSpPr>
        <p:spPr bwMode="auto">
          <a:xfrm>
            <a:off x="4859338" y="6021388"/>
            <a:ext cx="1258887" cy="366712"/>
          </a:xfrm>
          <a:prstGeom prst="rect">
            <a:avLst/>
          </a:prstGeom>
          <a:noFill/>
          <a:ln w="9525">
            <a:noFill/>
            <a:miter lim="800000"/>
            <a:headEnd/>
            <a:tailEnd/>
          </a:ln>
        </p:spPr>
        <p:txBody>
          <a:bodyPr wrap="none">
            <a:spAutoFit/>
          </a:bodyPr>
          <a:lstStyle/>
          <a:p>
            <a:pPr eaLnBrk="1" hangingPunct="1"/>
            <a:r>
              <a:rPr lang="en-US"/>
              <a:t>Keterangan:</a:t>
            </a:r>
          </a:p>
        </p:txBody>
      </p:sp>
      <p:sp>
        <p:nvSpPr>
          <p:cNvPr id="98316" name="AutoShape 31"/>
          <p:cNvSpPr>
            <a:spLocks noChangeArrowheads="1"/>
          </p:cNvSpPr>
          <p:nvPr/>
        </p:nvSpPr>
        <p:spPr bwMode="auto">
          <a:xfrm>
            <a:off x="6329363" y="6105525"/>
            <a:ext cx="142875" cy="144463"/>
          </a:xfrm>
          <a:prstGeom prst="diamond">
            <a:avLst/>
          </a:prstGeom>
          <a:solidFill>
            <a:schemeClr val="hlink"/>
          </a:solidFill>
          <a:ln w="9525">
            <a:solidFill>
              <a:schemeClr val="hlink"/>
            </a:solidFill>
            <a:miter lim="800000"/>
            <a:headEnd/>
            <a:tailEnd/>
          </a:ln>
        </p:spPr>
        <p:txBody>
          <a:bodyPr wrap="none" anchor="ctr"/>
          <a:lstStyle/>
          <a:p>
            <a:pPr eaLnBrk="1" hangingPunct="1"/>
            <a:endParaRPr lang="id-ID"/>
          </a:p>
        </p:txBody>
      </p:sp>
      <p:sp>
        <p:nvSpPr>
          <p:cNvPr id="98317" name="Oval 32"/>
          <p:cNvSpPr>
            <a:spLocks noChangeArrowheads="1"/>
          </p:cNvSpPr>
          <p:nvPr/>
        </p:nvSpPr>
        <p:spPr bwMode="auto">
          <a:xfrm>
            <a:off x="6329363" y="6335713"/>
            <a:ext cx="142875" cy="144462"/>
          </a:xfrm>
          <a:prstGeom prst="ellipse">
            <a:avLst/>
          </a:prstGeom>
          <a:solidFill>
            <a:schemeClr val="hlink"/>
          </a:solidFill>
          <a:ln w="9525">
            <a:solidFill>
              <a:schemeClr val="hlink"/>
            </a:solidFill>
            <a:round/>
            <a:headEnd/>
            <a:tailEnd/>
          </a:ln>
        </p:spPr>
        <p:txBody>
          <a:bodyPr wrap="none" anchor="ctr"/>
          <a:lstStyle/>
          <a:p>
            <a:pPr eaLnBrk="1" hangingPunct="1"/>
            <a:endParaRPr lang="id-ID"/>
          </a:p>
        </p:txBody>
      </p:sp>
      <p:sp>
        <p:nvSpPr>
          <p:cNvPr id="98318" name="Text Box 33"/>
          <p:cNvSpPr txBox="1">
            <a:spLocks noChangeArrowheads="1"/>
          </p:cNvSpPr>
          <p:nvPr/>
        </p:nvSpPr>
        <p:spPr bwMode="auto">
          <a:xfrm>
            <a:off x="6524625" y="5994400"/>
            <a:ext cx="1296988" cy="366713"/>
          </a:xfrm>
          <a:prstGeom prst="rect">
            <a:avLst/>
          </a:prstGeom>
          <a:noFill/>
          <a:ln w="9525">
            <a:noFill/>
            <a:miter lim="800000"/>
            <a:headEnd/>
            <a:tailEnd/>
          </a:ln>
        </p:spPr>
        <p:txBody>
          <a:bodyPr wrap="none">
            <a:spAutoFit/>
          </a:bodyPr>
          <a:lstStyle/>
          <a:p>
            <a:pPr eaLnBrk="1" hangingPunct="1"/>
            <a:r>
              <a:rPr lang="en-US"/>
              <a:t>Tahun Pajak</a:t>
            </a:r>
          </a:p>
        </p:txBody>
      </p:sp>
      <p:sp>
        <p:nvSpPr>
          <p:cNvPr id="98319" name="Text Box 34"/>
          <p:cNvSpPr txBox="1">
            <a:spLocks noChangeArrowheads="1"/>
          </p:cNvSpPr>
          <p:nvPr/>
        </p:nvSpPr>
        <p:spPr bwMode="auto">
          <a:xfrm>
            <a:off x="6545263" y="6237288"/>
            <a:ext cx="2311400" cy="366712"/>
          </a:xfrm>
          <a:prstGeom prst="rect">
            <a:avLst/>
          </a:prstGeom>
          <a:noFill/>
          <a:ln w="9525">
            <a:noFill/>
            <a:miter lim="800000"/>
            <a:headEnd/>
            <a:tailEnd/>
          </a:ln>
        </p:spPr>
        <p:txBody>
          <a:bodyPr wrap="none">
            <a:spAutoFit/>
          </a:bodyPr>
          <a:lstStyle/>
          <a:p>
            <a:pPr eaLnBrk="1" hangingPunct="1"/>
            <a:r>
              <a:rPr lang="en-US"/>
              <a:t>Tahun Penetapan (STP)</a:t>
            </a:r>
          </a:p>
        </p:txBody>
      </p:sp>
      <p:sp>
        <p:nvSpPr>
          <p:cNvPr id="98320" name="Rectangle 35"/>
          <p:cNvSpPr>
            <a:spLocks noChangeArrowheads="1"/>
          </p:cNvSpPr>
          <p:nvPr/>
        </p:nvSpPr>
        <p:spPr bwMode="auto">
          <a:xfrm>
            <a:off x="6329363" y="6567488"/>
            <a:ext cx="144462" cy="144462"/>
          </a:xfrm>
          <a:prstGeom prst="rect">
            <a:avLst/>
          </a:prstGeom>
          <a:solidFill>
            <a:srgbClr val="00FFFF"/>
          </a:solidFill>
          <a:ln w="9525">
            <a:solidFill>
              <a:srgbClr val="00FFFF"/>
            </a:solidFill>
            <a:miter lim="800000"/>
            <a:headEnd/>
            <a:tailEnd/>
          </a:ln>
        </p:spPr>
        <p:txBody>
          <a:bodyPr wrap="none" anchor="ctr"/>
          <a:lstStyle/>
          <a:p>
            <a:pPr eaLnBrk="1" hangingPunct="1"/>
            <a:endParaRPr lang="id-ID"/>
          </a:p>
        </p:txBody>
      </p:sp>
      <p:sp>
        <p:nvSpPr>
          <p:cNvPr id="98321" name="Text Box 36"/>
          <p:cNvSpPr txBox="1">
            <a:spLocks noChangeArrowheads="1"/>
          </p:cNvSpPr>
          <p:nvPr/>
        </p:nvSpPr>
        <p:spPr bwMode="auto">
          <a:xfrm>
            <a:off x="6530975" y="6469063"/>
            <a:ext cx="1733550" cy="366712"/>
          </a:xfrm>
          <a:prstGeom prst="rect">
            <a:avLst/>
          </a:prstGeom>
          <a:noFill/>
          <a:ln w="9525">
            <a:noFill/>
            <a:miter lim="800000"/>
            <a:headEnd/>
            <a:tailEnd/>
          </a:ln>
        </p:spPr>
        <p:txBody>
          <a:bodyPr wrap="none">
            <a:spAutoFit/>
          </a:bodyPr>
          <a:lstStyle/>
          <a:p>
            <a:pPr eaLnBrk="1" hangingPunct="1"/>
            <a:r>
              <a:rPr lang="en-US"/>
              <a:t>Tahun Penagihan</a:t>
            </a:r>
          </a:p>
        </p:txBody>
      </p:sp>
      <p:sp>
        <p:nvSpPr>
          <p:cNvPr id="98322" name="Line 49"/>
          <p:cNvSpPr>
            <a:spLocks noChangeShapeType="1"/>
          </p:cNvSpPr>
          <p:nvPr/>
        </p:nvSpPr>
        <p:spPr bwMode="auto">
          <a:xfrm>
            <a:off x="3059113" y="2133600"/>
            <a:ext cx="1728787" cy="0"/>
          </a:xfrm>
          <a:prstGeom prst="line">
            <a:avLst/>
          </a:prstGeom>
          <a:noFill/>
          <a:ln w="9525">
            <a:solidFill>
              <a:srgbClr val="00FFFF"/>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AAD712A9-ACA1-4236-AB44-EA2BB0DBD5D9}" type="slidenum">
              <a:rPr lang="en-US"/>
              <a:pPr/>
              <a:t>108</a:t>
            </a:fld>
            <a:endParaRPr lang="en-US"/>
          </a:p>
        </p:txBody>
      </p:sp>
      <p:sp>
        <p:nvSpPr>
          <p:cNvPr id="236546" name="Rectangle 2"/>
          <p:cNvSpPr>
            <a:spLocks noGrp="1" noRot="1" noChangeArrowheads="1"/>
          </p:cNvSpPr>
          <p:nvPr>
            <p:ph type="title" idx="4294967295"/>
          </p:nvPr>
        </p:nvSpPr>
        <p:spPr bwMode="auto">
          <a:xfrm>
            <a:off x="395288" y="260350"/>
            <a:ext cx="8435975" cy="1439863"/>
          </a:xfrm>
        </p:spPr>
        <p:txBody>
          <a:bodyPr wrap="square" lIns="91440" tIns="45720" rIns="91440" bIns="45720" numCol="1" anchorCtr="0" compatLnSpc="1">
            <a:prstTxWarp prst="textNoShape">
              <a:avLst/>
            </a:prstTxWarp>
          </a:bodyPr>
          <a:lstStyle/>
          <a:p>
            <a:pPr marL="627063" indent="-627063" algn="l" eaLnBrk="1" hangingPunct="1">
              <a:defRPr/>
            </a:pPr>
            <a:r>
              <a:rPr lang="en-US" sz="2900" smtClean="0"/>
              <a:t>IV. TERTANGGUHNYA DALUWARSA PENAGIHAN</a:t>
            </a:r>
          </a:p>
        </p:txBody>
      </p:sp>
      <p:sp>
        <p:nvSpPr>
          <p:cNvPr id="99332" name="Rectangle 3"/>
          <p:cNvSpPr>
            <a:spLocks noGrp="1" noChangeArrowheads="1"/>
          </p:cNvSpPr>
          <p:nvPr>
            <p:ph type="body" idx="4294967295"/>
          </p:nvPr>
        </p:nvSpPr>
        <p:spPr>
          <a:xfrm>
            <a:off x="457200" y="1838325"/>
            <a:ext cx="8229600" cy="4359275"/>
          </a:xfrm>
        </p:spPr>
        <p:txBody>
          <a:bodyPr/>
          <a:lstStyle/>
          <a:p>
            <a:pPr lvl="1" eaLnBrk="1" hangingPunct="1">
              <a:lnSpc>
                <a:spcPct val="90000"/>
              </a:lnSpc>
            </a:pPr>
            <a:r>
              <a:rPr lang="de-DE" smtClean="0"/>
              <a:t>diterbitkan Surat Paksa</a:t>
            </a:r>
            <a:r>
              <a:rPr lang="en-US" smtClean="0"/>
              <a:t>;</a:t>
            </a:r>
          </a:p>
          <a:p>
            <a:pPr lvl="1" eaLnBrk="1" hangingPunct="1">
              <a:lnSpc>
                <a:spcPct val="90000"/>
              </a:lnSpc>
            </a:pPr>
            <a:r>
              <a:rPr lang="de-DE" smtClean="0"/>
              <a:t>ada pengakuan utang pajak dari WP baik langsung maupun tidak langsung;</a:t>
            </a:r>
          </a:p>
          <a:p>
            <a:pPr lvl="1" eaLnBrk="1" hangingPunct="1">
              <a:lnSpc>
                <a:spcPct val="90000"/>
              </a:lnSpc>
            </a:pPr>
            <a:r>
              <a:rPr lang="de-DE" smtClean="0"/>
              <a:t>diterbitkan SKPKB sebagaimana dimaksud Pasal 13 ayat (5), atau SKPKBT sebagaimana dimaksud Pasal 15 ayat (4); atau</a:t>
            </a:r>
          </a:p>
          <a:p>
            <a:pPr lvl="1" eaLnBrk="1" hangingPunct="1">
              <a:lnSpc>
                <a:spcPct val="90000"/>
              </a:lnSpc>
            </a:pPr>
            <a:r>
              <a:rPr lang="en-US" smtClean="0"/>
              <a:t>dilakukan penyidikan tindak pidana di bidang perpajakan.</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0CAF08AF-1E3E-4FC7-BCB5-6443C47F55D6}" type="slidenum">
              <a:rPr lang="en-US"/>
              <a:pPr/>
              <a:t>109</a:t>
            </a:fld>
            <a:endParaRPr lang="en-US"/>
          </a:p>
        </p:txBody>
      </p:sp>
      <p:sp>
        <p:nvSpPr>
          <p:cNvPr id="329730" name="Rectangle 2"/>
          <p:cNvSpPr>
            <a:spLocks noGrp="1"/>
          </p:cNvSpPr>
          <p:nvPr>
            <p:ph type="title"/>
          </p:nvPr>
        </p:nvSpPr>
        <p:spPr bwMode="auto">
          <a:xfrm>
            <a:off x="1143000" y="15240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9</a:t>
            </a:r>
          </a:p>
        </p:txBody>
      </p:sp>
      <p:sp>
        <p:nvSpPr>
          <p:cNvPr id="100356" name="Text Box 3"/>
          <p:cNvSpPr txBox="1">
            <a:spLocks noChangeArrowheads="1"/>
          </p:cNvSpPr>
          <p:nvPr/>
        </p:nvSpPr>
        <p:spPr bwMode="auto">
          <a:xfrm>
            <a:off x="381000" y="1752600"/>
            <a:ext cx="8229600" cy="2654300"/>
          </a:xfrm>
          <a:prstGeom prst="rect">
            <a:avLst/>
          </a:prstGeom>
          <a:noFill/>
          <a:ln w="9525">
            <a:noFill/>
            <a:miter lim="800000"/>
            <a:headEnd/>
            <a:tailEnd/>
          </a:ln>
        </p:spPr>
        <p:txBody>
          <a:bodyPr>
            <a:spAutoFit/>
          </a:bodyPr>
          <a:lstStyle/>
          <a:p>
            <a:pPr algn="just"/>
            <a:r>
              <a:rPr lang="id-ID" sz="2800"/>
              <a:t>Pada bulan Februari 2008, Pak Budi mendaftarkan sebidang tanah yang dibelinya 12 tahun yang lalu ke KPP Pratama untuk diterbitkan SPPT. Menurut pendapat saudara, berapa tahun kewajiban PBB yang harus dikenakan kepada Pak Budi dan kapan Pak Budi harus melunasi kewajiban PBB tersebut.</a:t>
            </a:r>
            <a:endParaRPr lang="en-US" sz="2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7CA16715-CE6F-4D49-8AF2-3312D04712F1}" type="slidenum">
              <a:rPr lang="en-US"/>
              <a:pPr/>
              <a:t>11</a:t>
            </a:fld>
            <a:endParaRPr lang="en-US"/>
          </a:p>
        </p:txBody>
      </p:sp>
      <p:sp>
        <p:nvSpPr>
          <p:cNvPr id="3074" name="Rectangle 2"/>
          <p:cNvSpPr>
            <a:spLocks noGrp="1" noChangeArrowheads="1"/>
          </p:cNvSpPr>
          <p:nvPr>
            <p:ph type="title" idx="4294967295"/>
          </p:nvPr>
        </p:nvSpPr>
        <p:spPr>
          <a:xfrm>
            <a:off x="463550" y="-146050"/>
            <a:ext cx="8229600" cy="1143000"/>
          </a:xfrm>
        </p:spPr>
        <p:txBody>
          <a:bodyPr/>
          <a:lstStyle/>
          <a:p>
            <a:pPr eaLnBrk="1" fontAlgn="auto" hangingPunct="1">
              <a:spcAft>
                <a:spcPts val="0"/>
              </a:spcAft>
              <a:defRPr/>
            </a:pPr>
            <a:r>
              <a:rPr lang="en-US"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Arial" pitchFamily="34" charset="0"/>
                <a:cs typeface="Arial" pitchFamily="34" charset="0"/>
              </a:rPr>
              <a:t>O</a:t>
            </a:r>
            <a:r>
              <a:rPr lang="id-ID"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Arial" pitchFamily="34" charset="0"/>
                <a:cs typeface="Arial" pitchFamily="34" charset="0"/>
              </a:rPr>
              <a:t>BJEK</a:t>
            </a:r>
            <a:r>
              <a:rPr lang="en-US"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Arial" pitchFamily="34" charset="0"/>
                <a:cs typeface="Arial" pitchFamily="34" charset="0"/>
              </a:rPr>
              <a:t> PBB</a:t>
            </a:r>
          </a:p>
        </p:txBody>
      </p:sp>
      <p:sp>
        <p:nvSpPr>
          <p:cNvPr id="1030" name="Text Box 3"/>
          <p:cNvSpPr txBox="1">
            <a:spLocks noChangeArrowheads="1"/>
          </p:cNvSpPr>
          <p:nvPr/>
        </p:nvSpPr>
        <p:spPr bwMode="auto">
          <a:xfrm>
            <a:off x="457200" y="838200"/>
            <a:ext cx="6019800" cy="5024438"/>
          </a:xfrm>
          <a:prstGeom prst="rect">
            <a:avLst/>
          </a:prstGeom>
          <a:noFill/>
          <a:ln w="9525">
            <a:noFill/>
            <a:miter lim="800000"/>
            <a:headEnd/>
            <a:tailEnd/>
          </a:ln>
        </p:spPr>
        <p:txBody>
          <a:bodyPr>
            <a:spAutoFit/>
          </a:bodyPr>
          <a:lstStyle/>
          <a:p>
            <a:r>
              <a:rPr lang="en-US" sz="3200" u="sng">
                <a:latin typeface="Blue Highway Linocut"/>
              </a:rPr>
              <a:t>Bumi</a:t>
            </a:r>
            <a:endParaRPr lang="id-ID" sz="3200" u="sng">
              <a:latin typeface="Blue Highway Linocut"/>
            </a:endParaRPr>
          </a:p>
          <a:p>
            <a:pPr algn="just"/>
            <a:r>
              <a:rPr lang="en-US" sz="2400">
                <a:cs typeface="Arial" pitchFamily="34" charset="0"/>
              </a:rPr>
              <a:t>adalah </a:t>
            </a:r>
            <a:r>
              <a:rPr lang="en-US" sz="2400" b="1">
                <a:cs typeface="Arial" pitchFamily="34" charset="0"/>
              </a:rPr>
              <a:t>permukaan bumi</a:t>
            </a:r>
            <a:r>
              <a:rPr lang="en-US" sz="2400">
                <a:cs typeface="Arial" pitchFamily="34" charset="0"/>
              </a:rPr>
              <a:t> dan </a:t>
            </a:r>
            <a:r>
              <a:rPr lang="en-US" sz="2400" b="1">
                <a:cs typeface="Arial" pitchFamily="34" charset="0"/>
              </a:rPr>
              <a:t>tubuh bumi</a:t>
            </a:r>
            <a:r>
              <a:rPr lang="en-US" sz="2400">
                <a:cs typeface="Arial" pitchFamily="34" charset="0"/>
              </a:rPr>
              <a:t> yg ada di bawahnya.</a:t>
            </a:r>
          </a:p>
          <a:p>
            <a:pPr algn="just"/>
            <a:r>
              <a:rPr lang="en-US" sz="2400">
                <a:cs typeface="Arial" pitchFamily="34" charset="0"/>
              </a:rPr>
              <a:t>Permukaan bumi meliputi tanah dan perairan pedalaman serta  laut wilayah Indonesia.</a:t>
            </a:r>
          </a:p>
          <a:p>
            <a:r>
              <a:rPr lang="en-US" sz="2000">
                <a:cs typeface="Arial" pitchFamily="34" charset="0"/>
              </a:rPr>
              <a:t>(Ps.1 angka 1)</a:t>
            </a:r>
          </a:p>
          <a:p>
            <a:endParaRPr lang="en-US" sz="2000">
              <a:cs typeface="Arial" pitchFamily="34" charset="0"/>
            </a:endParaRPr>
          </a:p>
          <a:p>
            <a:r>
              <a:rPr lang="en-US" sz="3200" u="sng">
                <a:cs typeface="Arial" pitchFamily="34" charset="0"/>
              </a:rPr>
              <a:t>Bangunan</a:t>
            </a:r>
            <a:endParaRPr lang="id-ID" sz="3200" u="sng">
              <a:cs typeface="Arial" pitchFamily="34" charset="0"/>
            </a:endParaRPr>
          </a:p>
          <a:p>
            <a:r>
              <a:rPr lang="id-ID" sz="2400">
                <a:cs typeface="Arial" pitchFamily="34" charset="0"/>
              </a:rPr>
              <a:t>Adalah</a:t>
            </a:r>
            <a:r>
              <a:rPr lang="id-ID" sz="3200" b="1">
                <a:cs typeface="Arial" pitchFamily="34" charset="0"/>
              </a:rPr>
              <a:t> </a:t>
            </a:r>
            <a:r>
              <a:rPr lang="en-US" sz="2400" b="1">
                <a:cs typeface="Arial" pitchFamily="34" charset="0"/>
              </a:rPr>
              <a:t>Konstruksi teknik </a:t>
            </a:r>
            <a:r>
              <a:rPr lang="en-US" sz="2400">
                <a:cs typeface="Arial" pitchFamily="34" charset="0"/>
              </a:rPr>
              <a:t>yang</a:t>
            </a:r>
            <a:r>
              <a:rPr lang="en-US" sz="2400" b="1">
                <a:cs typeface="Arial" pitchFamily="34" charset="0"/>
              </a:rPr>
              <a:t> ditanam </a:t>
            </a:r>
            <a:r>
              <a:rPr lang="en-US" sz="2400">
                <a:cs typeface="Arial" pitchFamily="34" charset="0"/>
              </a:rPr>
              <a:t>atau</a:t>
            </a:r>
            <a:r>
              <a:rPr lang="en-US" sz="2400" b="1">
                <a:cs typeface="Arial" pitchFamily="34" charset="0"/>
              </a:rPr>
              <a:t> dilekatkan</a:t>
            </a:r>
            <a:r>
              <a:rPr lang="id-ID" sz="2400" b="1">
                <a:cs typeface="Arial" pitchFamily="34" charset="0"/>
              </a:rPr>
              <a:t> </a:t>
            </a:r>
            <a:r>
              <a:rPr lang="en-US" sz="2400">
                <a:cs typeface="Arial" pitchFamily="34" charset="0"/>
              </a:rPr>
              <a:t>secara</a:t>
            </a:r>
            <a:r>
              <a:rPr lang="id-ID" sz="2400">
                <a:cs typeface="Arial" pitchFamily="34" charset="0"/>
              </a:rPr>
              <a:t> </a:t>
            </a:r>
            <a:r>
              <a:rPr lang="en-US" sz="2400">
                <a:cs typeface="Arial" pitchFamily="34" charset="0"/>
              </a:rPr>
              <a:t>tetap pada tanah</a:t>
            </a:r>
            <a:r>
              <a:rPr lang="id-ID" sz="2400">
                <a:cs typeface="Arial" pitchFamily="34" charset="0"/>
              </a:rPr>
              <a:t> </a:t>
            </a:r>
            <a:r>
              <a:rPr lang="en-US" sz="2400">
                <a:cs typeface="Arial" pitchFamily="34" charset="0"/>
              </a:rPr>
              <a:t>dan/atau </a:t>
            </a:r>
            <a:r>
              <a:rPr lang="en-US" sz="2400">
                <a:latin typeface="Blue Highway Linocut"/>
              </a:rPr>
              <a:t>perairan</a:t>
            </a:r>
          </a:p>
          <a:p>
            <a:r>
              <a:rPr lang="en-US" sz="2000">
                <a:latin typeface="Blue Highway Linocut"/>
              </a:rPr>
              <a:t>(Ps.1 angka 2)</a:t>
            </a:r>
          </a:p>
        </p:txBody>
      </p:sp>
      <p:graphicFrame>
        <p:nvGraphicFramePr>
          <p:cNvPr id="3076" name="Object 4"/>
          <p:cNvGraphicFramePr>
            <a:graphicFrameLocks noChangeAspect="1"/>
          </p:cNvGraphicFramePr>
          <p:nvPr/>
        </p:nvGraphicFramePr>
        <p:xfrm>
          <a:off x="6324600" y="3962400"/>
          <a:ext cx="2438400" cy="1784350"/>
        </p:xfrm>
        <a:graphic>
          <a:graphicData uri="http://schemas.openxmlformats.org/presentationml/2006/ole">
            <p:oleObj spid="_x0000_s1026" name="Clip" r:id="rId3" imgW="3095238" imgH="1723810" progId="">
              <p:embed/>
            </p:oleObj>
          </a:graphicData>
        </a:graphic>
      </p:graphicFrame>
      <p:graphicFrame>
        <p:nvGraphicFramePr>
          <p:cNvPr id="3077" name="Object 5"/>
          <p:cNvGraphicFramePr>
            <a:graphicFrameLocks noChangeAspect="1"/>
          </p:cNvGraphicFramePr>
          <p:nvPr/>
        </p:nvGraphicFramePr>
        <p:xfrm>
          <a:off x="6477000" y="990600"/>
          <a:ext cx="2514600" cy="2362200"/>
        </p:xfrm>
        <a:graphic>
          <a:graphicData uri="http://schemas.openxmlformats.org/presentationml/2006/ole">
            <p:oleObj spid="_x0000_s1027" name="Clip" r:id="rId4" imgW="1361160" imgH="1351800" progId="">
              <p:embed/>
            </p:oleObj>
          </a:graphicData>
        </a:graphic>
      </p:graphicFrame>
      <p:sp>
        <p:nvSpPr>
          <p:cNvPr id="1031" name="Text Box 7">
            <a:hlinkClick r:id="rId5" action="ppaction://hlinkfile"/>
          </p:cNvPr>
          <p:cNvSpPr txBox="1">
            <a:spLocks noChangeArrowheads="1"/>
          </p:cNvSpPr>
          <p:nvPr/>
        </p:nvSpPr>
        <p:spPr bwMode="auto">
          <a:xfrm>
            <a:off x="6934200" y="6096000"/>
            <a:ext cx="1085850" cy="366713"/>
          </a:xfrm>
          <a:prstGeom prst="rect">
            <a:avLst/>
          </a:prstGeom>
          <a:noFill/>
          <a:ln w="9525">
            <a:noFill/>
            <a:miter lim="800000"/>
            <a:headEnd/>
            <a:tailEnd/>
          </a:ln>
        </p:spPr>
        <p:txBody>
          <a:bodyPr wrap="none">
            <a:spAutoFit/>
          </a:bodyPr>
          <a:lstStyle/>
          <a:p>
            <a:r>
              <a:rPr lang="en-US">
                <a:hlinkClick r:id="rId5" action="ppaction://hlinkfile"/>
              </a:rPr>
              <a:t>VIDEO 1</a:t>
            </a:r>
            <a:endParaRPr lang="en-US"/>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CDC5BE2-F0B4-4D38-BA7E-E20BEF335674}" type="slidenum">
              <a:rPr lang="en-US"/>
              <a:pPr/>
              <a:t>110</a:t>
            </a:fld>
            <a:endParaRPr lang="en-US"/>
          </a:p>
        </p:txBody>
      </p:sp>
      <p:sp>
        <p:nvSpPr>
          <p:cNvPr id="324610" name="Rectangle 2"/>
          <p:cNvSpPr>
            <a:spLocks noGrp="1"/>
          </p:cNvSpPr>
          <p:nvPr>
            <p:ph type="title"/>
          </p:nvPr>
        </p:nvSpPr>
        <p:spPr bwMode="auto">
          <a:xfrm>
            <a:off x="1143000" y="15240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10</a:t>
            </a:r>
          </a:p>
        </p:txBody>
      </p:sp>
      <p:sp>
        <p:nvSpPr>
          <p:cNvPr id="101380" name="Text Box 3"/>
          <p:cNvSpPr txBox="1">
            <a:spLocks noChangeArrowheads="1"/>
          </p:cNvSpPr>
          <p:nvPr/>
        </p:nvSpPr>
        <p:spPr bwMode="auto">
          <a:xfrm>
            <a:off x="457200" y="1371600"/>
            <a:ext cx="8229600" cy="4473575"/>
          </a:xfrm>
          <a:prstGeom prst="rect">
            <a:avLst/>
          </a:prstGeom>
          <a:noFill/>
          <a:ln w="9525">
            <a:noFill/>
            <a:miter lim="800000"/>
            <a:headEnd/>
            <a:tailEnd/>
          </a:ln>
        </p:spPr>
        <p:txBody>
          <a:bodyPr>
            <a:spAutoFit/>
          </a:bodyPr>
          <a:lstStyle/>
          <a:p>
            <a:pPr marL="342900" indent="-342900" algn="just"/>
            <a:r>
              <a:rPr lang="id-ID" sz="2400"/>
              <a:t>Wajib Pajak menerima Surat Pemberitahuan Pajak Terutang (SPPT) pada tanggal 28 Mei 2005 dengan Ketetapan Rp.15 Juta. Setelah dilakukan penelitian lapangan ternyata ada kesalahan dalam mengisi Surat Pemberitahuan Objek Pajak (SPOP), dan setelah dinilai seharusnya ketetapannya Rp.20 Juta. </a:t>
            </a:r>
            <a:r>
              <a:rPr lang="en-US" sz="2400"/>
              <a:t>Penelitian Administrasi menunjukkan pada tanggal 27 Januari 2006 belum melunasi  utang PBBnya. Dari kasus tersebut</a:t>
            </a:r>
            <a:r>
              <a:rPr lang="id-ID" sz="2400"/>
              <a:t>:</a:t>
            </a:r>
            <a:endParaRPr lang="en-US" sz="2400"/>
          </a:p>
          <a:p>
            <a:pPr marL="342900" indent="-342900" algn="just"/>
            <a:endParaRPr lang="id-ID" sz="2400"/>
          </a:p>
          <a:p>
            <a:pPr marL="342900" indent="-342900" algn="just"/>
            <a:r>
              <a:rPr lang="en-US" sz="2400"/>
              <a:t>a.</a:t>
            </a:r>
            <a:r>
              <a:rPr lang="id-ID" sz="2400"/>
              <a:t>Tindakan apa yang bisa dilakukan oleh Kantor Pelayanan </a:t>
            </a:r>
            <a:endParaRPr lang="en-US" sz="2400"/>
          </a:p>
          <a:p>
            <a:pPr marL="342900" indent="-342900" algn="just"/>
            <a:r>
              <a:rPr lang="en-US" sz="2400"/>
              <a:t>    </a:t>
            </a:r>
            <a:r>
              <a:rPr lang="id-ID" sz="2400"/>
              <a:t>Pajak ?</a:t>
            </a:r>
          </a:p>
          <a:p>
            <a:pPr marL="342900" indent="-342900" algn="just"/>
            <a:r>
              <a:rPr lang="en-US" sz="2400"/>
              <a:t>b.</a:t>
            </a:r>
            <a:r>
              <a:rPr lang="id-ID" sz="2400"/>
              <a:t>Berapa kewajiban pajak yang terutang berikut dendanya</a:t>
            </a:r>
            <a:r>
              <a:rPr lang="en-US" sz="2400"/>
              <a:t>?</a:t>
            </a:r>
            <a:r>
              <a:rPr lang="id-ID" sz="2400"/>
              <a:t> </a:t>
            </a:r>
            <a:endParaRPr lang="en-US" sz="240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BACF5812-034E-454B-9692-BD2B74AB5535}" type="slidenum">
              <a:rPr lang="en-US"/>
              <a:pPr/>
              <a:t>111</a:t>
            </a:fld>
            <a:endParaRPr lang="en-US"/>
          </a:p>
        </p:txBody>
      </p:sp>
      <p:sp>
        <p:nvSpPr>
          <p:cNvPr id="310274" name="Rectangle 2"/>
          <p:cNvSpPr>
            <a:spLocks noGrp="1"/>
          </p:cNvSpPr>
          <p:nvPr>
            <p:ph type="title"/>
          </p:nvPr>
        </p:nvSpPr>
        <p:spPr bwMode="auto">
          <a:xfrm>
            <a:off x="533400" y="1524000"/>
            <a:ext cx="8229600" cy="3276600"/>
          </a:xfrm>
        </p:spPr>
        <p:txBody>
          <a:bodyPr wrap="square" lIns="91440" tIns="45720" rIns="91440" bIns="45720" numCol="1" anchorCtr="0" compatLnSpc="1">
            <a:prstTxWarp prst="textNoShape">
              <a:avLst/>
            </a:prstTxWarp>
          </a:bodyPr>
          <a:lstStyle/>
          <a:p>
            <a:pPr eaLnBrk="1" hangingPunct="1">
              <a:defRPr/>
            </a:pPr>
            <a:r>
              <a:rPr lang="en-US" smtClean="0">
                <a:solidFill>
                  <a:srgbClr val="FFFF00"/>
                </a:solidFill>
              </a:rPr>
              <a:t>PEMBAYARAN, PENAGIHAN SERTA PEMBAGIAN HASIL PENERIMAAN PBB</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C6B45CD8-2612-47D6-910C-561C12639FC9}" type="slidenum">
              <a:rPr lang="en-US"/>
              <a:pPr/>
              <a:t>112</a:t>
            </a:fld>
            <a:endParaRPr lang="en-US"/>
          </a:p>
        </p:txBody>
      </p:sp>
      <p:sp>
        <p:nvSpPr>
          <p:cNvPr id="189442" name="Rectangle 2"/>
          <p:cNvSpPr>
            <a:spLocks noGrp="1"/>
          </p:cNvSpPr>
          <p:nvPr>
            <p:ph type="title"/>
          </p:nvPr>
        </p:nvSpPr>
        <p:spPr bwMode="auto"/>
        <p:txBody>
          <a:bodyPr wrap="square" lIns="91440" tIns="45720" rIns="91440" bIns="45720" numCol="1" anchorCtr="0" compatLnSpc="1">
            <a:prstTxWarp prst="textNoShape">
              <a:avLst/>
            </a:prstTxWarp>
          </a:bodyPr>
          <a:lstStyle/>
          <a:p>
            <a:pPr eaLnBrk="1" hangingPunct="1">
              <a:defRPr/>
            </a:pPr>
            <a:r>
              <a:rPr lang="en-US" b="0" smtClean="0">
                <a:solidFill>
                  <a:srgbClr val="FFFF00"/>
                </a:solidFill>
              </a:rPr>
              <a:t>TATA CARA PEMBAYARAN</a:t>
            </a:r>
          </a:p>
        </p:txBody>
      </p:sp>
      <p:sp>
        <p:nvSpPr>
          <p:cNvPr id="189443" name="Rectangle 3"/>
          <p:cNvSpPr>
            <a:spLocks noGrp="1"/>
          </p:cNvSpPr>
          <p:nvPr>
            <p:ph type="body" idx="1"/>
          </p:nvPr>
        </p:nvSpPr>
        <p:spPr/>
        <p:txBody>
          <a:bodyPr/>
          <a:lstStyle/>
          <a:p>
            <a:pPr eaLnBrk="1" hangingPunct="1"/>
            <a:r>
              <a:rPr lang="en-US" smtClean="0"/>
              <a:t>WP langsung ke Bank/Kantor Pos TP</a:t>
            </a:r>
          </a:p>
          <a:p>
            <a:pPr eaLnBrk="1" hangingPunct="1"/>
            <a:r>
              <a:rPr lang="en-US" smtClean="0"/>
              <a:t>Melalui PBK/Transfer Uang</a:t>
            </a:r>
          </a:p>
          <a:p>
            <a:pPr eaLnBrk="1" hangingPunct="1"/>
            <a:r>
              <a:rPr lang="en-US" smtClean="0"/>
              <a:t>Melalui Petugas Pemungut</a:t>
            </a:r>
          </a:p>
          <a:p>
            <a:pPr eaLnBrk="1" hangingPunct="1"/>
            <a:r>
              <a:rPr lang="en-US" smtClean="0"/>
              <a:t>Melalui ATM</a:t>
            </a:r>
          </a:p>
        </p:txBody>
      </p:sp>
      <p:sp>
        <p:nvSpPr>
          <p:cNvPr id="103429" name="Text Box 4"/>
          <p:cNvSpPr txBox="1">
            <a:spLocks noChangeArrowheads="1"/>
          </p:cNvSpPr>
          <p:nvPr/>
        </p:nvSpPr>
        <p:spPr bwMode="auto">
          <a:xfrm>
            <a:off x="6613525" y="5827713"/>
            <a:ext cx="1149350" cy="366712"/>
          </a:xfrm>
          <a:prstGeom prst="rect">
            <a:avLst/>
          </a:prstGeom>
          <a:noFill/>
          <a:ln w="9525">
            <a:noFill/>
            <a:miter lim="800000"/>
            <a:headEnd/>
            <a:tailEnd/>
          </a:ln>
        </p:spPr>
        <p:txBody>
          <a:bodyPr wrap="none">
            <a:spAutoFit/>
          </a:bodyPr>
          <a:lstStyle/>
          <a:p>
            <a:r>
              <a:rPr lang="en-US">
                <a:hlinkClick r:id="rId3" action="ppaction://hlinkfile"/>
              </a:rPr>
              <a:t>VIDEO 4 </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9442"/>
                                        </p:tgtEl>
                                        <p:attrNameLst>
                                          <p:attrName>style.visibility</p:attrName>
                                        </p:attrNameLst>
                                      </p:cBhvr>
                                      <p:to>
                                        <p:strVal val="visible"/>
                                      </p:to>
                                    </p:set>
                                    <p:animEffect transition="in" filter="fade">
                                      <p:cBhvr>
                                        <p:cTn id="7" dur="2000"/>
                                        <p:tgtEl>
                                          <p:spTgt spid="189442"/>
                                        </p:tgtEl>
                                      </p:cBhvr>
                                    </p:animEffect>
                                    <p:anim calcmode="lin" valueType="num">
                                      <p:cBhvr>
                                        <p:cTn id="8" dur="2000" fill="hold"/>
                                        <p:tgtEl>
                                          <p:spTgt spid="189442"/>
                                        </p:tgtEl>
                                        <p:attrNameLst>
                                          <p:attrName>ppt_x</p:attrName>
                                        </p:attrNameLst>
                                      </p:cBhvr>
                                      <p:tavLst>
                                        <p:tav tm="0">
                                          <p:val>
                                            <p:strVal val="#ppt_x"/>
                                          </p:val>
                                        </p:tav>
                                        <p:tav tm="100000">
                                          <p:val>
                                            <p:strVal val="#ppt_x"/>
                                          </p:val>
                                        </p:tav>
                                      </p:tavLst>
                                    </p:anim>
                                    <p:anim calcmode="lin" valueType="num">
                                      <p:cBhvr>
                                        <p:cTn id="9" dur="2000" fill="hold"/>
                                        <p:tgtEl>
                                          <p:spTgt spid="1894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189443">
                                            <p:txEl>
                                              <p:pRg st="0" end="0"/>
                                            </p:txEl>
                                          </p:spTgt>
                                        </p:tgtEl>
                                        <p:attrNameLst>
                                          <p:attrName>style.visibility</p:attrName>
                                        </p:attrNameLst>
                                      </p:cBhvr>
                                      <p:to>
                                        <p:strVal val="visible"/>
                                      </p:to>
                                    </p:set>
                                    <p:animEffect transition="in" filter="fade">
                                      <p:cBhvr>
                                        <p:cTn id="14" dur="1000"/>
                                        <p:tgtEl>
                                          <p:spTgt spid="189443">
                                            <p:txEl>
                                              <p:pRg st="0" end="0"/>
                                            </p:txEl>
                                          </p:spTgt>
                                        </p:tgtEl>
                                      </p:cBhvr>
                                    </p:animEffect>
                                    <p:anim calcmode="lin" valueType="num">
                                      <p:cBhvr>
                                        <p:cTn id="15" dur="1000" fill="hold"/>
                                        <p:tgtEl>
                                          <p:spTgt spid="189443">
                                            <p:txEl>
                                              <p:pRg st="0" end="0"/>
                                            </p:txEl>
                                          </p:spTgt>
                                        </p:tgtEl>
                                        <p:attrNameLst>
                                          <p:attrName>ppt_x</p:attrName>
                                        </p:attrNameLst>
                                      </p:cBhvr>
                                      <p:tavLst>
                                        <p:tav tm="0">
                                          <p:val>
                                            <p:strVal val="#ppt_x-.1"/>
                                          </p:val>
                                        </p:tav>
                                        <p:tav tm="100000">
                                          <p:val>
                                            <p:strVal val="#ppt_x"/>
                                          </p:val>
                                        </p:tav>
                                      </p:tavLst>
                                    </p:anim>
                                    <p:anim calcmode="lin" valueType="num">
                                      <p:cBhvr>
                                        <p:cTn id="16" dur="1000" fill="hold"/>
                                        <p:tgtEl>
                                          <p:spTgt spid="1894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grpId="0" nodeType="clickEffect">
                                  <p:stCondLst>
                                    <p:cond delay="0"/>
                                  </p:stCondLst>
                                  <p:iterate type="lt">
                                    <p:tmPct val="10000"/>
                                  </p:iterate>
                                  <p:childTnLst>
                                    <p:set>
                                      <p:cBhvr>
                                        <p:cTn id="20" dur="1" fill="hold">
                                          <p:stCondLst>
                                            <p:cond delay="0"/>
                                          </p:stCondLst>
                                        </p:cTn>
                                        <p:tgtEl>
                                          <p:spTgt spid="189443">
                                            <p:txEl>
                                              <p:pRg st="1" end="1"/>
                                            </p:txEl>
                                          </p:spTgt>
                                        </p:tgtEl>
                                        <p:attrNameLst>
                                          <p:attrName>style.visibility</p:attrName>
                                        </p:attrNameLst>
                                      </p:cBhvr>
                                      <p:to>
                                        <p:strVal val="visible"/>
                                      </p:to>
                                    </p:set>
                                    <p:animEffect transition="in" filter="fade">
                                      <p:cBhvr>
                                        <p:cTn id="21" dur="1000"/>
                                        <p:tgtEl>
                                          <p:spTgt spid="189443">
                                            <p:txEl>
                                              <p:pRg st="1" end="1"/>
                                            </p:txEl>
                                          </p:spTgt>
                                        </p:tgtEl>
                                      </p:cBhvr>
                                    </p:animEffect>
                                    <p:anim calcmode="lin" valueType="num">
                                      <p:cBhvr>
                                        <p:cTn id="22" dur="1000" fill="hold"/>
                                        <p:tgtEl>
                                          <p:spTgt spid="189443">
                                            <p:txEl>
                                              <p:pRg st="1" end="1"/>
                                            </p:txEl>
                                          </p:spTgt>
                                        </p:tgtEl>
                                        <p:attrNameLst>
                                          <p:attrName>ppt_x</p:attrName>
                                        </p:attrNameLst>
                                      </p:cBhvr>
                                      <p:tavLst>
                                        <p:tav tm="0">
                                          <p:val>
                                            <p:strVal val="#ppt_x-.1"/>
                                          </p:val>
                                        </p:tav>
                                        <p:tav tm="100000">
                                          <p:val>
                                            <p:strVal val="#ppt_x"/>
                                          </p:val>
                                        </p:tav>
                                      </p:tavLst>
                                    </p:anim>
                                    <p:anim calcmode="lin" valueType="num">
                                      <p:cBhvr>
                                        <p:cTn id="23" dur="1000" fill="hold"/>
                                        <p:tgtEl>
                                          <p:spTgt spid="1894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0" presetClass="entr" presetSubtype="0" fill="hold" grpId="0" nodeType="clickEffect">
                                  <p:stCondLst>
                                    <p:cond delay="0"/>
                                  </p:stCondLst>
                                  <p:iterate type="lt">
                                    <p:tmPct val="10000"/>
                                  </p:iterate>
                                  <p:childTnLst>
                                    <p:set>
                                      <p:cBhvr>
                                        <p:cTn id="27" dur="1" fill="hold">
                                          <p:stCondLst>
                                            <p:cond delay="0"/>
                                          </p:stCondLst>
                                        </p:cTn>
                                        <p:tgtEl>
                                          <p:spTgt spid="189443">
                                            <p:txEl>
                                              <p:pRg st="2" end="2"/>
                                            </p:txEl>
                                          </p:spTgt>
                                        </p:tgtEl>
                                        <p:attrNameLst>
                                          <p:attrName>style.visibility</p:attrName>
                                        </p:attrNameLst>
                                      </p:cBhvr>
                                      <p:to>
                                        <p:strVal val="visible"/>
                                      </p:to>
                                    </p:set>
                                    <p:animEffect transition="in" filter="fade">
                                      <p:cBhvr>
                                        <p:cTn id="28" dur="1000"/>
                                        <p:tgtEl>
                                          <p:spTgt spid="189443">
                                            <p:txEl>
                                              <p:pRg st="2" end="2"/>
                                            </p:txEl>
                                          </p:spTgt>
                                        </p:tgtEl>
                                      </p:cBhvr>
                                    </p:animEffect>
                                    <p:anim calcmode="lin" valueType="num">
                                      <p:cBhvr>
                                        <p:cTn id="29" dur="1000" fill="hold"/>
                                        <p:tgtEl>
                                          <p:spTgt spid="189443">
                                            <p:txEl>
                                              <p:pRg st="2" end="2"/>
                                            </p:txEl>
                                          </p:spTgt>
                                        </p:tgtEl>
                                        <p:attrNameLst>
                                          <p:attrName>ppt_x</p:attrName>
                                        </p:attrNameLst>
                                      </p:cBhvr>
                                      <p:tavLst>
                                        <p:tav tm="0">
                                          <p:val>
                                            <p:strVal val="#ppt_x-.1"/>
                                          </p:val>
                                        </p:tav>
                                        <p:tav tm="100000">
                                          <p:val>
                                            <p:strVal val="#ppt_x"/>
                                          </p:val>
                                        </p:tav>
                                      </p:tavLst>
                                    </p:anim>
                                    <p:anim calcmode="lin" valueType="num">
                                      <p:cBhvr>
                                        <p:cTn id="30" dur="1000" fill="hold"/>
                                        <p:tgtEl>
                                          <p:spTgt spid="18944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0" presetClass="entr" presetSubtype="0" fill="hold" grpId="0" nodeType="clickEffect">
                                  <p:stCondLst>
                                    <p:cond delay="0"/>
                                  </p:stCondLst>
                                  <p:iterate type="lt">
                                    <p:tmPct val="10000"/>
                                  </p:iterate>
                                  <p:childTnLst>
                                    <p:set>
                                      <p:cBhvr>
                                        <p:cTn id="34" dur="1" fill="hold">
                                          <p:stCondLst>
                                            <p:cond delay="0"/>
                                          </p:stCondLst>
                                        </p:cTn>
                                        <p:tgtEl>
                                          <p:spTgt spid="189443">
                                            <p:txEl>
                                              <p:pRg st="3" end="3"/>
                                            </p:txEl>
                                          </p:spTgt>
                                        </p:tgtEl>
                                        <p:attrNameLst>
                                          <p:attrName>style.visibility</p:attrName>
                                        </p:attrNameLst>
                                      </p:cBhvr>
                                      <p:to>
                                        <p:strVal val="visible"/>
                                      </p:to>
                                    </p:set>
                                    <p:animEffect transition="in" filter="fade">
                                      <p:cBhvr>
                                        <p:cTn id="35" dur="1000"/>
                                        <p:tgtEl>
                                          <p:spTgt spid="189443">
                                            <p:txEl>
                                              <p:pRg st="3" end="3"/>
                                            </p:txEl>
                                          </p:spTgt>
                                        </p:tgtEl>
                                      </p:cBhvr>
                                    </p:animEffect>
                                    <p:anim calcmode="lin" valueType="num">
                                      <p:cBhvr>
                                        <p:cTn id="36" dur="1000" fill="hold"/>
                                        <p:tgtEl>
                                          <p:spTgt spid="189443">
                                            <p:txEl>
                                              <p:pRg st="3" end="3"/>
                                            </p:txEl>
                                          </p:spTgt>
                                        </p:tgtEl>
                                        <p:attrNameLst>
                                          <p:attrName>ppt_x</p:attrName>
                                        </p:attrNameLst>
                                      </p:cBhvr>
                                      <p:tavLst>
                                        <p:tav tm="0">
                                          <p:val>
                                            <p:strVal val="#ppt_x-.1"/>
                                          </p:val>
                                        </p:tav>
                                        <p:tav tm="100000">
                                          <p:val>
                                            <p:strVal val="#ppt_x"/>
                                          </p:val>
                                        </p:tav>
                                      </p:tavLst>
                                    </p:anim>
                                    <p:anim calcmode="lin" valueType="num">
                                      <p:cBhvr>
                                        <p:cTn id="37" dur="1000" fill="hold"/>
                                        <p:tgtEl>
                                          <p:spTgt spid="18944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lide Number Placeholder 4"/>
          <p:cNvSpPr>
            <a:spLocks noGrp="1"/>
          </p:cNvSpPr>
          <p:nvPr>
            <p:ph type="sldNum" sz="quarter" idx="12"/>
          </p:nvPr>
        </p:nvSpPr>
        <p:spPr/>
        <p:txBody>
          <a:bodyPr/>
          <a:lstStyle/>
          <a:p>
            <a:fld id="{16BFAD09-DF11-4DBE-9B4A-EFC4D01EC897}" type="slidenum">
              <a:rPr lang="en-US"/>
              <a:pPr/>
              <a:t>113</a:t>
            </a:fld>
            <a:endParaRPr lang="en-US"/>
          </a:p>
        </p:txBody>
      </p:sp>
      <p:sp>
        <p:nvSpPr>
          <p:cNvPr id="191490" name="Rectangle 2"/>
          <p:cNvSpPr>
            <a:spLocks noGrp="1"/>
          </p:cNvSpPr>
          <p:nvPr>
            <p:ph type="title"/>
          </p:nvPr>
        </p:nvSpPr>
        <p:spPr bwMode="auto">
          <a:xfrm>
            <a:off x="762000" y="228600"/>
            <a:ext cx="7515225" cy="563563"/>
          </a:xfrm>
        </p:spPr>
        <p:txBody>
          <a:bodyPr wrap="square" lIns="92075" tIns="46038" rIns="92075" bIns="46038" numCol="1" anchorCtr="0" compatLnSpc="1">
            <a:prstTxWarp prst="textNoShape">
              <a:avLst/>
            </a:prstTxWarp>
          </a:bodyPr>
          <a:lstStyle/>
          <a:p>
            <a:pPr eaLnBrk="1" hangingPunct="1">
              <a:defRPr/>
            </a:pPr>
            <a:r>
              <a:rPr lang="en-US" sz="2500" b="0" smtClean="0">
                <a:solidFill>
                  <a:srgbClr val="FFFF00"/>
                </a:solidFill>
              </a:rPr>
              <a:t>PENAGIHAN DAN SANKSI ADMINISTRASI PBB</a:t>
            </a:r>
          </a:p>
        </p:txBody>
      </p:sp>
      <p:sp>
        <p:nvSpPr>
          <p:cNvPr id="13317" name="Rectangle 3"/>
          <p:cNvSpPr>
            <a:spLocks noChangeArrowheads="1"/>
          </p:cNvSpPr>
          <p:nvPr/>
        </p:nvSpPr>
        <p:spPr bwMode="auto">
          <a:xfrm>
            <a:off x="685800" y="914400"/>
            <a:ext cx="977900" cy="596900"/>
          </a:xfrm>
          <a:prstGeom prst="rect">
            <a:avLst/>
          </a:prstGeom>
          <a:solidFill>
            <a:schemeClr val="bg1"/>
          </a:solidFill>
          <a:ln w="12700">
            <a:solidFill>
              <a:schemeClr val="tx1"/>
            </a:solidFill>
            <a:miter lim="800000"/>
            <a:headEnd/>
            <a:tailEnd/>
          </a:ln>
        </p:spPr>
        <p:txBody>
          <a:bodyPr wrap="none" anchor="ctr"/>
          <a:lstStyle/>
          <a:p>
            <a:pPr algn="ctr" eaLnBrk="1" hangingPunct="1"/>
            <a:r>
              <a:rPr lang="en-US" b="1"/>
              <a:t>SPOP</a:t>
            </a:r>
          </a:p>
        </p:txBody>
      </p:sp>
      <p:sp>
        <p:nvSpPr>
          <p:cNvPr id="13318" name="Line 4"/>
          <p:cNvSpPr>
            <a:spLocks noChangeShapeType="1"/>
          </p:cNvSpPr>
          <p:nvPr/>
        </p:nvSpPr>
        <p:spPr bwMode="auto">
          <a:xfrm>
            <a:off x="1752600" y="1219200"/>
            <a:ext cx="7620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19" name="Rectangle 5"/>
          <p:cNvSpPr>
            <a:spLocks noChangeArrowheads="1"/>
          </p:cNvSpPr>
          <p:nvPr/>
        </p:nvSpPr>
        <p:spPr bwMode="auto">
          <a:xfrm>
            <a:off x="1828800" y="914400"/>
            <a:ext cx="914400" cy="274638"/>
          </a:xfrm>
          <a:prstGeom prst="rect">
            <a:avLst/>
          </a:prstGeom>
          <a:noFill/>
          <a:ln w="9525">
            <a:noFill/>
            <a:miter lim="800000"/>
            <a:headEnd/>
            <a:tailEnd/>
          </a:ln>
        </p:spPr>
        <p:txBody>
          <a:bodyPr lIns="92075" tIns="46038" rIns="92075" bIns="46038">
            <a:spAutoFit/>
          </a:bodyPr>
          <a:lstStyle/>
          <a:p>
            <a:r>
              <a:rPr lang="en-US" sz="1200">
                <a:latin typeface="Times New Roman" pitchFamily="18" charset="0"/>
              </a:rPr>
              <a:t>30 HARI</a:t>
            </a:r>
          </a:p>
        </p:txBody>
      </p:sp>
      <p:sp>
        <p:nvSpPr>
          <p:cNvPr id="13320" name="Line 6"/>
          <p:cNvSpPr>
            <a:spLocks noChangeShapeType="1"/>
          </p:cNvSpPr>
          <p:nvPr/>
        </p:nvSpPr>
        <p:spPr bwMode="auto">
          <a:xfrm>
            <a:off x="4800600" y="1295400"/>
            <a:ext cx="4572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21" name="Rectangle 7"/>
          <p:cNvSpPr>
            <a:spLocks noChangeArrowheads="1"/>
          </p:cNvSpPr>
          <p:nvPr/>
        </p:nvSpPr>
        <p:spPr bwMode="auto">
          <a:xfrm>
            <a:off x="4724400" y="914400"/>
            <a:ext cx="657225" cy="274638"/>
          </a:xfrm>
          <a:prstGeom prst="rect">
            <a:avLst/>
          </a:prstGeom>
          <a:noFill/>
          <a:ln w="9525">
            <a:noFill/>
            <a:miter lim="800000"/>
            <a:headEnd/>
            <a:tailEnd/>
          </a:ln>
        </p:spPr>
        <p:txBody>
          <a:bodyPr wrap="none" lIns="92075" tIns="46038" rIns="92075" bIns="46038">
            <a:spAutoFit/>
          </a:bodyPr>
          <a:lstStyle/>
          <a:p>
            <a:r>
              <a:rPr lang="en-US" sz="1200">
                <a:latin typeface="Times New Roman" pitchFamily="18" charset="0"/>
              </a:rPr>
              <a:t>TIDAK</a:t>
            </a:r>
          </a:p>
        </p:txBody>
      </p:sp>
      <p:sp>
        <p:nvSpPr>
          <p:cNvPr id="13322" name="Rectangle 8"/>
          <p:cNvSpPr>
            <a:spLocks noChangeArrowheads="1"/>
          </p:cNvSpPr>
          <p:nvPr/>
        </p:nvSpPr>
        <p:spPr bwMode="auto">
          <a:xfrm>
            <a:off x="3657600" y="1981200"/>
            <a:ext cx="422275" cy="396875"/>
          </a:xfrm>
          <a:prstGeom prst="rect">
            <a:avLst/>
          </a:prstGeom>
          <a:noFill/>
          <a:ln w="9525">
            <a:noFill/>
            <a:miter lim="800000"/>
            <a:headEnd/>
            <a:tailEnd/>
          </a:ln>
        </p:spPr>
        <p:txBody>
          <a:bodyPr wrap="none" lIns="92075" tIns="46038" rIns="92075" bIns="46038">
            <a:spAutoFit/>
          </a:bodyPr>
          <a:lstStyle/>
          <a:p>
            <a:r>
              <a:rPr lang="en-US" sz="2000">
                <a:latin typeface="Times New Roman" pitchFamily="18" charset="0"/>
              </a:rPr>
              <a:t>ya</a:t>
            </a:r>
          </a:p>
        </p:txBody>
      </p:sp>
      <p:sp>
        <p:nvSpPr>
          <p:cNvPr id="13323" name="Line 9"/>
          <p:cNvSpPr>
            <a:spLocks noChangeShapeType="1"/>
          </p:cNvSpPr>
          <p:nvPr/>
        </p:nvSpPr>
        <p:spPr bwMode="auto">
          <a:xfrm>
            <a:off x="3810000" y="1676400"/>
            <a:ext cx="0" cy="3810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3324" name="Line 10"/>
          <p:cNvSpPr>
            <a:spLocks noChangeShapeType="1"/>
          </p:cNvSpPr>
          <p:nvPr/>
        </p:nvSpPr>
        <p:spPr bwMode="auto">
          <a:xfrm flipH="1">
            <a:off x="1981200" y="2209800"/>
            <a:ext cx="15240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25" name="Rectangle 11"/>
          <p:cNvSpPr>
            <a:spLocks noChangeArrowheads="1"/>
          </p:cNvSpPr>
          <p:nvPr/>
        </p:nvSpPr>
        <p:spPr bwMode="auto">
          <a:xfrm>
            <a:off x="1128713" y="2925763"/>
            <a:ext cx="936625" cy="396875"/>
          </a:xfrm>
          <a:prstGeom prst="rect">
            <a:avLst/>
          </a:prstGeom>
          <a:noFill/>
          <a:ln w="9525">
            <a:noFill/>
            <a:miter lim="800000"/>
            <a:headEnd/>
            <a:tailEnd/>
          </a:ln>
        </p:spPr>
        <p:txBody>
          <a:bodyPr wrap="none" lIns="92075" tIns="46038" rIns="92075" bIns="46038">
            <a:spAutoFit/>
          </a:bodyPr>
          <a:lstStyle/>
          <a:p>
            <a:r>
              <a:rPr lang="en-US" sz="2000">
                <a:latin typeface="Times New Roman" pitchFamily="18" charset="0"/>
              </a:rPr>
              <a:t>6 bulan</a:t>
            </a:r>
          </a:p>
        </p:txBody>
      </p:sp>
      <p:sp>
        <p:nvSpPr>
          <p:cNvPr id="13326" name="Line 12"/>
          <p:cNvSpPr>
            <a:spLocks noChangeShapeType="1"/>
          </p:cNvSpPr>
          <p:nvPr/>
        </p:nvSpPr>
        <p:spPr bwMode="auto">
          <a:xfrm>
            <a:off x="1600200" y="2514600"/>
            <a:ext cx="0" cy="4572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3327" name="Line 13"/>
          <p:cNvSpPr>
            <a:spLocks noChangeShapeType="1"/>
          </p:cNvSpPr>
          <p:nvPr/>
        </p:nvSpPr>
        <p:spPr bwMode="auto">
          <a:xfrm>
            <a:off x="1600200" y="3276600"/>
            <a:ext cx="0" cy="30480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28" name="Line 14"/>
          <p:cNvSpPr>
            <a:spLocks noChangeShapeType="1"/>
          </p:cNvSpPr>
          <p:nvPr/>
        </p:nvSpPr>
        <p:spPr bwMode="auto">
          <a:xfrm>
            <a:off x="3810000" y="2362200"/>
            <a:ext cx="0" cy="30480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29" name="Line 15"/>
          <p:cNvSpPr>
            <a:spLocks noChangeShapeType="1"/>
          </p:cNvSpPr>
          <p:nvPr/>
        </p:nvSpPr>
        <p:spPr bwMode="auto">
          <a:xfrm>
            <a:off x="5029200" y="2971800"/>
            <a:ext cx="12192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30" name="Rectangle 16"/>
          <p:cNvSpPr>
            <a:spLocks noChangeArrowheads="1"/>
          </p:cNvSpPr>
          <p:nvPr/>
        </p:nvSpPr>
        <p:spPr bwMode="auto">
          <a:xfrm>
            <a:off x="6407150" y="2749550"/>
            <a:ext cx="2349500" cy="673100"/>
          </a:xfrm>
          <a:prstGeom prst="rect">
            <a:avLst/>
          </a:prstGeom>
          <a:solidFill>
            <a:schemeClr val="bg1"/>
          </a:solidFill>
          <a:ln w="12700">
            <a:solidFill>
              <a:schemeClr val="tx1"/>
            </a:solidFill>
            <a:miter lim="800000"/>
            <a:headEnd/>
            <a:tailEnd/>
          </a:ln>
        </p:spPr>
        <p:txBody>
          <a:bodyPr wrap="none" anchor="ctr"/>
          <a:lstStyle/>
          <a:p>
            <a:pPr algn="ctr" eaLnBrk="1" hangingPunct="1"/>
            <a:r>
              <a:rPr lang="en-US" b="1"/>
              <a:t>SKP + 25% dari</a:t>
            </a:r>
          </a:p>
          <a:p>
            <a:pPr algn="ctr" eaLnBrk="1" hangingPunct="1"/>
            <a:r>
              <a:rPr lang="en-US" b="1"/>
              <a:t>Selisih Pajak</a:t>
            </a:r>
          </a:p>
        </p:txBody>
      </p:sp>
      <p:sp>
        <p:nvSpPr>
          <p:cNvPr id="13331" name="Line 17"/>
          <p:cNvSpPr>
            <a:spLocks noChangeShapeType="1"/>
          </p:cNvSpPr>
          <p:nvPr/>
        </p:nvSpPr>
        <p:spPr bwMode="auto">
          <a:xfrm>
            <a:off x="8991600" y="1600200"/>
            <a:ext cx="0" cy="22860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3332" name="Line 18"/>
          <p:cNvSpPr>
            <a:spLocks noChangeShapeType="1"/>
          </p:cNvSpPr>
          <p:nvPr/>
        </p:nvSpPr>
        <p:spPr bwMode="auto">
          <a:xfrm>
            <a:off x="8610600" y="1600200"/>
            <a:ext cx="38100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3333" name="Line 19"/>
          <p:cNvSpPr>
            <a:spLocks noChangeShapeType="1"/>
          </p:cNvSpPr>
          <p:nvPr/>
        </p:nvSpPr>
        <p:spPr bwMode="auto">
          <a:xfrm>
            <a:off x="8763000" y="3124200"/>
            <a:ext cx="22860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3334" name="Line 20"/>
          <p:cNvSpPr>
            <a:spLocks noChangeShapeType="1"/>
          </p:cNvSpPr>
          <p:nvPr/>
        </p:nvSpPr>
        <p:spPr bwMode="auto">
          <a:xfrm flipH="1">
            <a:off x="2590800" y="3886200"/>
            <a:ext cx="64008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35" name="Rectangle 21"/>
          <p:cNvSpPr>
            <a:spLocks noChangeArrowheads="1"/>
          </p:cNvSpPr>
          <p:nvPr/>
        </p:nvSpPr>
        <p:spPr bwMode="auto">
          <a:xfrm>
            <a:off x="3948113" y="3840163"/>
            <a:ext cx="936625" cy="396875"/>
          </a:xfrm>
          <a:prstGeom prst="rect">
            <a:avLst/>
          </a:prstGeom>
          <a:noFill/>
          <a:ln w="9525">
            <a:noFill/>
            <a:miter lim="800000"/>
            <a:headEnd/>
            <a:tailEnd/>
          </a:ln>
        </p:spPr>
        <p:txBody>
          <a:bodyPr wrap="none" lIns="92075" tIns="46038" rIns="92075" bIns="46038">
            <a:spAutoFit/>
          </a:bodyPr>
          <a:lstStyle/>
          <a:p>
            <a:r>
              <a:rPr lang="en-US" sz="2000">
                <a:latin typeface="Times New Roman" pitchFamily="18" charset="0"/>
              </a:rPr>
              <a:t>1 bulan</a:t>
            </a:r>
          </a:p>
        </p:txBody>
      </p:sp>
      <p:sp>
        <p:nvSpPr>
          <p:cNvPr id="13336" name="Line 22"/>
          <p:cNvSpPr>
            <a:spLocks noChangeShapeType="1"/>
          </p:cNvSpPr>
          <p:nvPr/>
        </p:nvSpPr>
        <p:spPr bwMode="auto">
          <a:xfrm>
            <a:off x="1600200" y="4038600"/>
            <a:ext cx="0" cy="30480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37" name="Line 23"/>
          <p:cNvSpPr>
            <a:spLocks noChangeShapeType="1"/>
          </p:cNvSpPr>
          <p:nvPr/>
        </p:nvSpPr>
        <p:spPr bwMode="auto">
          <a:xfrm>
            <a:off x="2743200" y="4876800"/>
            <a:ext cx="8382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38" name="Rectangle 24"/>
          <p:cNvSpPr>
            <a:spLocks noChangeArrowheads="1"/>
          </p:cNvSpPr>
          <p:nvPr/>
        </p:nvSpPr>
        <p:spPr bwMode="auto">
          <a:xfrm>
            <a:off x="2667000" y="4495800"/>
            <a:ext cx="1143000" cy="396875"/>
          </a:xfrm>
          <a:prstGeom prst="rect">
            <a:avLst/>
          </a:prstGeom>
          <a:noFill/>
          <a:ln w="9525">
            <a:noFill/>
            <a:miter lim="800000"/>
            <a:headEnd/>
            <a:tailEnd/>
          </a:ln>
        </p:spPr>
        <p:txBody>
          <a:bodyPr lIns="92075" tIns="46038" rIns="92075" bIns="46038">
            <a:spAutoFit/>
          </a:bodyPr>
          <a:lstStyle/>
          <a:p>
            <a:r>
              <a:rPr lang="en-US" sz="2000">
                <a:latin typeface="Times New Roman" pitchFamily="18" charset="0"/>
              </a:rPr>
              <a:t>1 bulan</a:t>
            </a:r>
          </a:p>
        </p:txBody>
      </p:sp>
      <p:sp>
        <p:nvSpPr>
          <p:cNvPr id="13339" name="Oval 25"/>
          <p:cNvSpPr>
            <a:spLocks noChangeArrowheads="1"/>
          </p:cNvSpPr>
          <p:nvPr/>
        </p:nvSpPr>
        <p:spPr bwMode="auto">
          <a:xfrm>
            <a:off x="5721350" y="4654550"/>
            <a:ext cx="1054100" cy="444500"/>
          </a:xfrm>
          <a:prstGeom prst="ellipse">
            <a:avLst/>
          </a:prstGeom>
          <a:solidFill>
            <a:schemeClr val="bg1"/>
          </a:solidFill>
          <a:ln w="12700">
            <a:solidFill>
              <a:schemeClr val="tx1"/>
            </a:solidFill>
            <a:round/>
            <a:headEnd/>
            <a:tailEnd/>
          </a:ln>
        </p:spPr>
        <p:txBody>
          <a:bodyPr wrap="none" anchor="ctr"/>
          <a:lstStyle/>
          <a:p>
            <a:pPr algn="ctr" eaLnBrk="1" hangingPunct="1"/>
            <a:r>
              <a:rPr lang="en-US" b="1"/>
              <a:t>tegoran</a:t>
            </a:r>
          </a:p>
        </p:txBody>
      </p:sp>
      <p:sp>
        <p:nvSpPr>
          <p:cNvPr id="13340" name="Line 26"/>
          <p:cNvSpPr>
            <a:spLocks noChangeShapeType="1"/>
          </p:cNvSpPr>
          <p:nvPr/>
        </p:nvSpPr>
        <p:spPr bwMode="auto">
          <a:xfrm>
            <a:off x="5105400" y="4876800"/>
            <a:ext cx="5334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41" name="Rectangle 27"/>
          <p:cNvSpPr>
            <a:spLocks noChangeArrowheads="1"/>
          </p:cNvSpPr>
          <p:nvPr/>
        </p:nvSpPr>
        <p:spPr bwMode="auto">
          <a:xfrm>
            <a:off x="5105400" y="4419600"/>
            <a:ext cx="768350" cy="396875"/>
          </a:xfrm>
          <a:prstGeom prst="rect">
            <a:avLst/>
          </a:prstGeom>
          <a:noFill/>
          <a:ln w="9525">
            <a:noFill/>
            <a:miter lim="800000"/>
            <a:headEnd/>
            <a:tailEnd/>
          </a:ln>
        </p:spPr>
        <p:txBody>
          <a:bodyPr wrap="none" lIns="92075" tIns="46038" rIns="92075" bIns="46038">
            <a:spAutoFit/>
          </a:bodyPr>
          <a:lstStyle/>
          <a:p>
            <a:r>
              <a:rPr lang="en-US" sz="2000">
                <a:latin typeface="Times New Roman" pitchFamily="18" charset="0"/>
              </a:rPr>
              <a:t>7 hari</a:t>
            </a:r>
          </a:p>
        </p:txBody>
      </p:sp>
      <p:sp>
        <p:nvSpPr>
          <p:cNvPr id="13342" name="Line 28"/>
          <p:cNvSpPr>
            <a:spLocks noChangeShapeType="1"/>
          </p:cNvSpPr>
          <p:nvPr/>
        </p:nvSpPr>
        <p:spPr bwMode="auto">
          <a:xfrm>
            <a:off x="6858000" y="4876800"/>
            <a:ext cx="6096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43" name="Line 29"/>
          <p:cNvSpPr>
            <a:spLocks noChangeShapeType="1"/>
          </p:cNvSpPr>
          <p:nvPr/>
        </p:nvSpPr>
        <p:spPr bwMode="auto">
          <a:xfrm>
            <a:off x="8382000" y="5105400"/>
            <a:ext cx="0" cy="38100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44" name="Rectangle 30"/>
          <p:cNvSpPr>
            <a:spLocks noChangeArrowheads="1"/>
          </p:cNvSpPr>
          <p:nvPr/>
        </p:nvSpPr>
        <p:spPr bwMode="auto">
          <a:xfrm>
            <a:off x="7224713" y="5135563"/>
            <a:ext cx="1135062" cy="396875"/>
          </a:xfrm>
          <a:prstGeom prst="rect">
            <a:avLst/>
          </a:prstGeom>
          <a:noFill/>
          <a:ln w="9525">
            <a:noFill/>
            <a:miter lim="800000"/>
            <a:headEnd/>
            <a:tailEnd/>
          </a:ln>
        </p:spPr>
        <p:txBody>
          <a:bodyPr wrap="none" lIns="92075" tIns="46038" rIns="92075" bIns="46038">
            <a:spAutoFit/>
          </a:bodyPr>
          <a:lstStyle/>
          <a:p>
            <a:r>
              <a:rPr lang="en-US" sz="2000">
                <a:latin typeface="Times New Roman" pitchFamily="18" charset="0"/>
              </a:rPr>
              <a:t>2x24 jam</a:t>
            </a:r>
          </a:p>
        </p:txBody>
      </p:sp>
      <p:sp>
        <p:nvSpPr>
          <p:cNvPr id="13345" name="Line 31"/>
          <p:cNvSpPr>
            <a:spLocks noChangeShapeType="1"/>
          </p:cNvSpPr>
          <p:nvPr/>
        </p:nvSpPr>
        <p:spPr bwMode="auto">
          <a:xfrm flipH="1">
            <a:off x="6477000" y="5867400"/>
            <a:ext cx="9906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46" name="Rectangle 32"/>
          <p:cNvSpPr>
            <a:spLocks noChangeArrowheads="1"/>
          </p:cNvSpPr>
          <p:nvPr/>
        </p:nvSpPr>
        <p:spPr bwMode="auto">
          <a:xfrm>
            <a:off x="6615113" y="5516563"/>
            <a:ext cx="985837" cy="701675"/>
          </a:xfrm>
          <a:prstGeom prst="rect">
            <a:avLst/>
          </a:prstGeom>
          <a:noFill/>
          <a:ln w="9525">
            <a:noFill/>
            <a:miter lim="800000"/>
            <a:headEnd/>
            <a:tailEnd/>
          </a:ln>
        </p:spPr>
        <p:txBody>
          <a:bodyPr wrap="none" lIns="92075" tIns="46038" rIns="92075" bIns="46038">
            <a:spAutoFit/>
          </a:bodyPr>
          <a:lstStyle/>
          <a:p>
            <a:r>
              <a:rPr lang="en-US" sz="2000">
                <a:latin typeface="Times New Roman" pitchFamily="18" charset="0"/>
              </a:rPr>
              <a:t>tercepat</a:t>
            </a:r>
          </a:p>
          <a:p>
            <a:r>
              <a:rPr lang="en-US" sz="2000">
                <a:latin typeface="Times New Roman" pitchFamily="18" charset="0"/>
              </a:rPr>
              <a:t>10 hari</a:t>
            </a:r>
          </a:p>
        </p:txBody>
      </p:sp>
      <p:graphicFrame>
        <p:nvGraphicFramePr>
          <p:cNvPr id="13314" name="Object 33"/>
          <p:cNvGraphicFramePr>
            <a:graphicFrameLocks/>
          </p:cNvGraphicFramePr>
          <p:nvPr/>
        </p:nvGraphicFramePr>
        <p:xfrm>
          <a:off x="609600" y="5562600"/>
          <a:ext cx="1676400" cy="685800"/>
        </p:xfrm>
        <a:graphic>
          <a:graphicData uri="http://schemas.openxmlformats.org/presentationml/2006/ole">
            <p:oleObj spid="_x0000_s13314" name="ClipArt" r:id="rId4" imgW="933120" imgH="1398240" progId="">
              <p:embed/>
            </p:oleObj>
          </a:graphicData>
        </a:graphic>
      </p:graphicFrame>
      <p:sp>
        <p:nvSpPr>
          <p:cNvPr id="13347" name="Rectangle 34"/>
          <p:cNvSpPr>
            <a:spLocks noChangeArrowheads="1"/>
          </p:cNvSpPr>
          <p:nvPr/>
        </p:nvSpPr>
        <p:spPr bwMode="auto">
          <a:xfrm>
            <a:off x="2652713" y="5745163"/>
            <a:ext cx="708025" cy="396875"/>
          </a:xfrm>
          <a:prstGeom prst="rect">
            <a:avLst/>
          </a:prstGeom>
          <a:noFill/>
          <a:ln w="9525">
            <a:noFill/>
            <a:miter lim="800000"/>
            <a:headEnd/>
            <a:tailEnd/>
          </a:ln>
        </p:spPr>
        <p:txBody>
          <a:bodyPr wrap="none" lIns="92075" tIns="46038" rIns="92075" bIns="46038">
            <a:spAutoFit/>
          </a:bodyPr>
          <a:lstStyle/>
          <a:p>
            <a:r>
              <a:rPr lang="en-US" sz="2000">
                <a:latin typeface="Times New Roman" pitchFamily="18" charset="0"/>
              </a:rPr>
              <a:t>KLN</a:t>
            </a:r>
          </a:p>
        </p:txBody>
      </p:sp>
      <p:sp>
        <p:nvSpPr>
          <p:cNvPr id="13348" name="Line 35"/>
          <p:cNvSpPr>
            <a:spLocks noChangeShapeType="1"/>
          </p:cNvSpPr>
          <p:nvPr/>
        </p:nvSpPr>
        <p:spPr bwMode="auto">
          <a:xfrm flipH="1">
            <a:off x="3352800" y="5943600"/>
            <a:ext cx="45720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3349" name="Line 36"/>
          <p:cNvSpPr>
            <a:spLocks noChangeShapeType="1"/>
          </p:cNvSpPr>
          <p:nvPr/>
        </p:nvSpPr>
        <p:spPr bwMode="auto">
          <a:xfrm flipH="1">
            <a:off x="2286000" y="5943600"/>
            <a:ext cx="3810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3350" name="Text Box 37"/>
          <p:cNvSpPr txBox="1">
            <a:spLocks noChangeArrowheads="1"/>
          </p:cNvSpPr>
          <p:nvPr/>
        </p:nvSpPr>
        <p:spPr bwMode="auto">
          <a:xfrm>
            <a:off x="6765925" y="4532313"/>
            <a:ext cx="882650" cy="366712"/>
          </a:xfrm>
          <a:prstGeom prst="rect">
            <a:avLst/>
          </a:prstGeom>
          <a:noFill/>
          <a:ln w="9525">
            <a:noFill/>
            <a:miter lim="800000"/>
            <a:headEnd/>
            <a:tailEnd/>
          </a:ln>
        </p:spPr>
        <p:txBody>
          <a:bodyPr wrap="none">
            <a:spAutoFit/>
          </a:bodyPr>
          <a:lstStyle/>
          <a:p>
            <a:pPr eaLnBrk="1" hangingPunct="1"/>
            <a:r>
              <a:rPr lang="en-US">
                <a:cs typeface="Arial" pitchFamily="34" charset="0"/>
              </a:rPr>
              <a:t>21 hari</a:t>
            </a:r>
          </a:p>
        </p:txBody>
      </p:sp>
      <p:sp>
        <p:nvSpPr>
          <p:cNvPr id="13351" name="Oval 38"/>
          <p:cNvSpPr>
            <a:spLocks noChangeArrowheads="1"/>
          </p:cNvSpPr>
          <p:nvPr/>
        </p:nvSpPr>
        <p:spPr bwMode="auto">
          <a:xfrm>
            <a:off x="2667000" y="914400"/>
            <a:ext cx="2057400" cy="685800"/>
          </a:xfrm>
          <a:prstGeom prst="ellipse">
            <a:avLst/>
          </a:prstGeom>
          <a:solidFill>
            <a:schemeClr val="bg1"/>
          </a:solidFill>
          <a:ln w="9525">
            <a:solidFill>
              <a:schemeClr val="tx1"/>
            </a:solidFill>
            <a:round/>
            <a:headEnd/>
            <a:tailEnd/>
          </a:ln>
        </p:spPr>
        <p:txBody>
          <a:bodyPr wrap="none" anchor="ctr"/>
          <a:lstStyle/>
          <a:p>
            <a:pPr algn="ctr" eaLnBrk="1" hangingPunct="1"/>
            <a:r>
              <a:rPr lang="en-US" sz="1600" b="1"/>
              <a:t>DIKEMBALIKAN</a:t>
            </a:r>
          </a:p>
        </p:txBody>
      </p:sp>
      <p:sp>
        <p:nvSpPr>
          <p:cNvPr id="13352" name="Rectangle 39"/>
          <p:cNvSpPr>
            <a:spLocks noChangeArrowheads="1"/>
          </p:cNvSpPr>
          <p:nvPr/>
        </p:nvSpPr>
        <p:spPr bwMode="auto">
          <a:xfrm>
            <a:off x="914400" y="1981200"/>
            <a:ext cx="1066800" cy="3810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b="1"/>
              <a:t>SPPT</a:t>
            </a:r>
          </a:p>
        </p:txBody>
      </p:sp>
      <p:sp>
        <p:nvSpPr>
          <p:cNvPr id="13353" name="Rectangle 40"/>
          <p:cNvSpPr>
            <a:spLocks noChangeArrowheads="1"/>
          </p:cNvSpPr>
          <p:nvPr/>
        </p:nvSpPr>
        <p:spPr bwMode="auto">
          <a:xfrm>
            <a:off x="3048000" y="2743200"/>
            <a:ext cx="1905000" cy="5334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b="1"/>
              <a:t>SPOP tdk Benar</a:t>
            </a:r>
          </a:p>
        </p:txBody>
      </p:sp>
      <p:sp>
        <p:nvSpPr>
          <p:cNvPr id="13354" name="Rectangle 41"/>
          <p:cNvSpPr>
            <a:spLocks noChangeArrowheads="1"/>
          </p:cNvSpPr>
          <p:nvPr/>
        </p:nvSpPr>
        <p:spPr bwMode="auto">
          <a:xfrm>
            <a:off x="838200" y="3657600"/>
            <a:ext cx="1752600" cy="3048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a:t>Jatuh Tempo</a:t>
            </a:r>
          </a:p>
        </p:txBody>
      </p:sp>
      <p:sp>
        <p:nvSpPr>
          <p:cNvPr id="13355" name="Rectangle 42"/>
          <p:cNvSpPr>
            <a:spLocks noChangeArrowheads="1"/>
          </p:cNvSpPr>
          <p:nvPr/>
        </p:nvSpPr>
        <p:spPr bwMode="auto">
          <a:xfrm>
            <a:off x="304800" y="4419600"/>
            <a:ext cx="2209800" cy="6858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b="1"/>
              <a:t>STP + Bunga 2%</a:t>
            </a:r>
          </a:p>
          <a:p>
            <a:pPr algn="ctr" eaLnBrk="1" hangingPunct="1"/>
            <a:r>
              <a:rPr lang="en-US" b="1"/>
              <a:t>Per bln maks 24 bl</a:t>
            </a:r>
          </a:p>
        </p:txBody>
      </p:sp>
      <p:sp>
        <p:nvSpPr>
          <p:cNvPr id="13356" name="Rectangle 43"/>
          <p:cNvSpPr>
            <a:spLocks noChangeArrowheads="1"/>
          </p:cNvSpPr>
          <p:nvPr/>
        </p:nvSpPr>
        <p:spPr bwMode="auto">
          <a:xfrm>
            <a:off x="3657600" y="4648200"/>
            <a:ext cx="1371600" cy="4572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a:t>Jatuh tempo</a:t>
            </a:r>
          </a:p>
        </p:txBody>
      </p:sp>
      <p:sp>
        <p:nvSpPr>
          <p:cNvPr id="13357" name="Oval 44"/>
          <p:cNvSpPr>
            <a:spLocks noChangeArrowheads="1"/>
          </p:cNvSpPr>
          <p:nvPr/>
        </p:nvSpPr>
        <p:spPr bwMode="auto">
          <a:xfrm>
            <a:off x="7620000" y="4648200"/>
            <a:ext cx="1295400" cy="381000"/>
          </a:xfrm>
          <a:prstGeom prst="ellipse">
            <a:avLst/>
          </a:prstGeom>
          <a:solidFill>
            <a:schemeClr val="bg1"/>
          </a:solidFill>
          <a:ln w="9525">
            <a:solidFill>
              <a:schemeClr val="tx1"/>
            </a:solidFill>
            <a:round/>
            <a:headEnd/>
            <a:tailEnd/>
          </a:ln>
        </p:spPr>
        <p:txBody>
          <a:bodyPr wrap="none" anchor="ctr"/>
          <a:lstStyle/>
          <a:p>
            <a:pPr algn="ctr" eaLnBrk="1" hangingPunct="1"/>
            <a:r>
              <a:rPr lang="en-US" b="1"/>
              <a:t>S P</a:t>
            </a:r>
          </a:p>
        </p:txBody>
      </p:sp>
      <p:sp>
        <p:nvSpPr>
          <p:cNvPr id="13358" name="Rectangle 45"/>
          <p:cNvSpPr>
            <a:spLocks noChangeArrowheads="1"/>
          </p:cNvSpPr>
          <p:nvPr/>
        </p:nvSpPr>
        <p:spPr bwMode="auto">
          <a:xfrm>
            <a:off x="7620000" y="5638800"/>
            <a:ext cx="1295400" cy="3810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b="1"/>
              <a:t>SPMP</a:t>
            </a:r>
          </a:p>
        </p:txBody>
      </p:sp>
      <p:sp>
        <p:nvSpPr>
          <p:cNvPr id="13359" name="Rectangle 46"/>
          <p:cNvSpPr>
            <a:spLocks noChangeArrowheads="1"/>
          </p:cNvSpPr>
          <p:nvPr/>
        </p:nvSpPr>
        <p:spPr bwMode="auto">
          <a:xfrm>
            <a:off x="3962400" y="5410200"/>
            <a:ext cx="2438400" cy="6096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b="1"/>
              <a:t>Permintaan jadual</a:t>
            </a:r>
          </a:p>
          <a:p>
            <a:pPr algn="ctr" eaLnBrk="1" hangingPunct="1"/>
            <a:r>
              <a:rPr lang="en-US" b="1"/>
              <a:t>Waktu &amp; tempat lelang</a:t>
            </a:r>
          </a:p>
        </p:txBody>
      </p:sp>
      <p:sp>
        <p:nvSpPr>
          <p:cNvPr id="13360" name="Rectangle 47"/>
          <p:cNvSpPr>
            <a:spLocks noChangeArrowheads="1"/>
          </p:cNvSpPr>
          <p:nvPr/>
        </p:nvSpPr>
        <p:spPr bwMode="auto">
          <a:xfrm>
            <a:off x="6858000" y="914400"/>
            <a:ext cx="1981200" cy="8382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sz="1600" b="1"/>
              <a:t>SKP + denda 25%</a:t>
            </a:r>
          </a:p>
          <a:p>
            <a:pPr algn="ctr" eaLnBrk="1" hangingPunct="1"/>
            <a:r>
              <a:rPr lang="en-US" sz="1600" b="1"/>
              <a:t>Dari POKOK</a:t>
            </a:r>
          </a:p>
        </p:txBody>
      </p:sp>
      <p:sp>
        <p:nvSpPr>
          <p:cNvPr id="13361" name="Text Box 48"/>
          <p:cNvSpPr txBox="1">
            <a:spLocks noChangeArrowheads="1"/>
          </p:cNvSpPr>
          <p:nvPr/>
        </p:nvSpPr>
        <p:spPr bwMode="auto">
          <a:xfrm>
            <a:off x="5410200" y="914400"/>
            <a:ext cx="1044575" cy="650875"/>
          </a:xfrm>
          <a:prstGeom prst="rect">
            <a:avLst/>
          </a:prstGeom>
          <a:solidFill>
            <a:schemeClr val="bg1"/>
          </a:solidFill>
          <a:ln w="9525">
            <a:solidFill>
              <a:schemeClr val="tx1"/>
            </a:solidFill>
            <a:miter lim="800000"/>
            <a:headEnd/>
            <a:tailEnd/>
          </a:ln>
        </p:spPr>
        <p:txBody>
          <a:bodyPr wrap="none">
            <a:spAutoFit/>
          </a:bodyPr>
          <a:lstStyle/>
          <a:p>
            <a:pPr algn="ctr" eaLnBrk="1" hangingPunct="1"/>
            <a:r>
              <a:rPr lang="en-US"/>
              <a:t>Surat </a:t>
            </a:r>
          </a:p>
          <a:p>
            <a:pPr algn="ctr" eaLnBrk="1" hangingPunct="1"/>
            <a:r>
              <a:rPr lang="en-US"/>
              <a:t>Tegoran</a:t>
            </a:r>
          </a:p>
        </p:txBody>
      </p:sp>
      <p:sp>
        <p:nvSpPr>
          <p:cNvPr id="13362" name="Line 49"/>
          <p:cNvSpPr>
            <a:spLocks noChangeShapeType="1"/>
          </p:cNvSpPr>
          <p:nvPr/>
        </p:nvSpPr>
        <p:spPr bwMode="auto">
          <a:xfrm>
            <a:off x="6477000" y="1219200"/>
            <a:ext cx="304800" cy="0"/>
          </a:xfrm>
          <a:prstGeom prst="line">
            <a:avLst/>
          </a:prstGeom>
          <a:noFill/>
          <a:ln w="9525">
            <a:solidFill>
              <a:schemeClr val="tx1"/>
            </a:solidFill>
            <a:round/>
            <a:headEnd/>
            <a:tailEnd type="triangle" w="med" len="med"/>
          </a:ln>
        </p:spPr>
        <p:txBody>
          <a:bodyPr/>
          <a:lstStyle/>
          <a:p>
            <a:endParaRPr lang="en-US"/>
          </a:p>
        </p:txBody>
      </p:sp>
      <p:sp>
        <p:nvSpPr>
          <p:cNvPr id="13363" name="Text Box 50">
            <a:hlinkClick r:id="rId5" action="ppaction://hlinkfile"/>
          </p:cNvPr>
          <p:cNvSpPr txBox="1">
            <a:spLocks noChangeArrowheads="1"/>
          </p:cNvSpPr>
          <p:nvPr/>
        </p:nvSpPr>
        <p:spPr bwMode="auto">
          <a:xfrm>
            <a:off x="7772400" y="6324600"/>
            <a:ext cx="1085850" cy="366713"/>
          </a:xfrm>
          <a:prstGeom prst="rect">
            <a:avLst/>
          </a:prstGeom>
          <a:noFill/>
          <a:ln w="9525">
            <a:noFill/>
            <a:miter lim="800000"/>
            <a:headEnd/>
            <a:tailEnd/>
          </a:ln>
        </p:spPr>
        <p:txBody>
          <a:bodyPr wrap="none">
            <a:spAutoFit/>
          </a:bodyPr>
          <a:lstStyle/>
          <a:p>
            <a:r>
              <a:rPr lang="en-US">
                <a:hlinkClick r:id="rId6" action="ppaction://hlinkfile"/>
              </a:rPr>
              <a:t>VIDEO 5</a:t>
            </a:r>
            <a:endParaRPr lang="en-US"/>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Slide Number Placeholder 3"/>
          <p:cNvSpPr>
            <a:spLocks noGrp="1"/>
          </p:cNvSpPr>
          <p:nvPr>
            <p:ph type="sldNum" sz="quarter" idx="12"/>
          </p:nvPr>
        </p:nvSpPr>
        <p:spPr/>
        <p:txBody>
          <a:bodyPr/>
          <a:lstStyle/>
          <a:p>
            <a:fld id="{9282F76E-7187-4F2A-BFDD-3D388396EC00}" type="slidenum">
              <a:rPr lang="en-US"/>
              <a:pPr/>
              <a:t>114</a:t>
            </a:fld>
            <a:endParaRPr lang="en-US"/>
          </a:p>
        </p:txBody>
      </p:sp>
      <p:sp>
        <p:nvSpPr>
          <p:cNvPr id="24578" name="Rectangle 2"/>
          <p:cNvSpPr>
            <a:spLocks noGrp="1" noChangeArrowheads="1"/>
          </p:cNvSpPr>
          <p:nvPr>
            <p:ph type="title" idx="4294967295"/>
          </p:nvPr>
        </p:nvSpPr>
        <p:spPr>
          <a:xfrm>
            <a:off x="828675" y="274638"/>
            <a:ext cx="7486650" cy="992187"/>
          </a:xfrm>
        </p:spPr>
        <p:txBody>
          <a:bodyPr lIns="92075" tIns="46038" rIns="92075" bIns="46038">
            <a:normAutofit fontScale="90000"/>
          </a:bodyPr>
          <a:lstStyle/>
          <a:p>
            <a:pPr eaLnBrk="1" fontAlgn="auto" hangingPunct="1">
              <a:spcAft>
                <a:spcPts val="0"/>
              </a:spcAft>
              <a:defRPr/>
            </a:pPr>
            <a:r>
              <a:rPr lang="en-US" sz="40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rPr>
              <a:t>Pembagian Hasil Penerimaan PBB </a:t>
            </a:r>
            <a:br>
              <a:rPr lang="en-US" sz="40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rPr>
            </a:br>
            <a:r>
              <a:rPr lang="en-US" sz="20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rPr>
              <a:t>(Ps.18 UUPBB; PerMenKeu:34/PMK.03/2005)</a:t>
            </a:r>
            <a:endParaRPr lang="en-US" sz="28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ndParaRPr>
          </a:p>
        </p:txBody>
      </p:sp>
      <p:sp>
        <p:nvSpPr>
          <p:cNvPr id="14344" name="Rectangle 3"/>
          <p:cNvSpPr>
            <a:spLocks noChangeArrowheads="1"/>
          </p:cNvSpPr>
          <p:nvPr/>
        </p:nvSpPr>
        <p:spPr bwMode="auto">
          <a:xfrm>
            <a:off x="2063750" y="2292350"/>
            <a:ext cx="1663700" cy="749300"/>
          </a:xfrm>
          <a:prstGeom prst="rect">
            <a:avLst/>
          </a:prstGeom>
          <a:solidFill>
            <a:srgbClr val="D60093"/>
          </a:solidFill>
          <a:ln w="12700">
            <a:solidFill>
              <a:schemeClr val="tx1"/>
            </a:solidFill>
            <a:miter lim="800000"/>
            <a:headEnd/>
            <a:tailEnd/>
          </a:ln>
        </p:spPr>
        <p:txBody>
          <a:bodyPr wrap="none" anchor="ctr"/>
          <a:lstStyle/>
          <a:p>
            <a:pPr eaLnBrk="1" hangingPunct="1"/>
            <a:endParaRPr lang="id-ID"/>
          </a:p>
        </p:txBody>
      </p:sp>
      <p:sp>
        <p:nvSpPr>
          <p:cNvPr id="14345" name="Rectangle 4"/>
          <p:cNvSpPr>
            <a:spLocks noChangeArrowheads="1"/>
          </p:cNvSpPr>
          <p:nvPr/>
        </p:nvSpPr>
        <p:spPr bwMode="auto">
          <a:xfrm>
            <a:off x="6026150" y="2292350"/>
            <a:ext cx="2197100" cy="825500"/>
          </a:xfrm>
          <a:prstGeom prst="rect">
            <a:avLst/>
          </a:prstGeom>
          <a:solidFill>
            <a:schemeClr val="bg1"/>
          </a:solidFill>
          <a:ln w="12700">
            <a:solidFill>
              <a:schemeClr val="tx1"/>
            </a:solidFill>
            <a:miter lim="800000"/>
            <a:headEnd/>
            <a:tailEnd/>
          </a:ln>
        </p:spPr>
        <p:txBody>
          <a:bodyPr wrap="none" anchor="ctr"/>
          <a:lstStyle/>
          <a:p>
            <a:pPr eaLnBrk="1" hangingPunct="1"/>
            <a:endParaRPr lang="id-ID"/>
          </a:p>
        </p:txBody>
      </p:sp>
      <p:graphicFrame>
        <p:nvGraphicFramePr>
          <p:cNvPr id="14338" name="Object 5"/>
          <p:cNvGraphicFramePr>
            <a:graphicFrameLocks/>
          </p:cNvGraphicFramePr>
          <p:nvPr/>
        </p:nvGraphicFramePr>
        <p:xfrm>
          <a:off x="5943600" y="1676400"/>
          <a:ext cx="2286000" cy="533400"/>
        </p:xfrm>
        <a:graphic>
          <a:graphicData uri="http://schemas.openxmlformats.org/presentationml/2006/ole">
            <p:oleObj spid="_x0000_s14338" name="ClipArt" r:id="rId3" imgW="1360440" imgH="626760" progId="">
              <p:embed/>
            </p:oleObj>
          </a:graphicData>
        </a:graphic>
      </p:graphicFrame>
      <p:graphicFrame>
        <p:nvGraphicFramePr>
          <p:cNvPr id="14339" name="Object 6"/>
          <p:cNvGraphicFramePr>
            <a:graphicFrameLocks/>
          </p:cNvGraphicFramePr>
          <p:nvPr/>
        </p:nvGraphicFramePr>
        <p:xfrm>
          <a:off x="1981200" y="1752600"/>
          <a:ext cx="1828800" cy="533400"/>
        </p:xfrm>
        <a:graphic>
          <a:graphicData uri="http://schemas.openxmlformats.org/presentationml/2006/ole">
            <p:oleObj spid="_x0000_s14339" name="ClipArt" r:id="rId4" imgW="933120" imgH="1398240" progId="">
              <p:embed/>
            </p:oleObj>
          </a:graphicData>
        </a:graphic>
      </p:graphicFrame>
      <p:graphicFrame>
        <p:nvGraphicFramePr>
          <p:cNvPr id="14340" name="Object 7"/>
          <p:cNvGraphicFramePr>
            <a:graphicFrameLocks/>
          </p:cNvGraphicFramePr>
          <p:nvPr/>
        </p:nvGraphicFramePr>
        <p:xfrm>
          <a:off x="228600" y="3657600"/>
          <a:ext cx="1524000" cy="1587500"/>
        </p:xfrm>
        <a:graphic>
          <a:graphicData uri="http://schemas.openxmlformats.org/presentationml/2006/ole">
            <p:oleObj spid="_x0000_s14340" name="ClipArt" r:id="rId5" imgW="2384280" imgH="3660480" progId="">
              <p:embed/>
            </p:oleObj>
          </a:graphicData>
        </a:graphic>
      </p:graphicFrame>
      <p:sp>
        <p:nvSpPr>
          <p:cNvPr id="14346" name="Rectangle 8"/>
          <p:cNvSpPr>
            <a:spLocks noChangeArrowheads="1"/>
          </p:cNvSpPr>
          <p:nvPr/>
        </p:nvSpPr>
        <p:spPr bwMode="auto">
          <a:xfrm>
            <a:off x="762000" y="5334000"/>
            <a:ext cx="1282700" cy="368300"/>
          </a:xfrm>
          <a:prstGeom prst="rect">
            <a:avLst/>
          </a:prstGeom>
          <a:solidFill>
            <a:srgbClr val="CC3300"/>
          </a:solidFill>
          <a:ln w="12700">
            <a:solidFill>
              <a:schemeClr val="tx1"/>
            </a:solidFill>
            <a:miter lim="800000"/>
            <a:headEnd/>
            <a:tailEnd/>
          </a:ln>
        </p:spPr>
        <p:txBody>
          <a:bodyPr wrap="none" anchor="ctr"/>
          <a:lstStyle/>
          <a:p>
            <a:pPr eaLnBrk="1" hangingPunct="1"/>
            <a:endParaRPr lang="id-ID"/>
          </a:p>
        </p:txBody>
      </p:sp>
      <p:graphicFrame>
        <p:nvGraphicFramePr>
          <p:cNvPr id="14341" name="Object 9"/>
          <p:cNvGraphicFramePr>
            <a:graphicFrameLocks/>
          </p:cNvGraphicFramePr>
          <p:nvPr/>
        </p:nvGraphicFramePr>
        <p:xfrm>
          <a:off x="2819400" y="4648200"/>
          <a:ext cx="1447800" cy="1524000"/>
        </p:xfrm>
        <a:graphic>
          <a:graphicData uri="http://schemas.openxmlformats.org/presentationml/2006/ole">
            <p:oleObj spid="_x0000_s14341" name="ClipArt" r:id="rId6" imgW="666720" imgH="1836720" progId="">
              <p:embed/>
            </p:oleObj>
          </a:graphicData>
        </a:graphic>
      </p:graphicFrame>
      <p:sp>
        <p:nvSpPr>
          <p:cNvPr id="14347" name="Rectangle 10"/>
          <p:cNvSpPr>
            <a:spLocks noChangeArrowheads="1"/>
          </p:cNvSpPr>
          <p:nvPr/>
        </p:nvSpPr>
        <p:spPr bwMode="auto">
          <a:xfrm>
            <a:off x="290513" y="2895600"/>
            <a:ext cx="1784350" cy="366713"/>
          </a:xfrm>
          <a:prstGeom prst="rect">
            <a:avLst/>
          </a:prstGeom>
          <a:noFill/>
          <a:ln w="9525">
            <a:noFill/>
            <a:miter lim="800000"/>
            <a:headEnd/>
            <a:tailEnd/>
          </a:ln>
        </p:spPr>
        <p:txBody>
          <a:bodyPr lIns="92075" tIns="46038" rIns="92075" bIns="46038">
            <a:spAutoFit/>
          </a:bodyPr>
          <a:lstStyle/>
          <a:p>
            <a:r>
              <a:rPr lang="en-US">
                <a:latin typeface="Times New Roman" pitchFamily="18" charset="0"/>
              </a:rPr>
              <a:t>PEMBAYARAN</a:t>
            </a:r>
          </a:p>
        </p:txBody>
      </p:sp>
      <p:sp>
        <p:nvSpPr>
          <p:cNvPr id="14348" name="Line 11"/>
          <p:cNvSpPr>
            <a:spLocks noChangeShapeType="1"/>
          </p:cNvSpPr>
          <p:nvPr/>
        </p:nvSpPr>
        <p:spPr bwMode="auto">
          <a:xfrm flipV="1">
            <a:off x="1219200" y="3200400"/>
            <a:ext cx="0" cy="304800"/>
          </a:xfrm>
          <a:prstGeom prst="line">
            <a:avLst/>
          </a:prstGeom>
          <a:noFill/>
          <a:ln w="50800">
            <a:solidFill>
              <a:schemeClr val="tx1"/>
            </a:solidFill>
            <a:round/>
            <a:headEnd type="none" w="sm" len="sm"/>
            <a:tailEnd type="none" w="sm" len="sm"/>
          </a:ln>
        </p:spPr>
        <p:txBody>
          <a:bodyPr wrap="none" anchor="ctr"/>
          <a:lstStyle/>
          <a:p>
            <a:endParaRPr lang="en-US"/>
          </a:p>
        </p:txBody>
      </p:sp>
      <p:sp>
        <p:nvSpPr>
          <p:cNvPr id="14349" name="Line 12"/>
          <p:cNvSpPr>
            <a:spLocks noChangeShapeType="1"/>
          </p:cNvSpPr>
          <p:nvPr/>
        </p:nvSpPr>
        <p:spPr bwMode="auto">
          <a:xfrm flipV="1">
            <a:off x="1219200" y="2590800"/>
            <a:ext cx="0" cy="304800"/>
          </a:xfrm>
          <a:prstGeom prst="line">
            <a:avLst/>
          </a:prstGeom>
          <a:noFill/>
          <a:ln w="50800">
            <a:solidFill>
              <a:schemeClr val="tx1"/>
            </a:solidFill>
            <a:round/>
            <a:headEnd type="none" w="sm" len="sm"/>
            <a:tailEnd type="none" w="sm" len="sm"/>
          </a:ln>
        </p:spPr>
        <p:txBody>
          <a:bodyPr wrap="none" anchor="ctr"/>
          <a:lstStyle/>
          <a:p>
            <a:endParaRPr lang="en-US"/>
          </a:p>
        </p:txBody>
      </p:sp>
      <p:sp>
        <p:nvSpPr>
          <p:cNvPr id="14350" name="Line 13"/>
          <p:cNvSpPr>
            <a:spLocks noChangeShapeType="1"/>
          </p:cNvSpPr>
          <p:nvPr/>
        </p:nvSpPr>
        <p:spPr bwMode="auto">
          <a:xfrm>
            <a:off x="1219200" y="2590800"/>
            <a:ext cx="762000" cy="0"/>
          </a:xfrm>
          <a:prstGeom prst="line">
            <a:avLst/>
          </a:prstGeom>
          <a:noFill/>
          <a:ln w="50800">
            <a:solidFill>
              <a:schemeClr val="tx1"/>
            </a:solidFill>
            <a:round/>
            <a:headEnd type="none" w="sm" len="sm"/>
            <a:tailEnd type="stealth" w="med" len="lg"/>
          </a:ln>
        </p:spPr>
        <p:txBody>
          <a:bodyPr wrap="none" anchor="ctr"/>
          <a:lstStyle/>
          <a:p>
            <a:endParaRPr lang="en-US"/>
          </a:p>
        </p:txBody>
      </p:sp>
      <p:sp>
        <p:nvSpPr>
          <p:cNvPr id="14351" name="Rectangle 14"/>
          <p:cNvSpPr>
            <a:spLocks noChangeArrowheads="1"/>
          </p:cNvSpPr>
          <p:nvPr/>
        </p:nvSpPr>
        <p:spPr bwMode="auto">
          <a:xfrm>
            <a:off x="2043113" y="2338388"/>
            <a:ext cx="1822450" cy="679450"/>
          </a:xfrm>
          <a:prstGeom prst="rect">
            <a:avLst/>
          </a:prstGeom>
          <a:solidFill>
            <a:schemeClr val="bg1"/>
          </a:solidFill>
          <a:ln w="38100">
            <a:solidFill>
              <a:srgbClr val="D60093"/>
            </a:solidFill>
            <a:miter lim="800000"/>
            <a:headEnd/>
            <a:tailEnd/>
          </a:ln>
        </p:spPr>
        <p:txBody>
          <a:bodyPr wrap="none" lIns="92075" tIns="46038" rIns="92075" bIns="46038">
            <a:spAutoFit/>
          </a:bodyPr>
          <a:lstStyle/>
          <a:p>
            <a:r>
              <a:rPr lang="en-US">
                <a:latin typeface="Times New Roman" pitchFamily="18" charset="0"/>
              </a:rPr>
              <a:t>TEMPAT </a:t>
            </a:r>
          </a:p>
          <a:p>
            <a:r>
              <a:rPr lang="en-US">
                <a:latin typeface="Times New Roman" pitchFamily="18" charset="0"/>
              </a:rPr>
              <a:t>PEMBAYARAN</a:t>
            </a:r>
          </a:p>
        </p:txBody>
      </p:sp>
      <p:sp>
        <p:nvSpPr>
          <p:cNvPr id="14352" name="Rectangle 15"/>
          <p:cNvSpPr>
            <a:spLocks noChangeArrowheads="1"/>
          </p:cNvSpPr>
          <p:nvPr/>
        </p:nvSpPr>
        <p:spPr bwMode="auto">
          <a:xfrm>
            <a:off x="762000" y="5334000"/>
            <a:ext cx="1371600" cy="366713"/>
          </a:xfrm>
          <a:prstGeom prst="rect">
            <a:avLst/>
          </a:prstGeom>
          <a:solidFill>
            <a:schemeClr val="bg1"/>
          </a:solidFill>
          <a:ln w="9525">
            <a:noFill/>
            <a:miter lim="800000"/>
            <a:headEnd/>
            <a:tailEnd/>
          </a:ln>
        </p:spPr>
        <p:txBody>
          <a:bodyPr lIns="92075" tIns="46038" rIns="92075" bIns="46038">
            <a:spAutoFit/>
          </a:bodyPr>
          <a:lstStyle/>
          <a:p>
            <a:r>
              <a:rPr lang="en-US" b="1">
                <a:latin typeface="Times New Roman" pitchFamily="18" charset="0"/>
              </a:rPr>
              <a:t>W. Pajak</a:t>
            </a:r>
          </a:p>
        </p:txBody>
      </p:sp>
      <p:sp>
        <p:nvSpPr>
          <p:cNvPr id="14353" name="Line 16"/>
          <p:cNvSpPr>
            <a:spLocks noChangeShapeType="1"/>
          </p:cNvSpPr>
          <p:nvPr/>
        </p:nvSpPr>
        <p:spPr bwMode="auto">
          <a:xfrm>
            <a:off x="1295400" y="5715000"/>
            <a:ext cx="0" cy="609600"/>
          </a:xfrm>
          <a:prstGeom prst="line">
            <a:avLst/>
          </a:prstGeom>
          <a:noFill/>
          <a:ln w="50800">
            <a:solidFill>
              <a:schemeClr val="tx1"/>
            </a:solidFill>
            <a:round/>
            <a:headEnd type="none" w="sm" len="sm"/>
            <a:tailEnd type="none" w="sm" len="sm"/>
          </a:ln>
        </p:spPr>
        <p:txBody>
          <a:bodyPr wrap="none" anchor="ctr"/>
          <a:lstStyle/>
          <a:p>
            <a:endParaRPr lang="en-US"/>
          </a:p>
        </p:txBody>
      </p:sp>
      <p:sp>
        <p:nvSpPr>
          <p:cNvPr id="14354" name="Line 17"/>
          <p:cNvSpPr>
            <a:spLocks noChangeShapeType="1"/>
          </p:cNvSpPr>
          <p:nvPr/>
        </p:nvSpPr>
        <p:spPr bwMode="auto">
          <a:xfrm>
            <a:off x="1295400" y="6324600"/>
            <a:ext cx="1447800" cy="0"/>
          </a:xfrm>
          <a:prstGeom prst="line">
            <a:avLst/>
          </a:prstGeom>
          <a:noFill/>
          <a:ln w="50800">
            <a:solidFill>
              <a:schemeClr val="tx1"/>
            </a:solidFill>
            <a:round/>
            <a:headEnd type="none" w="sm" len="sm"/>
            <a:tailEnd type="stealth" w="med" len="lg"/>
          </a:ln>
        </p:spPr>
        <p:txBody>
          <a:bodyPr wrap="none" anchor="ctr"/>
          <a:lstStyle/>
          <a:p>
            <a:endParaRPr lang="en-US"/>
          </a:p>
        </p:txBody>
      </p:sp>
      <p:sp>
        <p:nvSpPr>
          <p:cNvPr id="14355" name="Rectangle 18"/>
          <p:cNvSpPr>
            <a:spLocks noChangeArrowheads="1"/>
          </p:cNvSpPr>
          <p:nvPr/>
        </p:nvSpPr>
        <p:spPr bwMode="auto">
          <a:xfrm>
            <a:off x="2825750" y="6178550"/>
            <a:ext cx="1587500" cy="444500"/>
          </a:xfrm>
          <a:prstGeom prst="rect">
            <a:avLst/>
          </a:prstGeom>
          <a:solidFill>
            <a:schemeClr val="bg1"/>
          </a:solidFill>
          <a:ln w="12700">
            <a:solidFill>
              <a:schemeClr val="accent2"/>
            </a:solidFill>
            <a:miter lim="800000"/>
            <a:headEnd/>
            <a:tailEnd/>
          </a:ln>
        </p:spPr>
        <p:txBody>
          <a:bodyPr wrap="none" anchor="ctr"/>
          <a:lstStyle/>
          <a:p>
            <a:pPr eaLnBrk="1" hangingPunct="1"/>
            <a:endParaRPr lang="id-ID"/>
          </a:p>
        </p:txBody>
      </p:sp>
      <p:sp>
        <p:nvSpPr>
          <p:cNvPr id="14356" name="Rectangle 19"/>
          <p:cNvSpPr>
            <a:spLocks noChangeArrowheads="1"/>
          </p:cNvSpPr>
          <p:nvPr/>
        </p:nvSpPr>
        <p:spPr bwMode="auto">
          <a:xfrm>
            <a:off x="2805113" y="6170613"/>
            <a:ext cx="1393825" cy="376237"/>
          </a:xfrm>
          <a:prstGeom prst="rect">
            <a:avLst/>
          </a:prstGeom>
          <a:solidFill>
            <a:schemeClr val="bg1"/>
          </a:solidFill>
          <a:ln w="9525">
            <a:solidFill>
              <a:srgbClr val="9966FF"/>
            </a:solidFill>
            <a:miter lim="800000"/>
            <a:headEnd/>
            <a:tailEnd/>
          </a:ln>
        </p:spPr>
        <p:txBody>
          <a:bodyPr wrap="none" lIns="92075" tIns="46038" rIns="92075" bIns="46038">
            <a:spAutoFit/>
          </a:bodyPr>
          <a:lstStyle/>
          <a:p>
            <a:r>
              <a:rPr lang="en-US" b="1">
                <a:latin typeface="Times New Roman" pitchFamily="18" charset="0"/>
              </a:rPr>
              <a:t>P.Pemungut</a:t>
            </a:r>
          </a:p>
        </p:txBody>
      </p:sp>
      <p:sp>
        <p:nvSpPr>
          <p:cNvPr id="14357" name="Line 20"/>
          <p:cNvSpPr>
            <a:spLocks noChangeShapeType="1"/>
          </p:cNvSpPr>
          <p:nvPr/>
        </p:nvSpPr>
        <p:spPr bwMode="auto">
          <a:xfrm>
            <a:off x="3810000" y="2590800"/>
            <a:ext cx="2057400" cy="0"/>
          </a:xfrm>
          <a:prstGeom prst="line">
            <a:avLst/>
          </a:prstGeom>
          <a:noFill/>
          <a:ln w="50800">
            <a:solidFill>
              <a:schemeClr val="tx1"/>
            </a:solidFill>
            <a:round/>
            <a:headEnd type="none" w="sm" len="sm"/>
            <a:tailEnd type="stealth" w="med" len="lg"/>
          </a:ln>
        </p:spPr>
        <p:txBody>
          <a:bodyPr wrap="none" anchor="ctr"/>
          <a:lstStyle/>
          <a:p>
            <a:endParaRPr lang="en-US"/>
          </a:p>
        </p:txBody>
      </p:sp>
      <p:sp>
        <p:nvSpPr>
          <p:cNvPr id="14358" name="Rectangle 21"/>
          <p:cNvSpPr>
            <a:spLocks noChangeArrowheads="1"/>
          </p:cNvSpPr>
          <p:nvPr/>
        </p:nvSpPr>
        <p:spPr bwMode="auto">
          <a:xfrm>
            <a:off x="3886200" y="2209800"/>
            <a:ext cx="1787525" cy="701675"/>
          </a:xfrm>
          <a:prstGeom prst="rect">
            <a:avLst/>
          </a:prstGeom>
          <a:noFill/>
          <a:ln w="9525">
            <a:noFill/>
            <a:miter lim="800000"/>
            <a:headEnd/>
            <a:tailEnd/>
          </a:ln>
        </p:spPr>
        <p:txBody>
          <a:bodyPr wrap="none" lIns="92075" tIns="46038" rIns="92075" bIns="46038">
            <a:spAutoFit/>
          </a:bodyPr>
          <a:lstStyle/>
          <a:p>
            <a:r>
              <a:rPr lang="en-US" sz="2000" b="1">
                <a:latin typeface="Times New Roman" pitchFamily="18" charset="0"/>
              </a:rPr>
              <a:t>Pelimpahan</a:t>
            </a:r>
          </a:p>
          <a:p>
            <a:r>
              <a:rPr lang="en-US" sz="2000" b="1">
                <a:latin typeface="Times New Roman" pitchFamily="18" charset="0"/>
              </a:rPr>
              <a:t>Form SSPPBB</a:t>
            </a:r>
          </a:p>
        </p:txBody>
      </p:sp>
      <p:sp>
        <p:nvSpPr>
          <p:cNvPr id="14359" name="Rectangle 22"/>
          <p:cNvSpPr>
            <a:spLocks noChangeArrowheads="1"/>
          </p:cNvSpPr>
          <p:nvPr/>
        </p:nvSpPr>
        <p:spPr bwMode="auto">
          <a:xfrm>
            <a:off x="6005513" y="2316163"/>
            <a:ext cx="2300287" cy="739775"/>
          </a:xfrm>
          <a:prstGeom prst="rect">
            <a:avLst/>
          </a:prstGeom>
          <a:solidFill>
            <a:schemeClr val="bg1"/>
          </a:solidFill>
          <a:ln w="38100">
            <a:solidFill>
              <a:srgbClr val="CC3300"/>
            </a:solidFill>
            <a:miter lim="800000"/>
            <a:headEnd/>
            <a:tailEnd/>
          </a:ln>
        </p:spPr>
        <p:txBody>
          <a:bodyPr wrap="none" lIns="92075" tIns="46038" rIns="92075" bIns="46038">
            <a:spAutoFit/>
          </a:bodyPr>
          <a:lstStyle/>
          <a:p>
            <a:r>
              <a:rPr lang="en-US" sz="2000">
                <a:latin typeface="Times New Roman" pitchFamily="18" charset="0"/>
              </a:rPr>
              <a:t>BANK/POS&amp;GIRO</a:t>
            </a:r>
          </a:p>
          <a:p>
            <a:r>
              <a:rPr lang="en-US" sz="2000">
                <a:latin typeface="Times New Roman" pitchFamily="18" charset="0"/>
              </a:rPr>
              <a:t>PERSEPSI .</a:t>
            </a:r>
          </a:p>
        </p:txBody>
      </p:sp>
      <p:sp>
        <p:nvSpPr>
          <p:cNvPr id="14360" name="Line 23"/>
          <p:cNvSpPr>
            <a:spLocks noChangeShapeType="1"/>
          </p:cNvSpPr>
          <p:nvPr/>
        </p:nvSpPr>
        <p:spPr bwMode="auto">
          <a:xfrm flipV="1">
            <a:off x="3581400" y="3124200"/>
            <a:ext cx="0" cy="1371600"/>
          </a:xfrm>
          <a:prstGeom prst="line">
            <a:avLst/>
          </a:prstGeom>
          <a:noFill/>
          <a:ln w="50800">
            <a:solidFill>
              <a:schemeClr val="tx1"/>
            </a:solidFill>
            <a:round/>
            <a:headEnd type="none" w="sm" len="sm"/>
            <a:tailEnd type="stealth" w="med" len="lg"/>
          </a:ln>
        </p:spPr>
        <p:txBody>
          <a:bodyPr wrap="none" anchor="ctr"/>
          <a:lstStyle/>
          <a:p>
            <a:endParaRPr lang="en-US"/>
          </a:p>
        </p:txBody>
      </p:sp>
      <p:sp>
        <p:nvSpPr>
          <p:cNvPr id="14361" name="Rectangle 24"/>
          <p:cNvSpPr>
            <a:spLocks noChangeArrowheads="1"/>
          </p:cNvSpPr>
          <p:nvPr/>
        </p:nvSpPr>
        <p:spPr bwMode="auto">
          <a:xfrm>
            <a:off x="3567113" y="3656013"/>
            <a:ext cx="1562100" cy="915987"/>
          </a:xfrm>
          <a:prstGeom prst="rect">
            <a:avLst/>
          </a:prstGeom>
          <a:noFill/>
          <a:ln w="9525">
            <a:noFill/>
            <a:miter lim="800000"/>
            <a:headEnd/>
            <a:tailEnd/>
          </a:ln>
        </p:spPr>
        <p:txBody>
          <a:bodyPr wrap="none" lIns="92075" tIns="46038" rIns="92075" bIns="46038">
            <a:spAutoFit/>
          </a:bodyPr>
          <a:lstStyle/>
          <a:p>
            <a:r>
              <a:rPr lang="en-US" b="1">
                <a:latin typeface="Times New Roman" pitchFamily="18" charset="0"/>
              </a:rPr>
              <a:t>Pembayaran /</a:t>
            </a:r>
          </a:p>
          <a:p>
            <a:r>
              <a:rPr lang="en-US" b="1">
                <a:latin typeface="Times New Roman" pitchFamily="18" charset="0"/>
              </a:rPr>
              <a:t>menukar TTS</a:t>
            </a:r>
          </a:p>
          <a:p>
            <a:r>
              <a:rPr lang="en-US" b="1">
                <a:latin typeface="Times New Roman" pitchFamily="18" charset="0"/>
              </a:rPr>
              <a:t>dng STTS.</a:t>
            </a:r>
          </a:p>
        </p:txBody>
      </p:sp>
      <p:sp>
        <p:nvSpPr>
          <p:cNvPr id="14362" name="Rectangle 25"/>
          <p:cNvSpPr>
            <a:spLocks noChangeArrowheads="1"/>
          </p:cNvSpPr>
          <p:nvPr/>
        </p:nvSpPr>
        <p:spPr bwMode="auto">
          <a:xfrm>
            <a:off x="6102350" y="4197350"/>
            <a:ext cx="2349500" cy="444500"/>
          </a:xfrm>
          <a:prstGeom prst="rect">
            <a:avLst/>
          </a:prstGeom>
          <a:solidFill>
            <a:srgbClr val="6600FF"/>
          </a:solidFill>
          <a:ln w="12700">
            <a:solidFill>
              <a:schemeClr val="tx1"/>
            </a:solidFill>
            <a:miter lim="800000"/>
            <a:headEnd/>
            <a:tailEnd/>
          </a:ln>
        </p:spPr>
        <p:txBody>
          <a:bodyPr wrap="none" anchor="ctr"/>
          <a:lstStyle/>
          <a:p>
            <a:pPr eaLnBrk="1" hangingPunct="1"/>
            <a:endParaRPr lang="id-ID"/>
          </a:p>
        </p:txBody>
      </p:sp>
      <p:sp>
        <p:nvSpPr>
          <p:cNvPr id="14363" name="Rectangle 26"/>
          <p:cNvSpPr>
            <a:spLocks noChangeArrowheads="1"/>
          </p:cNvSpPr>
          <p:nvPr/>
        </p:nvSpPr>
        <p:spPr bwMode="auto">
          <a:xfrm>
            <a:off x="6081713" y="4267200"/>
            <a:ext cx="2419350" cy="404813"/>
          </a:xfrm>
          <a:prstGeom prst="rect">
            <a:avLst/>
          </a:prstGeom>
          <a:solidFill>
            <a:schemeClr val="bg1"/>
          </a:solidFill>
          <a:ln w="38100">
            <a:solidFill>
              <a:schemeClr val="hlink"/>
            </a:solidFill>
            <a:miter lim="800000"/>
            <a:headEnd/>
            <a:tailEnd/>
          </a:ln>
        </p:spPr>
        <p:txBody>
          <a:bodyPr lIns="92075" tIns="46038" rIns="92075" bIns="46038">
            <a:spAutoFit/>
          </a:bodyPr>
          <a:lstStyle/>
          <a:p>
            <a:r>
              <a:rPr lang="en-US" b="1">
                <a:latin typeface="Times New Roman" pitchFamily="18" charset="0"/>
              </a:rPr>
              <a:t>BANK OPERAS. III</a:t>
            </a:r>
          </a:p>
        </p:txBody>
      </p:sp>
      <p:sp>
        <p:nvSpPr>
          <p:cNvPr id="14364" name="Rectangle 27"/>
          <p:cNvSpPr>
            <a:spLocks noChangeArrowheads="1"/>
          </p:cNvSpPr>
          <p:nvPr/>
        </p:nvSpPr>
        <p:spPr bwMode="auto">
          <a:xfrm>
            <a:off x="6386513" y="3427413"/>
            <a:ext cx="1746250" cy="366712"/>
          </a:xfrm>
          <a:prstGeom prst="rect">
            <a:avLst/>
          </a:prstGeom>
          <a:noFill/>
          <a:ln w="9525">
            <a:noFill/>
            <a:miter lim="800000"/>
            <a:headEnd/>
            <a:tailEnd/>
          </a:ln>
        </p:spPr>
        <p:txBody>
          <a:bodyPr wrap="none" lIns="92075" tIns="46038" rIns="92075" bIns="46038">
            <a:spAutoFit/>
          </a:bodyPr>
          <a:lstStyle/>
          <a:p>
            <a:r>
              <a:rPr lang="en-US" b="1">
                <a:latin typeface="Times New Roman" pitchFamily="18" charset="0"/>
              </a:rPr>
              <a:t>PELIMPAHAN</a:t>
            </a:r>
          </a:p>
        </p:txBody>
      </p:sp>
      <p:sp>
        <p:nvSpPr>
          <p:cNvPr id="14365" name="Line 28"/>
          <p:cNvSpPr>
            <a:spLocks noChangeShapeType="1"/>
          </p:cNvSpPr>
          <p:nvPr/>
        </p:nvSpPr>
        <p:spPr bwMode="auto">
          <a:xfrm>
            <a:off x="7010400" y="3124200"/>
            <a:ext cx="0" cy="381000"/>
          </a:xfrm>
          <a:prstGeom prst="line">
            <a:avLst/>
          </a:prstGeom>
          <a:noFill/>
          <a:ln w="50800">
            <a:solidFill>
              <a:schemeClr val="tx1"/>
            </a:solidFill>
            <a:round/>
            <a:headEnd type="none" w="sm" len="sm"/>
            <a:tailEnd type="none" w="sm" len="sm"/>
          </a:ln>
        </p:spPr>
        <p:txBody>
          <a:bodyPr wrap="none" anchor="ctr"/>
          <a:lstStyle/>
          <a:p>
            <a:endParaRPr lang="en-US"/>
          </a:p>
        </p:txBody>
      </p:sp>
      <p:sp>
        <p:nvSpPr>
          <p:cNvPr id="14366" name="Line 29"/>
          <p:cNvSpPr>
            <a:spLocks noChangeShapeType="1"/>
          </p:cNvSpPr>
          <p:nvPr/>
        </p:nvSpPr>
        <p:spPr bwMode="auto">
          <a:xfrm>
            <a:off x="7010400" y="3733800"/>
            <a:ext cx="0" cy="381000"/>
          </a:xfrm>
          <a:prstGeom prst="line">
            <a:avLst/>
          </a:prstGeom>
          <a:noFill/>
          <a:ln w="50800">
            <a:solidFill>
              <a:schemeClr val="tx1"/>
            </a:solidFill>
            <a:round/>
            <a:headEnd type="none" w="sm" len="sm"/>
            <a:tailEnd type="stealth" w="med" len="lg"/>
          </a:ln>
        </p:spPr>
        <p:txBody>
          <a:bodyPr wrap="none" anchor="ctr"/>
          <a:lstStyle/>
          <a:p>
            <a:endParaRPr lang="en-US"/>
          </a:p>
        </p:txBody>
      </p:sp>
      <p:sp>
        <p:nvSpPr>
          <p:cNvPr id="14367" name="Rectangle 30"/>
          <p:cNvSpPr>
            <a:spLocks noChangeArrowheads="1"/>
          </p:cNvSpPr>
          <p:nvPr/>
        </p:nvSpPr>
        <p:spPr bwMode="auto">
          <a:xfrm>
            <a:off x="6386513" y="5103813"/>
            <a:ext cx="1606550" cy="366712"/>
          </a:xfrm>
          <a:prstGeom prst="rect">
            <a:avLst/>
          </a:prstGeom>
          <a:noFill/>
          <a:ln w="9525">
            <a:noFill/>
            <a:miter lim="800000"/>
            <a:headEnd/>
            <a:tailEnd/>
          </a:ln>
        </p:spPr>
        <p:txBody>
          <a:bodyPr wrap="none" lIns="92075" tIns="46038" rIns="92075" bIns="46038">
            <a:spAutoFit/>
          </a:bodyPr>
          <a:lstStyle/>
          <a:p>
            <a:r>
              <a:rPr lang="en-US" b="1">
                <a:latin typeface="Times New Roman" pitchFamily="18" charset="0"/>
              </a:rPr>
              <a:t>PEMBAGIAN</a:t>
            </a:r>
          </a:p>
        </p:txBody>
      </p:sp>
      <p:sp>
        <p:nvSpPr>
          <p:cNvPr id="14368" name="Rectangle 31"/>
          <p:cNvSpPr>
            <a:spLocks noChangeArrowheads="1"/>
          </p:cNvSpPr>
          <p:nvPr/>
        </p:nvSpPr>
        <p:spPr bwMode="auto">
          <a:xfrm>
            <a:off x="5035550" y="5797550"/>
            <a:ext cx="4025900" cy="596900"/>
          </a:xfrm>
          <a:prstGeom prst="rect">
            <a:avLst/>
          </a:prstGeom>
          <a:solidFill>
            <a:srgbClr val="FF9933"/>
          </a:solidFill>
          <a:ln w="12700">
            <a:solidFill>
              <a:schemeClr val="tx1"/>
            </a:solidFill>
            <a:miter lim="800000"/>
            <a:headEnd/>
            <a:tailEnd/>
          </a:ln>
        </p:spPr>
        <p:txBody>
          <a:bodyPr wrap="none" anchor="ctr"/>
          <a:lstStyle/>
          <a:p>
            <a:pPr eaLnBrk="1" hangingPunct="1"/>
            <a:endParaRPr lang="id-ID"/>
          </a:p>
        </p:txBody>
      </p:sp>
      <p:sp>
        <p:nvSpPr>
          <p:cNvPr id="14369" name="Line 32"/>
          <p:cNvSpPr>
            <a:spLocks noChangeShapeType="1"/>
          </p:cNvSpPr>
          <p:nvPr/>
        </p:nvSpPr>
        <p:spPr bwMode="auto">
          <a:xfrm>
            <a:off x="7010400" y="5791200"/>
            <a:ext cx="0" cy="6096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4370" name="Line 33"/>
          <p:cNvSpPr>
            <a:spLocks noChangeShapeType="1"/>
          </p:cNvSpPr>
          <p:nvPr/>
        </p:nvSpPr>
        <p:spPr bwMode="auto">
          <a:xfrm>
            <a:off x="6019800" y="5791200"/>
            <a:ext cx="0" cy="6096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4371" name="Line 34"/>
          <p:cNvSpPr>
            <a:spLocks noChangeShapeType="1"/>
          </p:cNvSpPr>
          <p:nvPr/>
        </p:nvSpPr>
        <p:spPr bwMode="auto">
          <a:xfrm>
            <a:off x="8001000" y="5791200"/>
            <a:ext cx="0" cy="6096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4372" name="Rectangle 35"/>
          <p:cNvSpPr>
            <a:spLocks noChangeArrowheads="1"/>
          </p:cNvSpPr>
          <p:nvPr/>
        </p:nvSpPr>
        <p:spPr bwMode="auto">
          <a:xfrm>
            <a:off x="5091113" y="5927725"/>
            <a:ext cx="3943350" cy="457200"/>
          </a:xfrm>
          <a:prstGeom prst="rect">
            <a:avLst/>
          </a:prstGeom>
          <a:solidFill>
            <a:schemeClr val="bg1"/>
          </a:solidFill>
          <a:ln w="9525">
            <a:noFill/>
            <a:miter lim="800000"/>
            <a:headEnd/>
            <a:tailEnd/>
          </a:ln>
        </p:spPr>
        <p:txBody>
          <a:bodyPr wrap="none" lIns="92075" tIns="46038" rIns="92075" bIns="46038">
            <a:spAutoFit/>
          </a:bodyPr>
          <a:lstStyle/>
          <a:p>
            <a:r>
              <a:rPr lang="en-US" sz="2400">
                <a:latin typeface="Times New Roman" pitchFamily="18" charset="0"/>
              </a:rPr>
              <a:t>10 %       9 %   16,2 %  64,8 %</a:t>
            </a:r>
          </a:p>
        </p:txBody>
      </p:sp>
      <p:sp>
        <p:nvSpPr>
          <p:cNvPr id="14373" name="Rectangle 36"/>
          <p:cNvSpPr>
            <a:spLocks noChangeArrowheads="1"/>
          </p:cNvSpPr>
          <p:nvPr/>
        </p:nvSpPr>
        <p:spPr bwMode="auto">
          <a:xfrm>
            <a:off x="4938713" y="6475413"/>
            <a:ext cx="4073525" cy="369887"/>
          </a:xfrm>
          <a:prstGeom prst="rect">
            <a:avLst/>
          </a:prstGeom>
          <a:noFill/>
          <a:ln w="9525">
            <a:noFill/>
            <a:miter lim="800000"/>
            <a:headEnd/>
            <a:tailEnd/>
          </a:ln>
        </p:spPr>
        <p:txBody>
          <a:bodyPr wrap="none" lIns="92075" tIns="46038" rIns="92075" bIns="46038">
            <a:spAutoFit/>
          </a:bodyPr>
          <a:lstStyle/>
          <a:p>
            <a:r>
              <a:rPr lang="en-US" b="1">
                <a:latin typeface="Times New Roman" pitchFamily="18" charset="0"/>
              </a:rPr>
              <a:t>Pem Pusat</a:t>
            </a:r>
            <a:r>
              <a:rPr lang="en-US" sz="1600">
                <a:latin typeface="Times New Roman" pitchFamily="18" charset="0"/>
              </a:rPr>
              <a:t>       </a:t>
            </a:r>
            <a:r>
              <a:rPr lang="en-US" b="1">
                <a:latin typeface="Times New Roman" pitchFamily="18" charset="0"/>
              </a:rPr>
              <a:t>BP</a:t>
            </a:r>
            <a:r>
              <a:rPr lang="en-US" sz="1600">
                <a:latin typeface="Times New Roman" pitchFamily="18" charset="0"/>
              </a:rPr>
              <a:t>        </a:t>
            </a:r>
            <a:r>
              <a:rPr lang="id-ID" b="1">
                <a:latin typeface="Times New Roman" pitchFamily="18" charset="0"/>
              </a:rPr>
              <a:t>Prop.</a:t>
            </a:r>
            <a:r>
              <a:rPr lang="en-US" sz="1600">
                <a:latin typeface="Times New Roman" pitchFamily="18" charset="0"/>
              </a:rPr>
              <a:t>    </a:t>
            </a:r>
            <a:r>
              <a:rPr lang="en-US" b="1">
                <a:latin typeface="Times New Roman" pitchFamily="18" charset="0"/>
              </a:rPr>
              <a:t> </a:t>
            </a:r>
            <a:r>
              <a:rPr lang="id-ID" b="1">
                <a:latin typeface="Times New Roman" pitchFamily="18" charset="0"/>
              </a:rPr>
              <a:t>Kab/Kota</a:t>
            </a:r>
            <a:endParaRPr lang="en-US" b="1">
              <a:latin typeface="Times New Roman" pitchFamily="18" charset="0"/>
            </a:endParaRPr>
          </a:p>
        </p:txBody>
      </p:sp>
      <p:sp>
        <p:nvSpPr>
          <p:cNvPr id="14374" name="Line 37"/>
          <p:cNvSpPr>
            <a:spLocks noChangeShapeType="1"/>
          </p:cNvSpPr>
          <p:nvPr/>
        </p:nvSpPr>
        <p:spPr bwMode="auto">
          <a:xfrm>
            <a:off x="7010400" y="4724400"/>
            <a:ext cx="0" cy="381000"/>
          </a:xfrm>
          <a:prstGeom prst="line">
            <a:avLst/>
          </a:prstGeom>
          <a:noFill/>
          <a:ln w="50800">
            <a:solidFill>
              <a:schemeClr val="tx1"/>
            </a:solidFill>
            <a:round/>
            <a:headEnd type="none" w="sm" len="sm"/>
            <a:tailEnd type="none" w="sm" len="sm"/>
          </a:ln>
        </p:spPr>
        <p:txBody>
          <a:bodyPr wrap="none" anchor="ctr"/>
          <a:lstStyle/>
          <a:p>
            <a:endParaRPr lang="en-US"/>
          </a:p>
        </p:txBody>
      </p:sp>
      <p:sp>
        <p:nvSpPr>
          <p:cNvPr id="14375" name="Line 38"/>
          <p:cNvSpPr>
            <a:spLocks noChangeShapeType="1"/>
          </p:cNvSpPr>
          <p:nvPr/>
        </p:nvSpPr>
        <p:spPr bwMode="auto">
          <a:xfrm>
            <a:off x="7010400" y="5410200"/>
            <a:ext cx="0" cy="152400"/>
          </a:xfrm>
          <a:prstGeom prst="line">
            <a:avLst/>
          </a:prstGeom>
          <a:noFill/>
          <a:ln w="50800">
            <a:solidFill>
              <a:schemeClr val="tx1"/>
            </a:solidFill>
            <a:round/>
            <a:headEnd type="none" w="sm" len="sm"/>
            <a:tailEnd type="none" w="sm" len="sm"/>
          </a:ln>
        </p:spPr>
        <p:txBody>
          <a:bodyPr wrap="none" anchor="ctr"/>
          <a:lstStyle/>
          <a:p>
            <a:endParaRPr lang="en-US"/>
          </a:p>
        </p:txBody>
      </p:sp>
      <p:sp>
        <p:nvSpPr>
          <p:cNvPr id="14376" name="Line 39"/>
          <p:cNvSpPr>
            <a:spLocks noChangeShapeType="1"/>
          </p:cNvSpPr>
          <p:nvPr/>
        </p:nvSpPr>
        <p:spPr bwMode="auto">
          <a:xfrm>
            <a:off x="5486400" y="5562600"/>
            <a:ext cx="3124200" cy="0"/>
          </a:xfrm>
          <a:prstGeom prst="line">
            <a:avLst/>
          </a:prstGeom>
          <a:noFill/>
          <a:ln w="50800">
            <a:solidFill>
              <a:schemeClr val="tx1"/>
            </a:solidFill>
            <a:round/>
            <a:headEnd type="none" w="sm" len="sm"/>
            <a:tailEnd type="none" w="sm" len="sm"/>
          </a:ln>
        </p:spPr>
        <p:txBody>
          <a:bodyPr wrap="none" anchor="ctr"/>
          <a:lstStyle/>
          <a:p>
            <a:endParaRPr lang="en-US"/>
          </a:p>
        </p:txBody>
      </p:sp>
      <p:sp>
        <p:nvSpPr>
          <p:cNvPr id="14377" name="Line 40"/>
          <p:cNvSpPr>
            <a:spLocks noChangeShapeType="1"/>
          </p:cNvSpPr>
          <p:nvPr/>
        </p:nvSpPr>
        <p:spPr bwMode="auto">
          <a:xfrm>
            <a:off x="5486400" y="5562600"/>
            <a:ext cx="0" cy="22860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4378" name="Line 41"/>
          <p:cNvSpPr>
            <a:spLocks noChangeShapeType="1"/>
          </p:cNvSpPr>
          <p:nvPr/>
        </p:nvSpPr>
        <p:spPr bwMode="auto">
          <a:xfrm>
            <a:off x="6553200" y="5562600"/>
            <a:ext cx="0" cy="22860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4379" name="Line 42"/>
          <p:cNvSpPr>
            <a:spLocks noChangeShapeType="1"/>
          </p:cNvSpPr>
          <p:nvPr/>
        </p:nvSpPr>
        <p:spPr bwMode="auto">
          <a:xfrm>
            <a:off x="7543800" y="5638800"/>
            <a:ext cx="0" cy="15240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4380" name="Line 43"/>
          <p:cNvSpPr>
            <a:spLocks noChangeShapeType="1"/>
          </p:cNvSpPr>
          <p:nvPr/>
        </p:nvSpPr>
        <p:spPr bwMode="auto">
          <a:xfrm>
            <a:off x="8610600" y="5562600"/>
            <a:ext cx="0" cy="22860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14381" name="Line 44"/>
          <p:cNvSpPr>
            <a:spLocks noChangeShapeType="1"/>
          </p:cNvSpPr>
          <p:nvPr/>
        </p:nvSpPr>
        <p:spPr bwMode="auto">
          <a:xfrm>
            <a:off x="5867400" y="1600200"/>
            <a:ext cx="0" cy="3124200"/>
          </a:xfrm>
          <a:prstGeom prst="line">
            <a:avLst/>
          </a:prstGeom>
          <a:noFill/>
          <a:ln w="50800">
            <a:solidFill>
              <a:schemeClr val="accent2"/>
            </a:solidFill>
            <a:round/>
            <a:headEnd type="none" w="sm" len="sm"/>
            <a:tailEnd type="none" w="sm" len="sm"/>
          </a:ln>
        </p:spPr>
        <p:txBody>
          <a:bodyPr wrap="none" anchor="ctr"/>
          <a:lstStyle/>
          <a:p>
            <a:endParaRPr lang="en-US"/>
          </a:p>
        </p:txBody>
      </p:sp>
      <p:sp>
        <p:nvSpPr>
          <p:cNvPr id="14382" name="Line 45"/>
          <p:cNvSpPr>
            <a:spLocks noChangeShapeType="1"/>
          </p:cNvSpPr>
          <p:nvPr/>
        </p:nvSpPr>
        <p:spPr bwMode="auto">
          <a:xfrm>
            <a:off x="5867400" y="1600200"/>
            <a:ext cx="2743200" cy="0"/>
          </a:xfrm>
          <a:prstGeom prst="line">
            <a:avLst/>
          </a:prstGeom>
          <a:noFill/>
          <a:ln w="50800">
            <a:solidFill>
              <a:schemeClr val="accent2"/>
            </a:solidFill>
            <a:round/>
            <a:headEnd type="none" w="sm" len="sm"/>
            <a:tailEnd type="none" w="sm" len="sm"/>
          </a:ln>
        </p:spPr>
        <p:txBody>
          <a:bodyPr wrap="none" anchor="ctr"/>
          <a:lstStyle/>
          <a:p>
            <a:endParaRPr lang="en-US"/>
          </a:p>
        </p:txBody>
      </p:sp>
      <p:sp>
        <p:nvSpPr>
          <p:cNvPr id="14383" name="Line 46"/>
          <p:cNvSpPr>
            <a:spLocks noChangeShapeType="1"/>
          </p:cNvSpPr>
          <p:nvPr/>
        </p:nvSpPr>
        <p:spPr bwMode="auto">
          <a:xfrm>
            <a:off x="8610600" y="1600200"/>
            <a:ext cx="0" cy="3124200"/>
          </a:xfrm>
          <a:prstGeom prst="line">
            <a:avLst/>
          </a:prstGeom>
          <a:noFill/>
          <a:ln w="50800">
            <a:solidFill>
              <a:schemeClr val="accent2"/>
            </a:solidFill>
            <a:round/>
            <a:headEnd type="none" w="sm" len="sm"/>
            <a:tailEnd type="none" w="sm" len="sm"/>
          </a:ln>
        </p:spPr>
        <p:txBody>
          <a:bodyPr wrap="none" anchor="ctr"/>
          <a:lstStyle/>
          <a:p>
            <a:endParaRPr lang="en-US"/>
          </a:p>
        </p:txBody>
      </p:sp>
      <p:sp>
        <p:nvSpPr>
          <p:cNvPr id="14384" name="Line 47"/>
          <p:cNvSpPr>
            <a:spLocks noChangeShapeType="1"/>
          </p:cNvSpPr>
          <p:nvPr/>
        </p:nvSpPr>
        <p:spPr bwMode="auto">
          <a:xfrm>
            <a:off x="5867400" y="4724400"/>
            <a:ext cx="2743200" cy="0"/>
          </a:xfrm>
          <a:prstGeom prst="line">
            <a:avLst/>
          </a:prstGeom>
          <a:noFill/>
          <a:ln w="50800">
            <a:solidFill>
              <a:schemeClr val="accent2"/>
            </a:solidFill>
            <a:round/>
            <a:headEnd type="none" w="sm" len="sm"/>
            <a:tailEnd type="none" w="sm" len="sm"/>
          </a:ln>
        </p:spPr>
        <p:txBody>
          <a:bodyPr wrap="none" anchor="ctr"/>
          <a:lstStyle/>
          <a:p>
            <a:endParaRPr lang="en-US"/>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A4B79AA2-0481-47A6-890B-C06675210637}" type="slidenum">
              <a:rPr lang="en-US"/>
              <a:pPr/>
              <a:t>115</a:t>
            </a:fld>
            <a:endParaRPr lang="en-US"/>
          </a:p>
        </p:txBody>
      </p:sp>
      <p:sp>
        <p:nvSpPr>
          <p:cNvPr id="104451" name="Rectangle 2"/>
          <p:cNvSpPr>
            <a:spLocks noChangeArrowheads="1"/>
          </p:cNvSpPr>
          <p:nvPr/>
        </p:nvSpPr>
        <p:spPr bwMode="auto">
          <a:xfrm>
            <a:off x="1066800" y="0"/>
            <a:ext cx="2057400" cy="381000"/>
          </a:xfrm>
          <a:prstGeom prst="rect">
            <a:avLst/>
          </a:prstGeom>
          <a:solidFill>
            <a:schemeClr val="accent1"/>
          </a:solidFill>
          <a:ln w="9525">
            <a:solidFill>
              <a:schemeClr val="tx1"/>
            </a:solidFill>
            <a:miter lim="800000"/>
            <a:headEnd/>
            <a:tailEnd/>
          </a:ln>
        </p:spPr>
        <p:txBody>
          <a:bodyPr wrap="none" anchor="ctr"/>
          <a:lstStyle/>
          <a:p>
            <a:pPr algn="ctr" eaLnBrk="1" hangingPunct="1"/>
            <a:r>
              <a:rPr lang="en-US" sz="2000" b="1"/>
              <a:t>S-06/PJ.13/2007</a:t>
            </a:r>
          </a:p>
        </p:txBody>
      </p:sp>
      <p:sp>
        <p:nvSpPr>
          <p:cNvPr id="104452" name="AutoShape 3"/>
          <p:cNvSpPr>
            <a:spLocks noChangeArrowheads="1"/>
          </p:cNvSpPr>
          <p:nvPr/>
        </p:nvSpPr>
        <p:spPr bwMode="auto">
          <a:xfrm>
            <a:off x="228600" y="381000"/>
            <a:ext cx="8686800" cy="6477000"/>
          </a:xfrm>
          <a:prstGeom prst="roundRect">
            <a:avLst>
              <a:gd name="adj" fmla="val 16667"/>
            </a:avLst>
          </a:prstGeom>
          <a:solidFill>
            <a:schemeClr val="accent1"/>
          </a:solidFill>
          <a:ln w="9525">
            <a:solidFill>
              <a:schemeClr val="tx1"/>
            </a:solidFill>
            <a:round/>
            <a:headEnd/>
            <a:tailEnd/>
          </a:ln>
        </p:spPr>
        <p:txBody>
          <a:bodyPr wrap="none" anchor="ctr"/>
          <a:lstStyle/>
          <a:p>
            <a:pPr marL="342900" indent="-342900" eaLnBrk="1" hangingPunct="1"/>
            <a:r>
              <a:rPr lang="en-US" sz="2000" b="1" dirty="0" err="1"/>
              <a:t>Pembayaran</a:t>
            </a:r>
            <a:r>
              <a:rPr lang="en-US" sz="2000" b="1" dirty="0"/>
              <a:t> PBB </a:t>
            </a:r>
            <a:r>
              <a:rPr lang="en-US" sz="2000" b="1" dirty="0" err="1"/>
              <a:t>Pds</a:t>
            </a:r>
            <a:r>
              <a:rPr lang="en-US" sz="2000" b="1" dirty="0"/>
              <a:t>/</a:t>
            </a:r>
            <a:r>
              <a:rPr lang="en-US" sz="2000" b="1" dirty="0" err="1"/>
              <a:t>Pkt</a:t>
            </a:r>
            <a:r>
              <a:rPr lang="en-US" sz="2000" b="1" dirty="0"/>
              <a:t> </a:t>
            </a:r>
            <a:r>
              <a:rPr lang="en-US" sz="2000" b="1" dirty="0" err="1"/>
              <a:t>di</a:t>
            </a:r>
            <a:r>
              <a:rPr lang="en-US" sz="2000" b="1" dirty="0"/>
              <a:t> TP PBB</a:t>
            </a:r>
          </a:p>
          <a:p>
            <a:pPr marL="342900" indent="-342900" eaLnBrk="1" hangingPunct="1"/>
            <a:r>
              <a:rPr lang="en-US" sz="2000" b="1" dirty="0" err="1"/>
              <a:t>Pembayaran</a:t>
            </a:r>
            <a:r>
              <a:rPr lang="en-US" sz="2000" b="1" dirty="0"/>
              <a:t> PBB </a:t>
            </a:r>
            <a:r>
              <a:rPr lang="en-US" sz="2000" b="1" dirty="0" err="1"/>
              <a:t>Pkb</a:t>
            </a:r>
            <a:r>
              <a:rPr lang="en-US" sz="2000" b="1" dirty="0"/>
              <a:t>/</a:t>
            </a:r>
            <a:r>
              <a:rPr lang="en-US" sz="2000" b="1" dirty="0" err="1"/>
              <a:t>Pht</a:t>
            </a:r>
            <a:r>
              <a:rPr lang="en-US" sz="2000" b="1" dirty="0"/>
              <a:t>/</a:t>
            </a:r>
            <a:r>
              <a:rPr lang="en-US" sz="2000" b="1" dirty="0" err="1"/>
              <a:t>Ptb</a:t>
            </a:r>
            <a:r>
              <a:rPr lang="en-US" sz="2000" b="1" dirty="0"/>
              <a:t> non-</a:t>
            </a:r>
            <a:r>
              <a:rPr lang="en-US" sz="2000" b="1" dirty="0" err="1"/>
              <a:t>migas</a:t>
            </a:r>
            <a:r>
              <a:rPr lang="en-US" sz="2000" b="1" dirty="0"/>
              <a:t> </a:t>
            </a:r>
            <a:r>
              <a:rPr lang="en-US" sz="2000" b="1" dirty="0" err="1"/>
              <a:t>di</a:t>
            </a:r>
            <a:r>
              <a:rPr lang="en-US" sz="2000" b="1" dirty="0"/>
              <a:t> Bank/Pos </a:t>
            </a:r>
            <a:r>
              <a:rPr lang="en-US" sz="2000" b="1" dirty="0" err="1"/>
              <a:t>Persepsi</a:t>
            </a:r>
            <a:endParaRPr lang="en-US" sz="2000" b="1" dirty="0"/>
          </a:p>
          <a:p>
            <a:pPr marL="342900" indent="-342900" eaLnBrk="1" hangingPunct="1"/>
            <a:r>
              <a:rPr lang="en-US" sz="2000" b="1" dirty="0"/>
              <a:t>dg </a:t>
            </a:r>
            <a:r>
              <a:rPr lang="en-US" sz="2000" b="1" dirty="0" err="1"/>
              <a:t>menggunakan</a:t>
            </a:r>
            <a:r>
              <a:rPr lang="en-US" sz="2000" b="1" dirty="0"/>
              <a:t> SSP PBB</a:t>
            </a:r>
          </a:p>
          <a:p>
            <a:pPr marL="342900" indent="-342900" eaLnBrk="1" hangingPunct="1"/>
            <a:endParaRPr lang="en-US" sz="2000" b="1" dirty="0"/>
          </a:p>
          <a:p>
            <a:pPr marL="342900" indent="-342900" eaLnBrk="1" hangingPunct="1"/>
            <a:r>
              <a:rPr lang="en-US" sz="2000" b="1" dirty="0"/>
              <a:t>SSPPBB </a:t>
            </a:r>
            <a:r>
              <a:rPr lang="en-US" sz="2000" b="1" dirty="0" err="1"/>
              <a:t>merupkan</a:t>
            </a:r>
            <a:r>
              <a:rPr lang="en-US" sz="2000" b="1" dirty="0"/>
              <a:t> </a:t>
            </a:r>
            <a:r>
              <a:rPr lang="en-US" sz="2000" b="1" dirty="0" err="1"/>
              <a:t>dok</a:t>
            </a:r>
            <a:r>
              <a:rPr lang="en-US" sz="2000" b="1" dirty="0"/>
              <a:t> </a:t>
            </a:r>
            <a:r>
              <a:rPr lang="en-US" sz="2000" b="1" dirty="0" err="1"/>
              <a:t>sumber</a:t>
            </a:r>
            <a:r>
              <a:rPr lang="en-US" sz="2000" b="1" dirty="0"/>
              <a:t>  </a:t>
            </a:r>
            <a:r>
              <a:rPr lang="en-US" sz="2000" b="1" dirty="0" err="1"/>
              <a:t>dlm</a:t>
            </a:r>
            <a:r>
              <a:rPr lang="en-US" sz="2000" b="1" dirty="0"/>
              <a:t> </a:t>
            </a:r>
            <a:r>
              <a:rPr lang="en-US" sz="2000" b="1" dirty="0" err="1"/>
              <a:t>penatausahaan</a:t>
            </a:r>
            <a:r>
              <a:rPr lang="en-US" sz="2000" b="1" dirty="0"/>
              <a:t> pen </a:t>
            </a:r>
            <a:r>
              <a:rPr lang="en-US" sz="2000" b="1" dirty="0" err="1"/>
              <a:t>negara</a:t>
            </a:r>
            <a:endParaRPr lang="en-US" sz="2000" b="1" dirty="0"/>
          </a:p>
          <a:p>
            <a:pPr marL="342900" indent="-342900" eaLnBrk="1" hangingPunct="1"/>
            <a:r>
              <a:rPr lang="en-US" sz="2000" b="1" dirty="0" err="1"/>
              <a:t>yg</a:t>
            </a:r>
            <a:r>
              <a:rPr lang="en-US" sz="2000" b="1" dirty="0"/>
              <a:t> </a:t>
            </a:r>
            <a:r>
              <a:rPr lang="en-US" sz="2000" b="1" dirty="0" err="1"/>
              <a:t>digunakan</a:t>
            </a:r>
            <a:r>
              <a:rPr lang="en-US" sz="2000" b="1" dirty="0"/>
              <a:t> </a:t>
            </a:r>
            <a:r>
              <a:rPr lang="en-US" sz="2000" b="1" dirty="0" err="1"/>
              <a:t>sbg</a:t>
            </a:r>
            <a:r>
              <a:rPr lang="en-US" sz="2000" b="1" dirty="0"/>
              <a:t> input item data </a:t>
            </a:r>
            <a:r>
              <a:rPr lang="en-US" sz="2000" b="1" dirty="0" err="1"/>
              <a:t>ke</a:t>
            </a:r>
            <a:r>
              <a:rPr lang="en-US" sz="2000" b="1" dirty="0"/>
              <a:t> </a:t>
            </a:r>
            <a:r>
              <a:rPr lang="en-US" sz="2000" b="1" dirty="0" err="1"/>
              <a:t>sistem</a:t>
            </a:r>
            <a:r>
              <a:rPr lang="en-US" sz="2000" b="1" dirty="0"/>
              <a:t> MPN</a:t>
            </a:r>
          </a:p>
          <a:p>
            <a:pPr marL="342900" indent="-342900" eaLnBrk="1" hangingPunct="1"/>
            <a:endParaRPr lang="en-US" sz="2000" b="1" dirty="0"/>
          </a:p>
          <a:p>
            <a:pPr marL="342900" indent="-342900" eaLnBrk="1" hangingPunct="1"/>
            <a:r>
              <a:rPr lang="en-US" sz="2000" b="1" dirty="0" err="1"/>
              <a:t>Pembayaran</a:t>
            </a:r>
            <a:r>
              <a:rPr lang="en-US" sz="2000" b="1" dirty="0"/>
              <a:t> PBB </a:t>
            </a:r>
            <a:r>
              <a:rPr lang="en-US" sz="2000" b="1" dirty="0" err="1"/>
              <a:t>Pkb</a:t>
            </a:r>
            <a:r>
              <a:rPr lang="en-US" sz="2000" b="1" dirty="0"/>
              <a:t>/</a:t>
            </a:r>
            <a:r>
              <a:rPr lang="en-US" sz="2000" b="1" dirty="0" err="1"/>
              <a:t>Pht</a:t>
            </a:r>
            <a:r>
              <a:rPr lang="en-US" sz="2000" b="1" dirty="0"/>
              <a:t>/</a:t>
            </a:r>
            <a:r>
              <a:rPr lang="en-US" sz="2000" b="1" dirty="0" err="1"/>
              <a:t>Ptb</a:t>
            </a:r>
            <a:r>
              <a:rPr lang="en-US" sz="2000" b="1" dirty="0"/>
              <a:t> </a:t>
            </a:r>
            <a:r>
              <a:rPr lang="en-US" sz="2000" b="1" dirty="0" err="1"/>
              <a:t>ke</a:t>
            </a:r>
            <a:r>
              <a:rPr lang="en-US" sz="2000" b="1" dirty="0"/>
              <a:t> Bank/Pos </a:t>
            </a:r>
            <a:r>
              <a:rPr lang="en-US" sz="2000" b="1" dirty="0" err="1"/>
              <a:t>Persepsi</a:t>
            </a:r>
            <a:r>
              <a:rPr lang="en-US" sz="2000" b="1" dirty="0"/>
              <a:t> </a:t>
            </a:r>
            <a:r>
              <a:rPr lang="en-US" sz="2000" b="1" dirty="0" err="1"/>
              <a:t>sah</a:t>
            </a:r>
            <a:r>
              <a:rPr lang="en-US" sz="2000" b="1" dirty="0"/>
              <a:t> </a:t>
            </a:r>
            <a:r>
              <a:rPr lang="en-US" sz="2000" b="1" dirty="0" err="1"/>
              <a:t>setelah</a:t>
            </a:r>
            <a:endParaRPr lang="en-US" sz="2000" b="1" dirty="0"/>
          </a:p>
          <a:p>
            <a:pPr marL="342900" indent="-342900" eaLnBrk="1" hangingPunct="1"/>
            <a:r>
              <a:rPr lang="en-US" sz="2000" b="1" dirty="0" err="1"/>
              <a:t>mendapatkan</a:t>
            </a:r>
            <a:r>
              <a:rPr lang="en-US" sz="2000" b="1" dirty="0"/>
              <a:t> </a:t>
            </a:r>
            <a:r>
              <a:rPr lang="en-US" sz="2000" b="1" dirty="0" err="1"/>
              <a:t>Nomor</a:t>
            </a:r>
            <a:r>
              <a:rPr lang="en-US" sz="2000" b="1" dirty="0"/>
              <a:t> </a:t>
            </a:r>
            <a:r>
              <a:rPr lang="en-US" sz="2000" b="1" dirty="0" err="1"/>
              <a:t>Transaksi</a:t>
            </a:r>
            <a:r>
              <a:rPr lang="en-US" sz="2000" b="1" dirty="0"/>
              <a:t> </a:t>
            </a:r>
            <a:r>
              <a:rPr lang="en-US" sz="2000" b="1" dirty="0" err="1"/>
              <a:t>Penerimaan</a:t>
            </a:r>
            <a:r>
              <a:rPr lang="en-US" sz="2000" b="1" dirty="0"/>
              <a:t> Negara (NTPN) </a:t>
            </a:r>
            <a:r>
              <a:rPr lang="en-US" sz="2000" b="1" dirty="0" err="1"/>
              <a:t>dan</a:t>
            </a:r>
            <a:endParaRPr lang="en-US" sz="2000" b="1" dirty="0"/>
          </a:p>
          <a:p>
            <a:pPr marL="342900" indent="-342900" eaLnBrk="1" hangingPunct="1"/>
            <a:r>
              <a:rPr lang="en-US" sz="2000" b="1" dirty="0" err="1"/>
              <a:t>Nomor</a:t>
            </a:r>
            <a:r>
              <a:rPr lang="en-US" sz="2000" b="1" dirty="0"/>
              <a:t> </a:t>
            </a:r>
            <a:r>
              <a:rPr lang="en-US" sz="2000" b="1" dirty="0" err="1"/>
              <a:t>Transaksi</a:t>
            </a:r>
            <a:r>
              <a:rPr lang="en-US" sz="2000" b="1" dirty="0"/>
              <a:t> Bank (NTB)/</a:t>
            </a:r>
            <a:r>
              <a:rPr lang="en-US" sz="2000" b="1" dirty="0" err="1"/>
              <a:t>Nomor</a:t>
            </a:r>
            <a:r>
              <a:rPr lang="en-US" sz="2000" b="1" dirty="0"/>
              <a:t> </a:t>
            </a:r>
            <a:r>
              <a:rPr lang="en-US" sz="2000" b="1" dirty="0" err="1"/>
              <a:t>Transaksi</a:t>
            </a:r>
            <a:r>
              <a:rPr lang="en-US" sz="2000" b="1" dirty="0"/>
              <a:t> Pos (NTP).</a:t>
            </a:r>
          </a:p>
          <a:p>
            <a:pPr marL="342900" indent="-342900" algn="ctr" eaLnBrk="1" hangingPunct="1"/>
            <a:endParaRPr lang="en-US" sz="2000" b="1" dirty="0"/>
          </a:p>
          <a:p>
            <a:pPr marL="342900" indent="-342900" eaLnBrk="1" hangingPunct="1"/>
            <a:r>
              <a:rPr lang="en-US" sz="2000" b="1" dirty="0" err="1"/>
              <a:t>Atas</a:t>
            </a:r>
            <a:r>
              <a:rPr lang="en-US" sz="2000" b="1" dirty="0"/>
              <a:t> </a:t>
            </a:r>
            <a:r>
              <a:rPr lang="en-US" sz="2000" b="1" dirty="0" err="1"/>
              <a:t>Pembayaran</a:t>
            </a:r>
            <a:r>
              <a:rPr lang="en-US" sz="2000" b="1" dirty="0"/>
              <a:t>/</a:t>
            </a:r>
            <a:r>
              <a:rPr lang="en-US" sz="2000" b="1" dirty="0" err="1"/>
              <a:t>Penyetoran</a:t>
            </a:r>
            <a:r>
              <a:rPr lang="en-US" sz="2000" b="1" dirty="0"/>
              <a:t> PBB </a:t>
            </a:r>
            <a:r>
              <a:rPr lang="en-US" sz="2000" b="1" dirty="0" err="1"/>
              <a:t>ke</a:t>
            </a:r>
            <a:r>
              <a:rPr lang="en-US" sz="2000" b="1" dirty="0"/>
              <a:t> Bank/Pos </a:t>
            </a:r>
            <a:r>
              <a:rPr lang="en-US" sz="2000" b="1" dirty="0" err="1"/>
              <a:t>Persepsi</a:t>
            </a:r>
            <a:r>
              <a:rPr lang="en-US" sz="2000" b="1" dirty="0"/>
              <a:t> WP</a:t>
            </a:r>
          </a:p>
          <a:p>
            <a:pPr marL="342900" indent="-342900" eaLnBrk="1" hangingPunct="1"/>
            <a:r>
              <a:rPr lang="en-US" sz="2000" b="1" dirty="0" err="1"/>
              <a:t>diberikan</a:t>
            </a:r>
            <a:r>
              <a:rPr lang="en-US" sz="2000" b="1" dirty="0"/>
              <a:t> </a:t>
            </a:r>
            <a:r>
              <a:rPr lang="en-US" sz="2000" b="1" dirty="0" err="1"/>
              <a:t>bukti</a:t>
            </a:r>
            <a:r>
              <a:rPr lang="en-US" sz="2000" b="1" dirty="0"/>
              <a:t> </a:t>
            </a:r>
            <a:r>
              <a:rPr lang="en-US" sz="2000" b="1" dirty="0" err="1"/>
              <a:t>pembayaran</a:t>
            </a:r>
            <a:r>
              <a:rPr lang="en-US" sz="2000" b="1" dirty="0"/>
              <a:t>/</a:t>
            </a:r>
            <a:r>
              <a:rPr lang="en-US" sz="2000" b="1" dirty="0" err="1"/>
              <a:t>penyetoran</a:t>
            </a:r>
            <a:r>
              <a:rPr lang="en-US" sz="2000" b="1" dirty="0"/>
              <a:t> </a:t>
            </a:r>
            <a:r>
              <a:rPr lang="en-US" sz="2000" b="1" dirty="0" err="1"/>
              <a:t>berupa</a:t>
            </a:r>
            <a:r>
              <a:rPr lang="en-US" sz="2000" b="1" dirty="0"/>
              <a:t>:</a:t>
            </a:r>
          </a:p>
          <a:p>
            <a:pPr marL="342900" indent="-342900" eaLnBrk="1" hangingPunct="1">
              <a:buFontTx/>
              <a:buAutoNum type="alphaLcPeriod"/>
            </a:pPr>
            <a:r>
              <a:rPr lang="en-US" sz="2000" b="1" dirty="0" err="1"/>
              <a:t>Bukti</a:t>
            </a:r>
            <a:r>
              <a:rPr lang="en-US" sz="2000" b="1" dirty="0"/>
              <a:t> </a:t>
            </a:r>
            <a:r>
              <a:rPr lang="en-US" sz="2000" b="1" dirty="0" err="1"/>
              <a:t>Penerimaan</a:t>
            </a:r>
            <a:r>
              <a:rPr lang="en-US" sz="2000" b="1" dirty="0"/>
              <a:t> Negara (BPN), </a:t>
            </a:r>
            <a:r>
              <a:rPr lang="en-US" sz="2000" b="1" dirty="0" err="1"/>
              <a:t>atau</a:t>
            </a:r>
            <a:endParaRPr lang="en-US" sz="2000" b="1" dirty="0"/>
          </a:p>
          <a:p>
            <a:pPr marL="342900" indent="-342900" eaLnBrk="1" hangingPunct="1">
              <a:buFontTx/>
              <a:buAutoNum type="alphaLcPeriod"/>
            </a:pPr>
            <a:r>
              <a:rPr lang="en-US" sz="2000" b="1" dirty="0" err="1"/>
              <a:t>Formulir</a:t>
            </a:r>
            <a:r>
              <a:rPr lang="en-US" sz="2000" b="1" dirty="0"/>
              <a:t> SSP PBB yang </a:t>
            </a:r>
            <a:r>
              <a:rPr lang="en-US" sz="2000" b="1" dirty="0" err="1"/>
              <a:t>diterakan</a:t>
            </a:r>
            <a:r>
              <a:rPr lang="en-US" sz="2000" b="1" dirty="0"/>
              <a:t> NTPN </a:t>
            </a:r>
            <a:r>
              <a:rPr lang="en-US" sz="2000" b="1" dirty="0" err="1"/>
              <a:t>serta</a:t>
            </a:r>
            <a:r>
              <a:rPr lang="en-US" sz="2000" b="1" dirty="0"/>
              <a:t> </a:t>
            </a:r>
            <a:r>
              <a:rPr lang="en-US" sz="2000" b="1" dirty="0" err="1"/>
              <a:t>elemen</a:t>
            </a:r>
            <a:r>
              <a:rPr lang="en-US" sz="2000" b="1" dirty="0"/>
              <a:t> lain </a:t>
            </a:r>
          </a:p>
          <a:p>
            <a:pPr marL="342900" indent="-342900" eaLnBrk="1" hangingPunct="1"/>
            <a:r>
              <a:rPr lang="en-US" sz="2000" b="1" dirty="0"/>
              <a:t>	</a:t>
            </a:r>
            <a:r>
              <a:rPr lang="en-US" sz="2000" b="1" dirty="0" err="1"/>
              <a:t>sebagai</a:t>
            </a:r>
            <a:r>
              <a:rPr lang="en-US" sz="2000" b="1" dirty="0"/>
              <a:t> </a:t>
            </a:r>
            <a:r>
              <a:rPr lang="en-US" sz="2000" b="1" dirty="0" err="1"/>
              <a:t>validasi</a:t>
            </a:r>
            <a:r>
              <a:rPr lang="en-US" sz="2000" b="1" dirty="0"/>
              <a:t> </a:t>
            </a:r>
            <a:r>
              <a:rPr lang="en-US" sz="2000" b="1" dirty="0" err="1"/>
              <a:t>pembayaran</a:t>
            </a:r>
            <a:r>
              <a:rPr lang="en-US" sz="2000" b="1" dirty="0"/>
              <a:t>/</a:t>
            </a:r>
            <a:r>
              <a:rPr lang="en-US" sz="2000" b="1" dirty="0" err="1"/>
              <a:t>penyetoran</a:t>
            </a:r>
            <a:endParaRPr lang="en-US" sz="2000" b="1" dirty="0"/>
          </a:p>
          <a:p>
            <a:pPr marL="342900" indent="-342900" eaLnBrk="1" hangingPunct="1"/>
            <a:endParaRPr lang="en-US" sz="2000" b="1" dirty="0"/>
          </a:p>
          <a:p>
            <a:pPr marL="342900" indent="-342900" eaLnBrk="1" hangingPunct="1"/>
            <a:r>
              <a:rPr lang="en-US" sz="2000" b="1" dirty="0" err="1"/>
              <a:t>Untuk</a:t>
            </a:r>
            <a:r>
              <a:rPr lang="en-US" sz="2000" b="1" dirty="0"/>
              <a:t> </a:t>
            </a:r>
            <a:r>
              <a:rPr lang="en-US" sz="2000" b="1" dirty="0" err="1"/>
              <a:t>memperluas</a:t>
            </a:r>
            <a:r>
              <a:rPr lang="en-US" sz="2000" b="1" dirty="0"/>
              <a:t> </a:t>
            </a:r>
            <a:r>
              <a:rPr lang="en-US" sz="2000" b="1" dirty="0" err="1"/>
              <a:t>pelayanan</a:t>
            </a:r>
            <a:r>
              <a:rPr lang="en-US" sz="2000" b="1" dirty="0"/>
              <a:t> </a:t>
            </a:r>
            <a:r>
              <a:rPr lang="en-US" sz="2000" b="1" dirty="0" err="1"/>
              <a:t>pembayaran</a:t>
            </a:r>
            <a:r>
              <a:rPr lang="en-US" sz="2000" b="1" dirty="0"/>
              <a:t>, </a:t>
            </a:r>
            <a:r>
              <a:rPr lang="en-US" sz="2000" b="1" dirty="0" err="1"/>
              <a:t>semua</a:t>
            </a:r>
            <a:r>
              <a:rPr lang="en-US" sz="2000" b="1" dirty="0"/>
              <a:t> Bank/Kantor</a:t>
            </a:r>
          </a:p>
          <a:p>
            <a:pPr marL="342900" indent="-342900" eaLnBrk="1" hangingPunct="1"/>
            <a:r>
              <a:rPr lang="en-US" sz="2000" b="1" dirty="0"/>
              <a:t>Pos yang on-line </a:t>
            </a:r>
            <a:r>
              <a:rPr lang="en-US" sz="2000" b="1" dirty="0" err="1"/>
              <a:t>dengan</a:t>
            </a:r>
            <a:r>
              <a:rPr lang="en-US" sz="2000" b="1" dirty="0"/>
              <a:t> MPN </a:t>
            </a:r>
            <a:r>
              <a:rPr lang="en-US" sz="2000" b="1" dirty="0" err="1"/>
              <a:t>di</a:t>
            </a:r>
            <a:r>
              <a:rPr lang="en-US" sz="2000" b="1" dirty="0"/>
              <a:t> </a:t>
            </a:r>
            <a:r>
              <a:rPr lang="en-US" sz="2000" b="1" dirty="0" err="1"/>
              <a:t>tiap-tiap</a:t>
            </a:r>
            <a:r>
              <a:rPr lang="en-US" sz="2000" b="1" dirty="0"/>
              <a:t> </a:t>
            </a:r>
            <a:r>
              <a:rPr lang="en-US" sz="2000" b="1" dirty="0" err="1"/>
              <a:t>kabupaten</a:t>
            </a:r>
            <a:r>
              <a:rPr lang="en-US" sz="2000" b="1" dirty="0"/>
              <a:t>/</a:t>
            </a:r>
            <a:r>
              <a:rPr lang="en-US" sz="2000" b="1" dirty="0" err="1"/>
              <a:t>kota</a:t>
            </a:r>
            <a:r>
              <a:rPr lang="en-US" sz="2000" b="1" dirty="0"/>
              <a:t> </a:t>
            </a:r>
            <a:r>
              <a:rPr lang="en-US" sz="2000" b="1" dirty="0" err="1"/>
              <a:t>ditunjuk</a:t>
            </a:r>
            <a:endParaRPr lang="en-US" sz="2000" b="1" dirty="0"/>
          </a:p>
          <a:p>
            <a:pPr marL="342900" indent="-342900" eaLnBrk="1" hangingPunct="1"/>
            <a:r>
              <a:rPr lang="en-US" sz="2000" b="1" dirty="0" err="1"/>
              <a:t>sebagai</a:t>
            </a:r>
            <a:r>
              <a:rPr lang="en-US" sz="2000" b="1" dirty="0"/>
              <a:t> Bank/Pos </a:t>
            </a:r>
            <a:r>
              <a:rPr lang="en-US" sz="2000" b="1" dirty="0" err="1"/>
              <a:t>Persepsi</a:t>
            </a:r>
            <a:r>
              <a:rPr lang="en-US" sz="2000" b="1" dirty="0"/>
              <a:t> PBB</a:t>
            </a:r>
          </a:p>
        </p:txBody>
      </p:sp>
      <p:sp>
        <p:nvSpPr>
          <p:cNvPr id="104453" name="Text Box 4"/>
          <p:cNvSpPr txBox="1">
            <a:spLocks noChangeArrowheads="1"/>
          </p:cNvSpPr>
          <p:nvPr/>
        </p:nvSpPr>
        <p:spPr bwMode="auto">
          <a:xfrm>
            <a:off x="8594725" y="188913"/>
            <a:ext cx="438150" cy="366712"/>
          </a:xfrm>
          <a:prstGeom prst="rect">
            <a:avLst/>
          </a:prstGeom>
          <a:noFill/>
          <a:ln w="9525">
            <a:noFill/>
            <a:miter lim="800000"/>
            <a:headEnd/>
            <a:tailEnd/>
          </a:ln>
        </p:spPr>
        <p:txBody>
          <a:bodyPr wrap="none">
            <a:spAutoFit/>
          </a:bodyPr>
          <a:lstStyle/>
          <a:p>
            <a:pPr eaLnBrk="1" hangingPunct="1"/>
            <a:r>
              <a:rPr lang="en-US" b="1"/>
              <a:t>69</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03258FD5-4FF5-4C07-B86C-8B4228567485}" type="slidenum">
              <a:rPr lang="en-US"/>
              <a:pPr/>
              <a:t>116</a:t>
            </a:fld>
            <a:endParaRPr lang="en-US"/>
          </a:p>
        </p:txBody>
      </p:sp>
      <p:sp>
        <p:nvSpPr>
          <p:cNvPr id="25602" name="Rectangle 2"/>
          <p:cNvSpPr>
            <a:spLocks noGrp="1" noChangeArrowheads="1"/>
          </p:cNvSpPr>
          <p:nvPr>
            <p:ph type="title" idx="4294967295"/>
          </p:nvPr>
        </p:nvSpPr>
        <p:spPr/>
        <p:txBody>
          <a:bodyPr/>
          <a:lstStyle/>
          <a:p>
            <a:pPr eaLnBrk="1" fontAlgn="auto" hangingPunct="1">
              <a:spcAft>
                <a:spcPts val="0"/>
              </a:spcAft>
              <a:defRPr/>
            </a:pPr>
            <a:r>
              <a:rPr lang="en-US" sz="28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rPr>
              <a:t>PEMBAGIAN HASIL PENERIMAAN PBB BAGIAN PEMERINTAH PUSAT</a:t>
            </a:r>
            <a:endParaRPr lang="en-US"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ndParaRPr>
          </a:p>
        </p:txBody>
      </p:sp>
      <p:graphicFrame>
        <p:nvGraphicFramePr>
          <p:cNvPr id="25603" name="Object 3"/>
          <p:cNvGraphicFramePr>
            <a:graphicFrameLocks noChangeAspect="1"/>
          </p:cNvGraphicFramePr>
          <p:nvPr/>
        </p:nvGraphicFramePr>
        <p:xfrm>
          <a:off x="0" y="2438400"/>
          <a:ext cx="3810000" cy="3657600"/>
        </p:xfrm>
        <a:graphic>
          <a:graphicData uri="http://schemas.openxmlformats.org/presentationml/2006/ole">
            <p:oleObj spid="_x0000_s15362" name="Clip" r:id="rId3" imgW="7142857" imgH="4609524" progId="">
              <p:embed/>
            </p:oleObj>
          </a:graphicData>
        </a:graphic>
      </p:graphicFrame>
      <p:graphicFrame>
        <p:nvGraphicFramePr>
          <p:cNvPr id="25604" name="Object 4"/>
          <p:cNvGraphicFramePr>
            <a:graphicFrameLocks noChangeAspect="1"/>
          </p:cNvGraphicFramePr>
          <p:nvPr/>
        </p:nvGraphicFramePr>
        <p:xfrm>
          <a:off x="3733800" y="1828800"/>
          <a:ext cx="5410200" cy="5029200"/>
        </p:xfrm>
        <a:graphic>
          <a:graphicData uri="http://schemas.openxmlformats.org/presentationml/2006/ole">
            <p:oleObj spid="_x0000_s15363" name="Clip" r:id="rId4" imgW="3192120" imgH="3749400" progId="">
              <p:embed/>
            </p:oleObj>
          </a:graphicData>
        </a:graphic>
      </p:graphicFrame>
      <p:sp>
        <p:nvSpPr>
          <p:cNvPr id="25605" name="Text Box 5"/>
          <p:cNvSpPr txBox="1">
            <a:spLocks noChangeArrowheads="1"/>
          </p:cNvSpPr>
          <p:nvPr/>
        </p:nvSpPr>
        <p:spPr bwMode="auto">
          <a:xfrm>
            <a:off x="4724400" y="2514600"/>
            <a:ext cx="4038600" cy="3201988"/>
          </a:xfrm>
          <a:prstGeom prst="rect">
            <a:avLst/>
          </a:prstGeom>
          <a:solidFill>
            <a:schemeClr val="bg1"/>
          </a:solidFill>
          <a:ln w="9525">
            <a:noFill/>
            <a:miter lim="800000"/>
            <a:headEnd/>
            <a:tailEnd/>
          </a:ln>
        </p:spPr>
        <p:txBody>
          <a:bodyPr>
            <a:spAutoFit/>
          </a:bodyPr>
          <a:lstStyle/>
          <a:p>
            <a:r>
              <a:rPr lang="en-US" sz="2000" b="1">
                <a:latin typeface="Times New Roman" pitchFamily="18" charset="0"/>
              </a:rPr>
              <a:t>Berdasarkan Kep.Men Keu</a:t>
            </a:r>
          </a:p>
          <a:p>
            <a:r>
              <a:rPr lang="en-US" sz="2000" b="1">
                <a:latin typeface="Times New Roman" pitchFamily="18" charset="0"/>
              </a:rPr>
              <a:t>   RI  No. 83 / KMK.04 / 1994 </a:t>
            </a:r>
          </a:p>
          <a:p>
            <a:r>
              <a:rPr lang="en-US" sz="2000" b="1">
                <a:latin typeface="Times New Roman" pitchFamily="18" charset="0"/>
              </a:rPr>
              <a:t>     Tanggal 19 Mart 1994 ,</a:t>
            </a:r>
          </a:p>
          <a:p>
            <a:r>
              <a:rPr lang="en-US" sz="2800" b="1">
                <a:latin typeface="Times New Roman" pitchFamily="18" charset="0"/>
              </a:rPr>
              <a:t>               </a:t>
            </a:r>
            <a:r>
              <a:rPr lang="en-US" sz="3600" b="1">
                <a:latin typeface="Times New Roman" pitchFamily="18" charset="0"/>
              </a:rPr>
              <a:t>10 %</a:t>
            </a:r>
            <a:endParaRPr lang="en-US" sz="2800" b="1">
              <a:latin typeface="Times New Roman" pitchFamily="18" charset="0"/>
            </a:endParaRPr>
          </a:p>
          <a:p>
            <a:r>
              <a:rPr lang="en-US" sz="2000">
                <a:latin typeface="Times New Roman" pitchFamily="18" charset="0"/>
              </a:rPr>
              <a:t>       </a:t>
            </a:r>
            <a:r>
              <a:rPr lang="en-US" sz="2000" b="1">
                <a:latin typeface="Times New Roman" pitchFamily="18" charset="0"/>
              </a:rPr>
              <a:t>Bagian penerimaan PBBuntuk </a:t>
            </a:r>
          </a:p>
          <a:p>
            <a:r>
              <a:rPr lang="en-US" sz="2000" b="1">
                <a:latin typeface="Times New Roman" pitchFamily="18" charset="0"/>
              </a:rPr>
              <a:t>         Pemerintah Pusat dibagikan</a:t>
            </a:r>
          </a:p>
          <a:p>
            <a:r>
              <a:rPr lang="en-US" sz="2000" b="1">
                <a:latin typeface="Times New Roman" pitchFamily="18" charset="0"/>
              </a:rPr>
              <a:t>       kepada</a:t>
            </a:r>
            <a:r>
              <a:rPr lang="en-US" sz="2000">
                <a:latin typeface="Times New Roman" pitchFamily="18" charset="0"/>
              </a:rPr>
              <a:t> </a:t>
            </a:r>
            <a:r>
              <a:rPr lang="en-US" sz="2000" b="1">
                <a:latin typeface="Times New Roman" pitchFamily="18" charset="0"/>
              </a:rPr>
              <a:t> DAERAH TKT II</a:t>
            </a:r>
            <a:endParaRPr lang="en-US" sz="2800" b="1">
              <a:latin typeface="Times New Roman" pitchFamily="18" charset="0"/>
            </a:endParaRPr>
          </a:p>
          <a:p>
            <a:endParaRPr lang="en-US" sz="2800" b="1">
              <a:latin typeface="Times New Roman" pitchFamily="18" charset="0"/>
            </a:endParaRPr>
          </a:p>
          <a:p>
            <a:endParaRPr lang="en-US" sz="2000">
              <a:latin typeface="Times New Roman" pitchFamily="18" charset="0"/>
            </a:endParaRPr>
          </a:p>
        </p:txBody>
      </p:sp>
      <p:sp>
        <p:nvSpPr>
          <p:cNvPr id="15367" name="Text Box 6"/>
          <p:cNvSpPr txBox="1">
            <a:spLocks noChangeArrowheads="1"/>
          </p:cNvSpPr>
          <p:nvPr/>
        </p:nvSpPr>
        <p:spPr bwMode="auto">
          <a:xfrm>
            <a:off x="8518525" y="265113"/>
            <a:ext cx="438150" cy="366712"/>
          </a:xfrm>
          <a:prstGeom prst="rect">
            <a:avLst/>
          </a:prstGeom>
          <a:noFill/>
          <a:ln w="9525">
            <a:noFill/>
            <a:miter lim="800000"/>
            <a:headEnd/>
            <a:tailEnd/>
          </a:ln>
        </p:spPr>
        <p:txBody>
          <a:bodyPr wrap="none">
            <a:spAutoFit/>
          </a:bodyPr>
          <a:lstStyle/>
          <a:p>
            <a:pPr eaLnBrk="1" hangingPunct="1"/>
            <a:r>
              <a:rPr lang="en-US" b="1">
                <a:cs typeface="Arial" pitchFamily="34" charset="0"/>
              </a:rPr>
              <a:t>70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edge">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diamond(in)">
                                      <p:cBhvr>
                                        <p:cTn id="12" dur="2000"/>
                                        <p:tgtEl>
                                          <p:spTgt spid="2560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diamond(in)">
                                      <p:cBhvr>
                                        <p:cTn id="17" dur="2000"/>
                                        <p:tgtEl>
                                          <p:spTgt spid="25604"/>
                                        </p:tgtEl>
                                      </p:cBhvr>
                                    </p:animEffect>
                                  </p:childTnLst>
                                </p:cTn>
                              </p:par>
                            </p:childTnLst>
                          </p:cTn>
                        </p:par>
                      </p:childTnLst>
                    </p:cTn>
                  </p:par>
                  <p:par>
                    <p:cTn id="18" fill="hold">
                      <p:stCondLst>
                        <p:cond delay="indefinite"/>
                      </p:stCondLst>
                      <p:childTnLst>
                        <p:par>
                          <p:cTn id="19" fill="hold">
                            <p:stCondLst>
                              <p:cond delay="0"/>
                            </p:stCondLst>
                            <p:childTnLst>
                              <p:par>
                                <p:cTn id="20" presetID="40" presetClass="entr" presetSubtype="0" fill="hold" grpId="0" nodeType="clickEffect">
                                  <p:stCondLst>
                                    <p:cond delay="0"/>
                                  </p:stCondLst>
                                  <p:iterate type="lt">
                                    <p:tmPct val="10000"/>
                                  </p:iterate>
                                  <p:childTnLst>
                                    <p:set>
                                      <p:cBhvr>
                                        <p:cTn id="21" dur="1" fill="hold">
                                          <p:stCondLst>
                                            <p:cond delay="0"/>
                                          </p:stCondLst>
                                        </p:cTn>
                                        <p:tgtEl>
                                          <p:spTgt spid="25605"/>
                                        </p:tgtEl>
                                        <p:attrNameLst>
                                          <p:attrName>style.visibility</p:attrName>
                                        </p:attrNameLst>
                                      </p:cBhvr>
                                      <p:to>
                                        <p:strVal val="visible"/>
                                      </p:to>
                                    </p:set>
                                    <p:animEffect transition="in" filter="fade">
                                      <p:cBhvr>
                                        <p:cTn id="22" dur="1000"/>
                                        <p:tgtEl>
                                          <p:spTgt spid="25605"/>
                                        </p:tgtEl>
                                      </p:cBhvr>
                                    </p:animEffect>
                                    <p:anim calcmode="lin" valueType="num">
                                      <p:cBhvr>
                                        <p:cTn id="23" dur="1000" fill="hold"/>
                                        <p:tgtEl>
                                          <p:spTgt spid="25605"/>
                                        </p:tgtEl>
                                        <p:attrNameLst>
                                          <p:attrName>ppt_x</p:attrName>
                                        </p:attrNameLst>
                                      </p:cBhvr>
                                      <p:tavLst>
                                        <p:tav tm="0">
                                          <p:val>
                                            <p:strVal val="#ppt_x-.1"/>
                                          </p:val>
                                        </p:tav>
                                        <p:tav tm="100000">
                                          <p:val>
                                            <p:strVal val="#ppt_x"/>
                                          </p:val>
                                        </p:tav>
                                      </p:tavLst>
                                    </p:anim>
                                    <p:anim calcmode="lin" valueType="num">
                                      <p:cBhvr>
                                        <p:cTn id="24" dur="1000" fill="hold"/>
                                        <p:tgtEl>
                                          <p:spTgt spid="256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lide Number Placeholder 3"/>
          <p:cNvSpPr>
            <a:spLocks noGrp="1"/>
          </p:cNvSpPr>
          <p:nvPr>
            <p:ph type="sldNum" sz="quarter" idx="12"/>
          </p:nvPr>
        </p:nvSpPr>
        <p:spPr/>
        <p:txBody>
          <a:bodyPr/>
          <a:lstStyle/>
          <a:p>
            <a:fld id="{EBAC0F0F-CCA1-411C-BFD1-4B1D04B06A85}" type="slidenum">
              <a:rPr lang="en-US"/>
              <a:pPr/>
              <a:t>117</a:t>
            </a:fld>
            <a:endParaRPr lang="en-US"/>
          </a:p>
        </p:txBody>
      </p:sp>
      <p:sp>
        <p:nvSpPr>
          <p:cNvPr id="105475" name="Oval 2"/>
          <p:cNvSpPr>
            <a:spLocks noChangeArrowheads="1"/>
          </p:cNvSpPr>
          <p:nvPr/>
        </p:nvSpPr>
        <p:spPr bwMode="auto">
          <a:xfrm>
            <a:off x="609600" y="152400"/>
            <a:ext cx="4953000" cy="1524000"/>
          </a:xfrm>
          <a:prstGeom prst="ellipse">
            <a:avLst/>
          </a:prstGeom>
          <a:solidFill>
            <a:schemeClr val="bg1"/>
          </a:solidFill>
          <a:ln w="9525">
            <a:round/>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eaLnBrk="1" hangingPunct="1"/>
            <a:r>
              <a:rPr lang="en-US" sz="2000" b="1">
                <a:latin typeface="Times New Roman" pitchFamily="18" charset="0"/>
              </a:rPr>
              <a:t>PP No. 16 Tahun 2000</a:t>
            </a:r>
          </a:p>
          <a:p>
            <a:pPr algn="ctr" eaLnBrk="1" hangingPunct="1"/>
            <a:r>
              <a:rPr lang="en-US" sz="2000" b="1">
                <a:latin typeface="Times New Roman" pitchFamily="18" charset="0"/>
              </a:rPr>
              <a:t>KepMenKeu No: 82/KMK.04/2000</a:t>
            </a:r>
          </a:p>
          <a:p>
            <a:pPr algn="ctr" eaLnBrk="1" hangingPunct="1"/>
            <a:r>
              <a:rPr lang="en-US">
                <a:latin typeface="Times New Roman" pitchFamily="18" charset="0"/>
              </a:rPr>
              <a:t>Tentang Pembagian Hasil Penerimaan PBB</a:t>
            </a:r>
          </a:p>
          <a:p>
            <a:pPr algn="ctr" eaLnBrk="1" hangingPunct="1"/>
            <a:r>
              <a:rPr lang="en-US">
                <a:latin typeface="Times New Roman" pitchFamily="18" charset="0"/>
              </a:rPr>
              <a:t>antara Pemerintah Pusat dan Daerah</a:t>
            </a:r>
          </a:p>
        </p:txBody>
      </p:sp>
      <p:pic>
        <p:nvPicPr>
          <p:cNvPr id="105476" name="Picture 3" descr="Finan045"/>
          <p:cNvPicPr>
            <a:picLocks noChangeAspect="1" noChangeArrowheads="1"/>
          </p:cNvPicPr>
          <p:nvPr/>
        </p:nvPicPr>
        <p:blipFill>
          <a:blip r:embed="rId2"/>
          <a:srcRect/>
          <a:stretch>
            <a:fillRect/>
          </a:stretch>
        </p:blipFill>
        <p:spPr bwMode="auto">
          <a:xfrm>
            <a:off x="457200" y="2933700"/>
            <a:ext cx="1676400" cy="990600"/>
          </a:xfrm>
          <a:prstGeom prst="rect">
            <a:avLst/>
          </a:prstGeom>
          <a:noFill/>
          <a:ln w="9525">
            <a:noFill/>
            <a:miter lim="800000"/>
            <a:headEnd/>
            <a:tailEnd/>
          </a:ln>
        </p:spPr>
      </p:pic>
      <p:sp>
        <p:nvSpPr>
          <p:cNvPr id="105477" name="Text Box 4"/>
          <p:cNvSpPr txBox="1">
            <a:spLocks noChangeArrowheads="1"/>
          </p:cNvSpPr>
          <p:nvPr/>
        </p:nvSpPr>
        <p:spPr bwMode="auto">
          <a:xfrm>
            <a:off x="228600" y="3886200"/>
            <a:ext cx="2120900" cy="701675"/>
          </a:xfrm>
          <a:prstGeom prst="rect">
            <a:avLst/>
          </a:prstGeom>
          <a:noFill/>
          <a:ln w="9525">
            <a:noFill/>
            <a:miter lim="800000"/>
            <a:headEnd/>
            <a:tailEnd/>
          </a:ln>
        </p:spPr>
        <p:txBody>
          <a:bodyPr wrap="none">
            <a:spAutoFit/>
          </a:bodyPr>
          <a:lstStyle/>
          <a:p>
            <a:pPr eaLnBrk="1" hangingPunct="1"/>
            <a:r>
              <a:rPr lang="en-US" sz="2000" b="1">
                <a:latin typeface="Times New Roman" pitchFamily="18" charset="0"/>
              </a:rPr>
              <a:t>Hasil Penerimaan</a:t>
            </a:r>
          </a:p>
          <a:p>
            <a:pPr eaLnBrk="1" hangingPunct="1"/>
            <a:r>
              <a:rPr lang="en-US" sz="2000" b="1">
                <a:latin typeface="Times New Roman" pitchFamily="18" charset="0"/>
              </a:rPr>
              <a:t> PBB ( 100% )</a:t>
            </a:r>
          </a:p>
        </p:txBody>
      </p:sp>
      <p:sp>
        <p:nvSpPr>
          <p:cNvPr id="105478" name="Line 5"/>
          <p:cNvSpPr>
            <a:spLocks noChangeShapeType="1"/>
          </p:cNvSpPr>
          <p:nvPr/>
        </p:nvSpPr>
        <p:spPr bwMode="auto">
          <a:xfrm>
            <a:off x="2362200" y="2057400"/>
            <a:ext cx="0" cy="2590800"/>
          </a:xfrm>
          <a:prstGeom prst="line">
            <a:avLst/>
          </a:prstGeom>
          <a:noFill/>
          <a:ln w="38100">
            <a:solidFill>
              <a:schemeClr val="tx1"/>
            </a:solidFill>
            <a:round/>
            <a:headEnd/>
            <a:tailEnd/>
          </a:ln>
        </p:spPr>
        <p:txBody>
          <a:bodyPr/>
          <a:lstStyle/>
          <a:p>
            <a:endParaRPr lang="en-US"/>
          </a:p>
        </p:txBody>
      </p:sp>
      <p:sp>
        <p:nvSpPr>
          <p:cNvPr id="105479" name="Line 6"/>
          <p:cNvSpPr>
            <a:spLocks noChangeShapeType="1"/>
          </p:cNvSpPr>
          <p:nvPr/>
        </p:nvSpPr>
        <p:spPr bwMode="auto">
          <a:xfrm>
            <a:off x="1905000" y="3429000"/>
            <a:ext cx="457200" cy="0"/>
          </a:xfrm>
          <a:prstGeom prst="line">
            <a:avLst/>
          </a:prstGeom>
          <a:noFill/>
          <a:ln w="38100">
            <a:solidFill>
              <a:schemeClr val="tx1"/>
            </a:solidFill>
            <a:round/>
            <a:headEnd/>
            <a:tailEnd/>
          </a:ln>
        </p:spPr>
        <p:txBody>
          <a:bodyPr/>
          <a:lstStyle/>
          <a:p>
            <a:endParaRPr lang="en-US"/>
          </a:p>
        </p:txBody>
      </p:sp>
      <p:pic>
        <p:nvPicPr>
          <p:cNvPr id="105480" name="Picture 7" descr="Finan024"/>
          <p:cNvPicPr>
            <a:picLocks noChangeAspect="1" noChangeArrowheads="1"/>
          </p:cNvPicPr>
          <p:nvPr/>
        </p:nvPicPr>
        <p:blipFill>
          <a:blip r:embed="rId3"/>
          <a:srcRect/>
          <a:stretch>
            <a:fillRect/>
          </a:stretch>
        </p:blipFill>
        <p:spPr bwMode="auto">
          <a:xfrm>
            <a:off x="2895600" y="1676400"/>
            <a:ext cx="1266825" cy="704850"/>
          </a:xfrm>
          <a:prstGeom prst="rect">
            <a:avLst/>
          </a:prstGeom>
          <a:noFill/>
          <a:ln w="9525">
            <a:noFill/>
            <a:miter lim="800000"/>
            <a:headEnd/>
            <a:tailEnd/>
          </a:ln>
        </p:spPr>
      </p:pic>
      <p:sp>
        <p:nvSpPr>
          <p:cNvPr id="105481" name="Line 8"/>
          <p:cNvSpPr>
            <a:spLocks noChangeShapeType="1"/>
          </p:cNvSpPr>
          <p:nvPr/>
        </p:nvSpPr>
        <p:spPr bwMode="auto">
          <a:xfrm>
            <a:off x="2362200" y="2057400"/>
            <a:ext cx="533400" cy="0"/>
          </a:xfrm>
          <a:prstGeom prst="line">
            <a:avLst/>
          </a:prstGeom>
          <a:noFill/>
          <a:ln w="38100">
            <a:solidFill>
              <a:schemeClr val="tx1"/>
            </a:solidFill>
            <a:round/>
            <a:headEnd/>
            <a:tailEnd type="triangle" w="med" len="med"/>
          </a:ln>
        </p:spPr>
        <p:txBody>
          <a:bodyPr/>
          <a:lstStyle/>
          <a:p>
            <a:endParaRPr lang="en-US"/>
          </a:p>
        </p:txBody>
      </p:sp>
      <p:sp>
        <p:nvSpPr>
          <p:cNvPr id="105482" name="Text Box 9"/>
          <p:cNvSpPr txBox="1">
            <a:spLocks noChangeArrowheads="1"/>
          </p:cNvSpPr>
          <p:nvPr/>
        </p:nvSpPr>
        <p:spPr bwMode="auto">
          <a:xfrm>
            <a:off x="2438400" y="2338388"/>
            <a:ext cx="2032000" cy="396875"/>
          </a:xfrm>
          <a:prstGeom prst="rect">
            <a:avLst/>
          </a:prstGeom>
          <a:noFill/>
          <a:ln w="9525">
            <a:noFill/>
            <a:miter lim="800000"/>
            <a:headEnd/>
            <a:tailEnd/>
          </a:ln>
        </p:spPr>
        <p:txBody>
          <a:bodyPr wrap="none">
            <a:spAutoFit/>
          </a:bodyPr>
          <a:lstStyle/>
          <a:p>
            <a:pPr eaLnBrk="1" hangingPunct="1"/>
            <a:r>
              <a:rPr lang="en-US" sz="2000" b="1">
                <a:latin typeface="Times New Roman" pitchFamily="18" charset="0"/>
              </a:rPr>
              <a:t>Pem. Pusat 10 %</a:t>
            </a:r>
          </a:p>
        </p:txBody>
      </p:sp>
      <p:pic>
        <p:nvPicPr>
          <p:cNvPr id="105483" name="Picture 10" descr="Bank"/>
          <p:cNvPicPr>
            <a:picLocks noChangeAspect="1" noChangeArrowheads="1"/>
          </p:cNvPicPr>
          <p:nvPr/>
        </p:nvPicPr>
        <p:blipFill>
          <a:blip r:embed="rId4"/>
          <a:srcRect/>
          <a:stretch>
            <a:fillRect/>
          </a:stretch>
        </p:blipFill>
        <p:spPr bwMode="auto">
          <a:xfrm>
            <a:off x="2971800" y="3810000"/>
            <a:ext cx="1600200" cy="1219200"/>
          </a:xfrm>
          <a:prstGeom prst="rect">
            <a:avLst/>
          </a:prstGeom>
          <a:noFill/>
          <a:ln w="9525">
            <a:noFill/>
            <a:miter lim="800000"/>
            <a:headEnd/>
            <a:tailEnd/>
          </a:ln>
        </p:spPr>
      </p:pic>
      <p:sp>
        <p:nvSpPr>
          <p:cNvPr id="105484" name="Text Box 11"/>
          <p:cNvSpPr txBox="1">
            <a:spLocks noChangeArrowheads="1"/>
          </p:cNvSpPr>
          <p:nvPr/>
        </p:nvSpPr>
        <p:spPr bwMode="auto">
          <a:xfrm>
            <a:off x="2438400" y="4953000"/>
            <a:ext cx="2230438" cy="396875"/>
          </a:xfrm>
          <a:prstGeom prst="rect">
            <a:avLst/>
          </a:prstGeom>
          <a:noFill/>
          <a:ln w="9525">
            <a:noFill/>
            <a:miter lim="800000"/>
            <a:headEnd/>
            <a:tailEnd/>
          </a:ln>
        </p:spPr>
        <p:txBody>
          <a:bodyPr wrap="none">
            <a:spAutoFit/>
          </a:bodyPr>
          <a:lstStyle/>
          <a:p>
            <a:pPr eaLnBrk="1" hangingPunct="1"/>
            <a:r>
              <a:rPr lang="en-US" sz="2000" b="1">
                <a:latin typeface="Times New Roman" pitchFamily="18" charset="0"/>
              </a:rPr>
              <a:t>Pem. Daerah 90 %</a:t>
            </a:r>
          </a:p>
        </p:txBody>
      </p:sp>
      <p:sp>
        <p:nvSpPr>
          <p:cNvPr id="105485" name="Line 12"/>
          <p:cNvSpPr>
            <a:spLocks noChangeShapeType="1"/>
          </p:cNvSpPr>
          <p:nvPr/>
        </p:nvSpPr>
        <p:spPr bwMode="auto">
          <a:xfrm>
            <a:off x="2362200" y="4648200"/>
            <a:ext cx="609600" cy="0"/>
          </a:xfrm>
          <a:prstGeom prst="line">
            <a:avLst/>
          </a:prstGeom>
          <a:noFill/>
          <a:ln w="38100">
            <a:solidFill>
              <a:schemeClr val="tx1"/>
            </a:solidFill>
            <a:round/>
            <a:headEnd/>
            <a:tailEnd type="triangle" w="med" len="med"/>
          </a:ln>
        </p:spPr>
        <p:txBody>
          <a:bodyPr/>
          <a:lstStyle/>
          <a:p>
            <a:endParaRPr lang="en-US"/>
          </a:p>
        </p:txBody>
      </p:sp>
      <p:sp>
        <p:nvSpPr>
          <p:cNvPr id="105486" name="Rectangle 13"/>
          <p:cNvSpPr>
            <a:spLocks noChangeArrowheads="1"/>
          </p:cNvSpPr>
          <p:nvPr/>
        </p:nvSpPr>
        <p:spPr bwMode="auto">
          <a:xfrm>
            <a:off x="5334000" y="1295400"/>
            <a:ext cx="3048000" cy="838200"/>
          </a:xfrm>
          <a:prstGeom prst="rect">
            <a:avLst/>
          </a:prstGeom>
          <a:solidFill>
            <a:schemeClr val="bg1"/>
          </a:solidFill>
          <a:ln w="38100">
            <a:solidFill>
              <a:srgbClr val="993300"/>
            </a:solidFill>
            <a:miter lim="800000"/>
            <a:headEnd/>
            <a:tailEnd/>
          </a:ln>
        </p:spPr>
        <p:txBody>
          <a:bodyPr wrap="none" anchor="ctr"/>
          <a:lstStyle/>
          <a:p>
            <a:pPr algn="ctr" eaLnBrk="1" hangingPunct="1"/>
            <a:r>
              <a:rPr lang="en-US" b="1">
                <a:latin typeface="Times New Roman" pitchFamily="18" charset="0"/>
              </a:rPr>
              <a:t>Dibagi merata kepada seluruh</a:t>
            </a:r>
          </a:p>
          <a:p>
            <a:pPr algn="ctr" eaLnBrk="1" hangingPunct="1"/>
            <a:r>
              <a:rPr lang="en-US" b="1">
                <a:latin typeface="Times New Roman" pitchFamily="18" charset="0"/>
              </a:rPr>
              <a:t> daerah Kab/Kot  6,5 %</a:t>
            </a:r>
          </a:p>
        </p:txBody>
      </p:sp>
      <p:sp>
        <p:nvSpPr>
          <p:cNvPr id="105487" name="Rectangle 14"/>
          <p:cNvSpPr>
            <a:spLocks noChangeArrowheads="1"/>
          </p:cNvSpPr>
          <p:nvPr/>
        </p:nvSpPr>
        <p:spPr bwMode="auto">
          <a:xfrm>
            <a:off x="5410200" y="2438400"/>
            <a:ext cx="2895600" cy="685800"/>
          </a:xfrm>
          <a:prstGeom prst="rect">
            <a:avLst/>
          </a:prstGeom>
          <a:solidFill>
            <a:schemeClr val="bg1"/>
          </a:solidFill>
          <a:ln w="38100">
            <a:solidFill>
              <a:srgbClr val="993300"/>
            </a:solidFill>
            <a:miter lim="800000"/>
            <a:headEnd/>
            <a:tailEnd/>
          </a:ln>
        </p:spPr>
        <p:txBody>
          <a:bodyPr wrap="none" anchor="ctr"/>
          <a:lstStyle/>
          <a:p>
            <a:pPr algn="ctr" eaLnBrk="1" hangingPunct="1"/>
            <a:r>
              <a:rPr lang="en-US" b="1">
                <a:latin typeface="Times New Roman" pitchFamily="18" charset="0"/>
              </a:rPr>
              <a:t>Dibagi sebagai insentif </a:t>
            </a:r>
          </a:p>
          <a:p>
            <a:pPr algn="ctr" eaLnBrk="1" hangingPunct="1"/>
            <a:r>
              <a:rPr lang="en-US" b="1">
                <a:latin typeface="Times New Roman" pitchFamily="18" charset="0"/>
              </a:rPr>
              <a:t>kpd Daerah Kab/Kot  3,5 %</a:t>
            </a:r>
          </a:p>
        </p:txBody>
      </p:sp>
      <p:sp>
        <p:nvSpPr>
          <p:cNvPr id="105488" name="Line 15"/>
          <p:cNvSpPr>
            <a:spLocks noChangeShapeType="1"/>
          </p:cNvSpPr>
          <p:nvPr/>
        </p:nvSpPr>
        <p:spPr bwMode="auto">
          <a:xfrm>
            <a:off x="5029200" y="1676400"/>
            <a:ext cx="0" cy="1066800"/>
          </a:xfrm>
          <a:prstGeom prst="line">
            <a:avLst/>
          </a:prstGeom>
          <a:noFill/>
          <a:ln w="38100">
            <a:solidFill>
              <a:schemeClr val="tx1"/>
            </a:solidFill>
            <a:round/>
            <a:headEnd/>
            <a:tailEnd/>
          </a:ln>
        </p:spPr>
        <p:txBody>
          <a:bodyPr/>
          <a:lstStyle/>
          <a:p>
            <a:endParaRPr lang="en-US"/>
          </a:p>
        </p:txBody>
      </p:sp>
      <p:sp>
        <p:nvSpPr>
          <p:cNvPr id="105489" name="Line 16"/>
          <p:cNvSpPr>
            <a:spLocks noChangeShapeType="1"/>
          </p:cNvSpPr>
          <p:nvPr/>
        </p:nvSpPr>
        <p:spPr bwMode="auto">
          <a:xfrm>
            <a:off x="5029200" y="1676400"/>
            <a:ext cx="228600" cy="0"/>
          </a:xfrm>
          <a:prstGeom prst="line">
            <a:avLst/>
          </a:prstGeom>
          <a:noFill/>
          <a:ln w="38100">
            <a:solidFill>
              <a:schemeClr val="tx1"/>
            </a:solidFill>
            <a:round/>
            <a:headEnd/>
            <a:tailEnd type="triangle" w="med" len="med"/>
          </a:ln>
        </p:spPr>
        <p:txBody>
          <a:bodyPr/>
          <a:lstStyle/>
          <a:p>
            <a:endParaRPr lang="en-US"/>
          </a:p>
        </p:txBody>
      </p:sp>
      <p:sp>
        <p:nvSpPr>
          <p:cNvPr id="105490" name="Line 17"/>
          <p:cNvSpPr>
            <a:spLocks noChangeShapeType="1"/>
          </p:cNvSpPr>
          <p:nvPr/>
        </p:nvSpPr>
        <p:spPr bwMode="auto">
          <a:xfrm>
            <a:off x="5029200" y="2743200"/>
            <a:ext cx="228600" cy="0"/>
          </a:xfrm>
          <a:prstGeom prst="line">
            <a:avLst/>
          </a:prstGeom>
          <a:noFill/>
          <a:ln w="38100">
            <a:solidFill>
              <a:schemeClr val="tx1"/>
            </a:solidFill>
            <a:round/>
            <a:headEnd/>
            <a:tailEnd type="triangle" w="med" len="med"/>
          </a:ln>
        </p:spPr>
        <p:txBody>
          <a:bodyPr/>
          <a:lstStyle/>
          <a:p>
            <a:endParaRPr lang="en-US"/>
          </a:p>
        </p:txBody>
      </p:sp>
      <p:sp>
        <p:nvSpPr>
          <p:cNvPr id="105491" name="Line 18"/>
          <p:cNvSpPr>
            <a:spLocks noChangeShapeType="1"/>
          </p:cNvSpPr>
          <p:nvPr/>
        </p:nvSpPr>
        <p:spPr bwMode="auto">
          <a:xfrm>
            <a:off x="4152900" y="2133600"/>
            <a:ext cx="876300" cy="0"/>
          </a:xfrm>
          <a:prstGeom prst="line">
            <a:avLst/>
          </a:prstGeom>
          <a:noFill/>
          <a:ln w="38100">
            <a:solidFill>
              <a:schemeClr val="tx1"/>
            </a:solidFill>
            <a:round/>
            <a:headEnd/>
            <a:tailEnd/>
          </a:ln>
        </p:spPr>
        <p:txBody>
          <a:bodyPr/>
          <a:lstStyle/>
          <a:p>
            <a:endParaRPr lang="en-US"/>
          </a:p>
        </p:txBody>
      </p:sp>
      <p:sp>
        <p:nvSpPr>
          <p:cNvPr id="105492" name="Rectangle 19"/>
          <p:cNvSpPr>
            <a:spLocks noChangeArrowheads="1"/>
          </p:cNvSpPr>
          <p:nvPr/>
        </p:nvSpPr>
        <p:spPr bwMode="auto">
          <a:xfrm>
            <a:off x="5410200" y="3581400"/>
            <a:ext cx="2438400" cy="609600"/>
          </a:xfrm>
          <a:prstGeom prst="rect">
            <a:avLst/>
          </a:prstGeom>
          <a:solidFill>
            <a:schemeClr val="bg1"/>
          </a:solidFill>
          <a:ln w="38100">
            <a:solidFill>
              <a:schemeClr val="accent2"/>
            </a:solidFill>
            <a:miter lim="800000"/>
            <a:headEnd/>
            <a:tailEnd/>
          </a:ln>
        </p:spPr>
        <p:txBody>
          <a:bodyPr wrap="none" anchor="ctr"/>
          <a:lstStyle/>
          <a:p>
            <a:pPr algn="ctr" eaLnBrk="1" hangingPunct="1"/>
            <a:r>
              <a:rPr lang="en-US" sz="2000" b="1">
                <a:latin typeface="Times New Roman" pitchFamily="18" charset="0"/>
              </a:rPr>
              <a:t>Propinsi 16,2 %</a:t>
            </a:r>
          </a:p>
        </p:txBody>
      </p:sp>
      <p:sp>
        <p:nvSpPr>
          <p:cNvPr id="105493" name="Rectangle 20"/>
          <p:cNvSpPr>
            <a:spLocks noChangeArrowheads="1"/>
          </p:cNvSpPr>
          <p:nvPr/>
        </p:nvSpPr>
        <p:spPr bwMode="auto">
          <a:xfrm>
            <a:off x="5410200" y="4343400"/>
            <a:ext cx="2438400" cy="609600"/>
          </a:xfrm>
          <a:prstGeom prst="rect">
            <a:avLst/>
          </a:prstGeom>
          <a:solidFill>
            <a:schemeClr val="bg1"/>
          </a:solidFill>
          <a:ln w="38100">
            <a:solidFill>
              <a:schemeClr val="accent2"/>
            </a:solidFill>
            <a:miter lim="800000"/>
            <a:headEnd/>
            <a:tailEnd/>
          </a:ln>
        </p:spPr>
        <p:txBody>
          <a:bodyPr wrap="none" anchor="ctr"/>
          <a:lstStyle/>
          <a:p>
            <a:pPr algn="ctr" eaLnBrk="1" hangingPunct="1"/>
            <a:r>
              <a:rPr lang="en-US" sz="2000" b="1">
                <a:latin typeface="Times New Roman" pitchFamily="18" charset="0"/>
              </a:rPr>
              <a:t>Kab / Kota  64,8 %</a:t>
            </a:r>
          </a:p>
        </p:txBody>
      </p:sp>
      <p:sp>
        <p:nvSpPr>
          <p:cNvPr id="105494" name="Rectangle 21"/>
          <p:cNvSpPr>
            <a:spLocks noChangeArrowheads="1"/>
          </p:cNvSpPr>
          <p:nvPr/>
        </p:nvSpPr>
        <p:spPr bwMode="auto">
          <a:xfrm>
            <a:off x="5334000" y="5181600"/>
            <a:ext cx="1828800" cy="685800"/>
          </a:xfrm>
          <a:prstGeom prst="rect">
            <a:avLst/>
          </a:prstGeom>
          <a:solidFill>
            <a:schemeClr val="bg1"/>
          </a:solidFill>
          <a:ln w="38100">
            <a:solidFill>
              <a:schemeClr val="accent2"/>
            </a:solidFill>
            <a:miter lim="800000"/>
            <a:headEnd/>
            <a:tailEnd/>
          </a:ln>
        </p:spPr>
        <p:txBody>
          <a:bodyPr wrap="none" anchor="ctr"/>
          <a:lstStyle/>
          <a:p>
            <a:pPr algn="ctr" eaLnBrk="1" hangingPunct="1"/>
            <a:r>
              <a:rPr lang="en-US" sz="2000" b="1">
                <a:latin typeface="Times New Roman" pitchFamily="18" charset="0"/>
              </a:rPr>
              <a:t>B. Pemungutan</a:t>
            </a:r>
          </a:p>
          <a:p>
            <a:pPr algn="ctr" eaLnBrk="1" hangingPunct="1"/>
            <a:r>
              <a:rPr lang="en-US" sz="2000" b="1">
                <a:latin typeface="Times New Roman" pitchFamily="18" charset="0"/>
              </a:rPr>
              <a:t>9 %</a:t>
            </a:r>
          </a:p>
        </p:txBody>
      </p:sp>
      <p:sp>
        <p:nvSpPr>
          <p:cNvPr id="105495" name="Line 22"/>
          <p:cNvSpPr>
            <a:spLocks noChangeShapeType="1"/>
          </p:cNvSpPr>
          <p:nvPr/>
        </p:nvSpPr>
        <p:spPr bwMode="auto">
          <a:xfrm>
            <a:off x="5029200" y="3810000"/>
            <a:ext cx="0" cy="1676400"/>
          </a:xfrm>
          <a:prstGeom prst="line">
            <a:avLst/>
          </a:prstGeom>
          <a:noFill/>
          <a:ln w="38100">
            <a:solidFill>
              <a:schemeClr val="tx1"/>
            </a:solidFill>
            <a:round/>
            <a:headEnd/>
            <a:tailEnd/>
          </a:ln>
        </p:spPr>
        <p:txBody>
          <a:bodyPr/>
          <a:lstStyle/>
          <a:p>
            <a:endParaRPr lang="en-US"/>
          </a:p>
        </p:txBody>
      </p:sp>
      <p:sp>
        <p:nvSpPr>
          <p:cNvPr id="105496" name="Line 23"/>
          <p:cNvSpPr>
            <a:spLocks noChangeShapeType="1"/>
          </p:cNvSpPr>
          <p:nvPr/>
        </p:nvSpPr>
        <p:spPr bwMode="auto">
          <a:xfrm>
            <a:off x="5029200" y="3810000"/>
            <a:ext cx="304800" cy="0"/>
          </a:xfrm>
          <a:prstGeom prst="line">
            <a:avLst/>
          </a:prstGeom>
          <a:noFill/>
          <a:ln w="38100">
            <a:solidFill>
              <a:schemeClr val="tx1"/>
            </a:solidFill>
            <a:round/>
            <a:headEnd/>
            <a:tailEnd type="triangle" w="med" len="med"/>
          </a:ln>
        </p:spPr>
        <p:txBody>
          <a:bodyPr/>
          <a:lstStyle/>
          <a:p>
            <a:endParaRPr lang="en-US"/>
          </a:p>
        </p:txBody>
      </p:sp>
      <p:sp>
        <p:nvSpPr>
          <p:cNvPr id="105497" name="Line 24"/>
          <p:cNvSpPr>
            <a:spLocks noChangeShapeType="1"/>
          </p:cNvSpPr>
          <p:nvPr/>
        </p:nvSpPr>
        <p:spPr bwMode="auto">
          <a:xfrm>
            <a:off x="5029200" y="4724400"/>
            <a:ext cx="304800" cy="0"/>
          </a:xfrm>
          <a:prstGeom prst="line">
            <a:avLst/>
          </a:prstGeom>
          <a:noFill/>
          <a:ln w="38100">
            <a:solidFill>
              <a:schemeClr val="tx1"/>
            </a:solidFill>
            <a:round/>
            <a:headEnd/>
            <a:tailEnd type="triangle" w="med" len="med"/>
          </a:ln>
        </p:spPr>
        <p:txBody>
          <a:bodyPr/>
          <a:lstStyle/>
          <a:p>
            <a:endParaRPr lang="en-US"/>
          </a:p>
        </p:txBody>
      </p:sp>
      <p:sp>
        <p:nvSpPr>
          <p:cNvPr id="105498" name="Line 25"/>
          <p:cNvSpPr>
            <a:spLocks noChangeShapeType="1"/>
          </p:cNvSpPr>
          <p:nvPr/>
        </p:nvSpPr>
        <p:spPr bwMode="auto">
          <a:xfrm>
            <a:off x="5029200" y="5486400"/>
            <a:ext cx="304800" cy="0"/>
          </a:xfrm>
          <a:prstGeom prst="line">
            <a:avLst/>
          </a:prstGeom>
          <a:noFill/>
          <a:ln w="38100">
            <a:solidFill>
              <a:schemeClr val="tx1"/>
            </a:solidFill>
            <a:round/>
            <a:headEnd/>
            <a:tailEnd type="triangle" w="med" len="med"/>
          </a:ln>
        </p:spPr>
        <p:txBody>
          <a:bodyPr/>
          <a:lstStyle/>
          <a:p>
            <a:endParaRPr lang="en-US"/>
          </a:p>
        </p:txBody>
      </p:sp>
      <p:sp>
        <p:nvSpPr>
          <p:cNvPr id="105499" name="Oval 26"/>
          <p:cNvSpPr>
            <a:spLocks noChangeArrowheads="1"/>
          </p:cNvSpPr>
          <p:nvPr/>
        </p:nvSpPr>
        <p:spPr bwMode="auto">
          <a:xfrm>
            <a:off x="7696200" y="5105400"/>
            <a:ext cx="1066800" cy="533400"/>
          </a:xfrm>
          <a:prstGeom prst="ellipse">
            <a:avLst/>
          </a:prstGeom>
          <a:solidFill>
            <a:schemeClr val="bg1"/>
          </a:solidFill>
          <a:ln w="38100">
            <a:solidFill>
              <a:srgbClr val="0000CC"/>
            </a:solidFill>
            <a:round/>
            <a:headEnd/>
            <a:tailEnd/>
          </a:ln>
        </p:spPr>
        <p:txBody>
          <a:bodyPr wrap="none" anchor="ctr"/>
          <a:lstStyle/>
          <a:p>
            <a:pPr algn="ctr" eaLnBrk="1" hangingPunct="1"/>
            <a:r>
              <a:rPr lang="en-US" sz="2400">
                <a:latin typeface="Times New Roman" pitchFamily="18" charset="0"/>
              </a:rPr>
              <a:t>Daerah</a:t>
            </a:r>
          </a:p>
        </p:txBody>
      </p:sp>
      <p:sp>
        <p:nvSpPr>
          <p:cNvPr id="105500" name="Oval 27"/>
          <p:cNvSpPr>
            <a:spLocks noChangeArrowheads="1"/>
          </p:cNvSpPr>
          <p:nvPr/>
        </p:nvSpPr>
        <p:spPr bwMode="auto">
          <a:xfrm>
            <a:off x="7696200" y="5791200"/>
            <a:ext cx="1143000" cy="533400"/>
          </a:xfrm>
          <a:prstGeom prst="ellipse">
            <a:avLst/>
          </a:prstGeom>
          <a:solidFill>
            <a:schemeClr val="bg1"/>
          </a:solidFill>
          <a:ln w="38100">
            <a:solidFill>
              <a:srgbClr val="0000CC"/>
            </a:solidFill>
            <a:round/>
            <a:headEnd/>
            <a:tailEnd/>
          </a:ln>
        </p:spPr>
        <p:txBody>
          <a:bodyPr wrap="none" anchor="ctr"/>
          <a:lstStyle/>
          <a:p>
            <a:pPr algn="ctr" eaLnBrk="1" hangingPunct="1"/>
            <a:r>
              <a:rPr lang="en-US" sz="2400">
                <a:latin typeface="Times New Roman" pitchFamily="18" charset="0"/>
              </a:rPr>
              <a:t>DJP</a:t>
            </a:r>
          </a:p>
        </p:txBody>
      </p:sp>
      <p:sp>
        <p:nvSpPr>
          <p:cNvPr id="105501" name="Line 28"/>
          <p:cNvSpPr>
            <a:spLocks noChangeShapeType="1"/>
          </p:cNvSpPr>
          <p:nvPr/>
        </p:nvSpPr>
        <p:spPr bwMode="auto">
          <a:xfrm>
            <a:off x="7467600" y="5334000"/>
            <a:ext cx="0" cy="762000"/>
          </a:xfrm>
          <a:prstGeom prst="line">
            <a:avLst/>
          </a:prstGeom>
          <a:noFill/>
          <a:ln w="38100">
            <a:solidFill>
              <a:schemeClr val="tx1"/>
            </a:solidFill>
            <a:round/>
            <a:headEnd/>
            <a:tailEnd/>
          </a:ln>
        </p:spPr>
        <p:txBody>
          <a:bodyPr/>
          <a:lstStyle/>
          <a:p>
            <a:endParaRPr lang="en-US"/>
          </a:p>
        </p:txBody>
      </p:sp>
      <p:sp>
        <p:nvSpPr>
          <p:cNvPr id="105502" name="Line 29"/>
          <p:cNvSpPr>
            <a:spLocks noChangeShapeType="1"/>
          </p:cNvSpPr>
          <p:nvPr/>
        </p:nvSpPr>
        <p:spPr bwMode="auto">
          <a:xfrm>
            <a:off x="7467600" y="5334000"/>
            <a:ext cx="228600" cy="0"/>
          </a:xfrm>
          <a:prstGeom prst="line">
            <a:avLst/>
          </a:prstGeom>
          <a:noFill/>
          <a:ln w="38100">
            <a:solidFill>
              <a:schemeClr val="tx1"/>
            </a:solidFill>
            <a:round/>
            <a:headEnd/>
            <a:tailEnd type="triangle" w="med" len="med"/>
          </a:ln>
        </p:spPr>
        <p:txBody>
          <a:bodyPr/>
          <a:lstStyle/>
          <a:p>
            <a:endParaRPr lang="en-US"/>
          </a:p>
        </p:txBody>
      </p:sp>
      <p:sp>
        <p:nvSpPr>
          <p:cNvPr id="105503" name="Line 30"/>
          <p:cNvSpPr>
            <a:spLocks noChangeShapeType="1"/>
          </p:cNvSpPr>
          <p:nvPr/>
        </p:nvSpPr>
        <p:spPr bwMode="auto">
          <a:xfrm>
            <a:off x="7467600" y="6096000"/>
            <a:ext cx="228600" cy="0"/>
          </a:xfrm>
          <a:prstGeom prst="line">
            <a:avLst/>
          </a:prstGeom>
          <a:noFill/>
          <a:ln w="38100">
            <a:solidFill>
              <a:schemeClr val="tx1"/>
            </a:solidFill>
            <a:round/>
            <a:headEnd/>
            <a:tailEnd type="triangle" w="med" len="med"/>
          </a:ln>
        </p:spPr>
        <p:txBody>
          <a:bodyPr/>
          <a:lstStyle/>
          <a:p>
            <a:endParaRPr lang="en-US"/>
          </a:p>
        </p:txBody>
      </p:sp>
      <p:sp>
        <p:nvSpPr>
          <p:cNvPr id="105504" name="Line 31"/>
          <p:cNvSpPr>
            <a:spLocks noChangeShapeType="1"/>
          </p:cNvSpPr>
          <p:nvPr/>
        </p:nvSpPr>
        <p:spPr bwMode="auto">
          <a:xfrm>
            <a:off x="7162800" y="5638800"/>
            <a:ext cx="304800" cy="0"/>
          </a:xfrm>
          <a:prstGeom prst="line">
            <a:avLst/>
          </a:prstGeom>
          <a:noFill/>
          <a:ln w="38100">
            <a:solidFill>
              <a:schemeClr val="tx1"/>
            </a:solidFill>
            <a:round/>
            <a:headEnd/>
            <a:tailEnd/>
          </a:ln>
        </p:spPr>
        <p:txBody>
          <a:bodyPr/>
          <a:lstStyle/>
          <a:p>
            <a:endParaRPr lang="en-US"/>
          </a:p>
        </p:txBody>
      </p:sp>
      <p:sp>
        <p:nvSpPr>
          <p:cNvPr id="105505" name="Line 32"/>
          <p:cNvSpPr>
            <a:spLocks noChangeShapeType="1"/>
          </p:cNvSpPr>
          <p:nvPr/>
        </p:nvSpPr>
        <p:spPr bwMode="auto">
          <a:xfrm>
            <a:off x="4152900" y="4724400"/>
            <a:ext cx="876300" cy="0"/>
          </a:xfrm>
          <a:prstGeom prst="line">
            <a:avLst/>
          </a:prstGeom>
          <a:noFill/>
          <a:ln w="38100">
            <a:solidFill>
              <a:schemeClr val="tx1"/>
            </a:solidFill>
            <a:round/>
            <a:headEnd/>
            <a:tailEnd/>
          </a:ln>
        </p:spPr>
        <p:txBody>
          <a:bodyPr/>
          <a:lstStyle/>
          <a:p>
            <a:endParaRPr lang="en-US"/>
          </a:p>
        </p:txBody>
      </p:sp>
      <p:sp>
        <p:nvSpPr>
          <p:cNvPr id="105506" name="Text Box 33"/>
          <p:cNvSpPr txBox="1">
            <a:spLocks noChangeArrowheads="1"/>
          </p:cNvSpPr>
          <p:nvPr/>
        </p:nvSpPr>
        <p:spPr bwMode="auto">
          <a:xfrm>
            <a:off x="8442325" y="265113"/>
            <a:ext cx="438150" cy="366712"/>
          </a:xfrm>
          <a:prstGeom prst="rect">
            <a:avLst/>
          </a:prstGeom>
          <a:noFill/>
          <a:ln w="9525">
            <a:noFill/>
            <a:miter lim="800000"/>
            <a:headEnd/>
            <a:tailEnd/>
          </a:ln>
        </p:spPr>
        <p:txBody>
          <a:bodyPr wrap="none">
            <a:spAutoFit/>
          </a:bodyPr>
          <a:lstStyle/>
          <a:p>
            <a:pPr eaLnBrk="1" hangingPunct="1"/>
            <a:r>
              <a:rPr lang="en-US" b="1">
                <a:cs typeface="Arial" pitchFamily="34" charset="0"/>
              </a:rPr>
              <a:t>71</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58409316-7EBF-4421-A5BE-B40200EB0149}" type="slidenum">
              <a:rPr lang="en-US"/>
              <a:pPr/>
              <a:t>118</a:t>
            </a:fld>
            <a:endParaRPr lang="en-US"/>
          </a:p>
        </p:txBody>
      </p:sp>
      <p:sp>
        <p:nvSpPr>
          <p:cNvPr id="106499" name="Rectangle 4"/>
          <p:cNvSpPr>
            <a:spLocks noChangeArrowheads="1"/>
          </p:cNvSpPr>
          <p:nvPr/>
        </p:nvSpPr>
        <p:spPr bwMode="auto">
          <a:xfrm>
            <a:off x="304800" y="228600"/>
            <a:ext cx="2590800" cy="457200"/>
          </a:xfrm>
          <a:prstGeom prst="rect">
            <a:avLst/>
          </a:prstGeom>
          <a:solidFill>
            <a:schemeClr val="accent1"/>
          </a:solidFill>
          <a:ln w="9525">
            <a:solidFill>
              <a:schemeClr val="tx1"/>
            </a:solidFill>
            <a:miter lim="800000"/>
            <a:headEnd/>
            <a:tailEnd/>
          </a:ln>
        </p:spPr>
        <p:txBody>
          <a:bodyPr wrap="none" anchor="ctr"/>
          <a:lstStyle/>
          <a:p>
            <a:pPr algn="ctr" eaLnBrk="1" hangingPunct="1"/>
            <a:r>
              <a:rPr lang="en-US" sz="2000" b="1"/>
              <a:t>PMK: 05/PMK.07/207</a:t>
            </a:r>
          </a:p>
        </p:txBody>
      </p:sp>
      <p:sp>
        <p:nvSpPr>
          <p:cNvPr id="106500" name="Rectangle 6"/>
          <p:cNvSpPr>
            <a:spLocks noChangeArrowheads="1"/>
          </p:cNvSpPr>
          <p:nvPr/>
        </p:nvSpPr>
        <p:spPr bwMode="auto">
          <a:xfrm>
            <a:off x="304800" y="685800"/>
            <a:ext cx="8610600" cy="5562600"/>
          </a:xfrm>
          <a:prstGeom prst="rect">
            <a:avLst/>
          </a:prstGeom>
          <a:solidFill>
            <a:schemeClr val="accent1"/>
          </a:solidFill>
          <a:ln w="9525">
            <a:solidFill>
              <a:schemeClr val="tx1"/>
            </a:solidFill>
            <a:miter lim="800000"/>
            <a:headEnd/>
            <a:tailEnd/>
          </a:ln>
        </p:spPr>
        <p:txBody>
          <a:bodyPr wrap="none" anchor="ctr"/>
          <a:lstStyle/>
          <a:p>
            <a:pPr eaLnBrk="1" hangingPunct="1"/>
            <a:endParaRPr lang="en-US" sz="2000" b="1"/>
          </a:p>
          <a:p>
            <a:pPr eaLnBrk="1" hangingPunct="1"/>
            <a:r>
              <a:rPr lang="en-US" sz="2000" b="1"/>
              <a:t>Alokasi PBB bagian Pemerintah Pusat (6,5%) yang dibagikan kpd</a:t>
            </a:r>
          </a:p>
          <a:p>
            <a:pPr eaLnBrk="1" hangingPunct="1"/>
            <a:r>
              <a:rPr lang="en-US" sz="2000" b="1"/>
              <a:t>seluruh kabupaten/kota merupakan perkiraan yg didasarkan kepada</a:t>
            </a:r>
          </a:p>
          <a:p>
            <a:pPr eaLnBrk="1" hangingPunct="1"/>
            <a:r>
              <a:rPr lang="en-US" sz="2000" b="1"/>
              <a:t>Rencana Penerimaan dlm UU APBN Tahun Anggaran Berjalan dan </a:t>
            </a:r>
          </a:p>
          <a:p>
            <a:pPr eaLnBrk="1" hangingPunct="1"/>
            <a:r>
              <a:rPr lang="en-US" sz="2000" b="1"/>
              <a:t>dilaksanakan dlm 3 tahap, yaitu: bln April, bln Agustus, dan bln</a:t>
            </a:r>
          </a:p>
          <a:p>
            <a:pPr eaLnBrk="1" hangingPunct="1"/>
            <a:r>
              <a:rPr lang="en-US" sz="2000" b="1"/>
              <a:t>Nopember tahun anggaran berjalan.</a:t>
            </a:r>
          </a:p>
          <a:p>
            <a:pPr eaLnBrk="1" hangingPunct="1"/>
            <a:endParaRPr lang="en-US" sz="2000" b="1"/>
          </a:p>
          <a:p>
            <a:pPr eaLnBrk="1" hangingPunct="1"/>
            <a:r>
              <a:rPr lang="en-US" sz="2000" b="1"/>
              <a:t>Alokasi PBB bagian Pemerintah Pusat (3,5%) didasarkan pada</a:t>
            </a:r>
          </a:p>
          <a:p>
            <a:pPr eaLnBrk="1" hangingPunct="1"/>
            <a:r>
              <a:rPr lang="en-US" sz="2000" b="1"/>
              <a:t>prognosa realisasi penerimaan tahun anggaran berjalan dan dilak</a:t>
            </a:r>
          </a:p>
          <a:p>
            <a:pPr eaLnBrk="1" hangingPunct="1"/>
            <a:r>
              <a:rPr lang="en-US" sz="2000" b="1"/>
              <a:t>sanakan pada bulan Nopember tahun anggaran berjalan.</a:t>
            </a:r>
          </a:p>
          <a:p>
            <a:pPr eaLnBrk="1" hangingPunct="1"/>
            <a:endParaRPr lang="en-US" sz="2000" b="1"/>
          </a:p>
          <a:p>
            <a:pPr eaLnBrk="1" hangingPunct="1"/>
            <a:r>
              <a:rPr lang="en-US" sz="2000" b="1"/>
              <a:t>Dirjen Perimbangan Keuangan menerbitkan Surat Ketetapan tentang</a:t>
            </a:r>
          </a:p>
          <a:p>
            <a:pPr eaLnBrk="1" hangingPunct="1"/>
            <a:r>
              <a:rPr lang="en-US" sz="2000" b="1"/>
              <a:t>permintaan transfer Dana Bagi Hasil PBB bagian Pemerintah Pusat</a:t>
            </a:r>
          </a:p>
          <a:p>
            <a:pPr eaLnBrk="1" hangingPunct="1"/>
            <a:r>
              <a:rPr lang="en-US" sz="2000" b="1"/>
              <a:t>yang dibagikan kepada seluruh kabupaten/kota untuk masing-</a:t>
            </a:r>
          </a:p>
          <a:p>
            <a:pPr eaLnBrk="1" hangingPunct="1"/>
            <a:r>
              <a:rPr lang="en-US" sz="2000" b="1"/>
              <a:t>masing daerah. Ketetapan ini disampaikan kepada Dirjen Perbenda</a:t>
            </a:r>
          </a:p>
          <a:p>
            <a:pPr eaLnBrk="1" hangingPunct="1"/>
            <a:r>
              <a:rPr lang="en-US" sz="2000" b="1"/>
              <a:t>haraan sbg dasar pelaksanaan penyaluran dana.  </a:t>
            </a:r>
          </a:p>
          <a:p>
            <a:pPr eaLnBrk="1" hangingPunct="1"/>
            <a:endParaRPr lang="en-US" sz="2000" b="1"/>
          </a:p>
          <a:p>
            <a:pPr eaLnBrk="1" hangingPunct="1"/>
            <a:endParaRPr lang="en-US" sz="2000" b="1"/>
          </a:p>
          <a:p>
            <a:pPr eaLnBrk="1" hangingPunct="1"/>
            <a:endParaRPr lang="en-US" sz="2000" b="1"/>
          </a:p>
          <a:p>
            <a:pPr eaLnBrk="1" hangingPunct="1"/>
            <a:endParaRPr lang="en-US" sz="2000" b="1"/>
          </a:p>
        </p:txBody>
      </p:sp>
      <p:sp>
        <p:nvSpPr>
          <p:cNvPr id="106501" name="Text Box 8"/>
          <p:cNvSpPr txBox="1">
            <a:spLocks noChangeArrowheads="1"/>
          </p:cNvSpPr>
          <p:nvPr/>
        </p:nvSpPr>
        <p:spPr bwMode="auto">
          <a:xfrm>
            <a:off x="8594725" y="112713"/>
            <a:ext cx="438150" cy="366712"/>
          </a:xfrm>
          <a:prstGeom prst="rect">
            <a:avLst/>
          </a:prstGeom>
          <a:noFill/>
          <a:ln w="9525">
            <a:noFill/>
            <a:miter lim="800000"/>
            <a:headEnd/>
            <a:tailEnd/>
          </a:ln>
        </p:spPr>
        <p:txBody>
          <a:bodyPr wrap="none">
            <a:spAutoFit/>
          </a:bodyPr>
          <a:lstStyle/>
          <a:p>
            <a:pPr eaLnBrk="1" hangingPunct="1"/>
            <a:r>
              <a:rPr lang="en-US" b="1"/>
              <a:t>72</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2"/>
          </p:nvPr>
        </p:nvSpPr>
        <p:spPr/>
        <p:txBody>
          <a:bodyPr/>
          <a:lstStyle/>
          <a:p>
            <a:fld id="{F56943B5-6D0C-449F-84AB-C73D21A0D1FA}" type="slidenum">
              <a:rPr lang="en-US"/>
              <a:pPr/>
              <a:t>119</a:t>
            </a:fld>
            <a:endParaRPr lang="en-US"/>
          </a:p>
        </p:txBody>
      </p:sp>
      <p:sp>
        <p:nvSpPr>
          <p:cNvPr id="27651" name="Text Box 3"/>
          <p:cNvSpPr txBox="1">
            <a:spLocks noChangeArrowheads="1"/>
          </p:cNvSpPr>
          <p:nvPr/>
        </p:nvSpPr>
        <p:spPr bwMode="auto">
          <a:xfrm>
            <a:off x="609600" y="3124200"/>
            <a:ext cx="2603500" cy="2379663"/>
          </a:xfrm>
          <a:prstGeom prst="rect">
            <a:avLst/>
          </a:prstGeom>
          <a:noFill/>
          <a:ln w="9525">
            <a:noFill/>
            <a:miter lim="800000"/>
            <a:headEnd/>
            <a:tailEnd/>
          </a:ln>
        </p:spPr>
        <p:txBody>
          <a:bodyPr wrap="none">
            <a:spAutoFit/>
          </a:bodyPr>
          <a:lstStyle/>
          <a:p>
            <a:pPr eaLnBrk="1" hangingPunct="1"/>
            <a:r>
              <a:rPr lang="en-US" sz="2400" b="1">
                <a:latin typeface="Times New Roman" pitchFamily="18" charset="0"/>
              </a:rPr>
              <a:t>BP PBB</a:t>
            </a:r>
          </a:p>
          <a:p>
            <a:pPr eaLnBrk="1" hangingPunct="1"/>
            <a:r>
              <a:rPr lang="en-US" b="1">
                <a:latin typeface="Times New Roman" pitchFamily="18" charset="0"/>
              </a:rPr>
              <a:t>Adalah dana yg </a:t>
            </a:r>
          </a:p>
          <a:p>
            <a:pPr eaLnBrk="1" hangingPunct="1"/>
            <a:r>
              <a:rPr lang="en-US" b="1">
                <a:latin typeface="Times New Roman" pitchFamily="18" charset="0"/>
              </a:rPr>
              <a:t>Digunakan utk pem</a:t>
            </a:r>
          </a:p>
          <a:p>
            <a:pPr eaLnBrk="1" hangingPunct="1"/>
            <a:r>
              <a:rPr lang="en-US" b="1">
                <a:latin typeface="Times New Roman" pitchFamily="18" charset="0"/>
              </a:rPr>
              <a:t>biayaan kegiatan </a:t>
            </a:r>
          </a:p>
          <a:p>
            <a:pPr eaLnBrk="1" hangingPunct="1"/>
            <a:r>
              <a:rPr lang="en-US" b="1">
                <a:latin typeface="Times New Roman" pitchFamily="18" charset="0"/>
              </a:rPr>
              <a:t>operasional pemungutan</a:t>
            </a:r>
          </a:p>
          <a:p>
            <a:pPr eaLnBrk="1" hangingPunct="1"/>
            <a:r>
              <a:rPr lang="en-US" b="1">
                <a:latin typeface="Times New Roman" pitchFamily="18" charset="0"/>
              </a:rPr>
              <a:t>PBB yg dilaksanakan </a:t>
            </a:r>
          </a:p>
          <a:p>
            <a:pPr eaLnBrk="1" hangingPunct="1"/>
            <a:r>
              <a:rPr lang="en-US" b="1">
                <a:latin typeface="Times New Roman" pitchFamily="18" charset="0"/>
              </a:rPr>
              <a:t>oleh DJP &amp; Daerah</a:t>
            </a:r>
          </a:p>
          <a:p>
            <a:pPr eaLnBrk="1" hangingPunct="1"/>
            <a:r>
              <a:rPr lang="en-US" b="1">
                <a:latin typeface="Times New Roman" pitchFamily="18" charset="0"/>
              </a:rPr>
              <a:t>(masuk APBN).</a:t>
            </a:r>
          </a:p>
        </p:txBody>
      </p:sp>
      <p:pic>
        <p:nvPicPr>
          <p:cNvPr id="27652" name="Picture 4" descr="Dlrs_cnt"/>
          <p:cNvPicPr>
            <a:picLocks noChangeAspect="1" noChangeArrowheads="1"/>
          </p:cNvPicPr>
          <p:nvPr/>
        </p:nvPicPr>
        <p:blipFill>
          <a:blip r:embed="rId2"/>
          <a:srcRect/>
          <a:stretch>
            <a:fillRect/>
          </a:stretch>
        </p:blipFill>
        <p:spPr bwMode="auto">
          <a:xfrm>
            <a:off x="838200" y="1371600"/>
            <a:ext cx="1905000" cy="1524000"/>
          </a:xfrm>
          <a:prstGeom prst="rect">
            <a:avLst/>
          </a:prstGeom>
          <a:noFill/>
          <a:ln w="9525">
            <a:noFill/>
            <a:miter lim="800000"/>
            <a:headEnd/>
            <a:tailEnd/>
          </a:ln>
        </p:spPr>
      </p:pic>
      <p:sp>
        <p:nvSpPr>
          <p:cNvPr id="27653" name="Text Box 5"/>
          <p:cNvSpPr txBox="1">
            <a:spLocks noChangeArrowheads="1"/>
          </p:cNvSpPr>
          <p:nvPr/>
        </p:nvSpPr>
        <p:spPr bwMode="auto">
          <a:xfrm>
            <a:off x="533400" y="228600"/>
            <a:ext cx="3409950" cy="457200"/>
          </a:xfrm>
          <a:prstGeom prst="rect">
            <a:avLst/>
          </a:prstGeom>
          <a:noFill/>
          <a:ln w="9525">
            <a:noFill/>
            <a:miter lim="800000"/>
            <a:headEnd/>
            <a:tailEnd/>
          </a:ln>
        </p:spPr>
        <p:txBody>
          <a:bodyPr wrap="none">
            <a:spAutoFit/>
          </a:bodyPr>
          <a:lstStyle/>
          <a:p>
            <a:pPr eaLnBrk="1" hangingPunct="1"/>
            <a:r>
              <a:rPr lang="en-US" sz="2400" b="1">
                <a:latin typeface="Times New Roman" pitchFamily="18" charset="0"/>
              </a:rPr>
              <a:t>Biaya Pemungutan PBB.</a:t>
            </a:r>
          </a:p>
        </p:txBody>
      </p:sp>
      <p:sp>
        <p:nvSpPr>
          <p:cNvPr id="27655" name="AutoShape 7"/>
          <p:cNvSpPr>
            <a:spLocks noChangeArrowheads="1"/>
          </p:cNvSpPr>
          <p:nvPr/>
        </p:nvSpPr>
        <p:spPr bwMode="auto">
          <a:xfrm>
            <a:off x="3581400" y="1447800"/>
            <a:ext cx="2133600" cy="609600"/>
          </a:xfrm>
          <a:prstGeom prst="roundRect">
            <a:avLst>
              <a:gd name="adj" fmla="val 16667"/>
            </a:avLst>
          </a:prstGeom>
          <a:solidFill>
            <a:schemeClr val="bg1"/>
          </a:solidFill>
          <a:ln w="9525">
            <a:round/>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eaLnBrk="1" hangingPunct="1"/>
            <a:r>
              <a:rPr lang="en-US" sz="2400">
                <a:latin typeface="Times New Roman" pitchFamily="18" charset="0"/>
              </a:rPr>
              <a:t>DirJen Pajak</a:t>
            </a:r>
          </a:p>
        </p:txBody>
      </p:sp>
      <p:sp>
        <p:nvSpPr>
          <p:cNvPr id="27656" name="Rectangle 8"/>
          <p:cNvSpPr>
            <a:spLocks noChangeArrowheads="1"/>
          </p:cNvSpPr>
          <p:nvPr/>
        </p:nvSpPr>
        <p:spPr bwMode="auto">
          <a:xfrm>
            <a:off x="3657600" y="3124200"/>
            <a:ext cx="2057400" cy="609600"/>
          </a:xfrm>
          <a:prstGeom prst="rect">
            <a:avLst/>
          </a:prstGeom>
          <a:solidFill>
            <a:schemeClr val="bg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eaLnBrk="1" hangingPunct="1"/>
            <a:r>
              <a:rPr lang="en-US" sz="2400">
                <a:latin typeface="Times New Roman" pitchFamily="18" charset="0"/>
              </a:rPr>
              <a:t>Daerah</a:t>
            </a:r>
          </a:p>
        </p:txBody>
      </p:sp>
      <p:sp>
        <p:nvSpPr>
          <p:cNvPr id="27657" name="Line 9"/>
          <p:cNvSpPr>
            <a:spLocks noChangeShapeType="1"/>
          </p:cNvSpPr>
          <p:nvPr/>
        </p:nvSpPr>
        <p:spPr bwMode="auto">
          <a:xfrm>
            <a:off x="3200400" y="1828800"/>
            <a:ext cx="0" cy="1600200"/>
          </a:xfrm>
          <a:prstGeom prst="line">
            <a:avLst/>
          </a:prstGeom>
          <a:noFill/>
          <a:ln w="38100">
            <a:solidFill>
              <a:schemeClr val="tx1"/>
            </a:solidFill>
            <a:round/>
            <a:headEnd/>
            <a:tailEnd/>
          </a:ln>
        </p:spPr>
        <p:txBody>
          <a:bodyPr/>
          <a:lstStyle/>
          <a:p>
            <a:endParaRPr lang="en-US"/>
          </a:p>
        </p:txBody>
      </p:sp>
      <p:sp>
        <p:nvSpPr>
          <p:cNvPr id="27658" name="Line 10"/>
          <p:cNvSpPr>
            <a:spLocks noChangeShapeType="1"/>
          </p:cNvSpPr>
          <p:nvPr/>
        </p:nvSpPr>
        <p:spPr bwMode="auto">
          <a:xfrm>
            <a:off x="2743200" y="2514600"/>
            <a:ext cx="457200" cy="0"/>
          </a:xfrm>
          <a:prstGeom prst="line">
            <a:avLst/>
          </a:prstGeom>
          <a:noFill/>
          <a:ln w="38100">
            <a:solidFill>
              <a:schemeClr val="tx1"/>
            </a:solidFill>
            <a:round/>
            <a:headEnd/>
            <a:tailEnd/>
          </a:ln>
        </p:spPr>
        <p:txBody>
          <a:bodyPr/>
          <a:lstStyle/>
          <a:p>
            <a:endParaRPr lang="en-US"/>
          </a:p>
        </p:txBody>
      </p:sp>
      <p:sp>
        <p:nvSpPr>
          <p:cNvPr id="27659" name="Line 11"/>
          <p:cNvSpPr>
            <a:spLocks noChangeShapeType="1"/>
          </p:cNvSpPr>
          <p:nvPr/>
        </p:nvSpPr>
        <p:spPr bwMode="auto">
          <a:xfrm>
            <a:off x="3200400" y="1828800"/>
            <a:ext cx="609600" cy="0"/>
          </a:xfrm>
          <a:prstGeom prst="line">
            <a:avLst/>
          </a:prstGeom>
          <a:noFill/>
          <a:ln w="38100">
            <a:solidFill>
              <a:schemeClr val="tx1"/>
            </a:solidFill>
            <a:round/>
            <a:headEnd/>
            <a:tailEnd type="triangle" w="med" len="med"/>
          </a:ln>
        </p:spPr>
        <p:txBody>
          <a:bodyPr/>
          <a:lstStyle/>
          <a:p>
            <a:endParaRPr lang="en-US"/>
          </a:p>
        </p:txBody>
      </p:sp>
      <p:sp>
        <p:nvSpPr>
          <p:cNvPr id="27660" name="Line 12"/>
          <p:cNvSpPr>
            <a:spLocks noChangeShapeType="1"/>
          </p:cNvSpPr>
          <p:nvPr/>
        </p:nvSpPr>
        <p:spPr bwMode="auto">
          <a:xfrm>
            <a:off x="3200400" y="3429000"/>
            <a:ext cx="990600" cy="0"/>
          </a:xfrm>
          <a:prstGeom prst="line">
            <a:avLst/>
          </a:prstGeom>
          <a:noFill/>
          <a:ln w="38100">
            <a:solidFill>
              <a:schemeClr val="tx1"/>
            </a:solidFill>
            <a:round/>
            <a:headEnd/>
            <a:tailEnd type="triangle" w="med" len="med"/>
          </a:ln>
        </p:spPr>
        <p:txBody>
          <a:bodyPr/>
          <a:lstStyle/>
          <a:p>
            <a:endParaRPr lang="en-US"/>
          </a:p>
        </p:txBody>
      </p:sp>
      <p:sp>
        <p:nvSpPr>
          <p:cNvPr id="27661" name="Text Box 13"/>
          <p:cNvSpPr txBox="1">
            <a:spLocks noChangeArrowheads="1"/>
          </p:cNvSpPr>
          <p:nvPr/>
        </p:nvSpPr>
        <p:spPr bwMode="auto">
          <a:xfrm>
            <a:off x="3048000" y="4114800"/>
            <a:ext cx="3600450" cy="1739900"/>
          </a:xfrm>
          <a:prstGeom prst="rect">
            <a:avLst/>
          </a:prstGeom>
          <a:noFill/>
          <a:ln w="9525">
            <a:noFill/>
            <a:miter lim="800000"/>
            <a:headEnd/>
            <a:tailEnd/>
          </a:ln>
        </p:spPr>
        <p:txBody>
          <a:bodyPr wrap="none">
            <a:spAutoFit/>
          </a:bodyPr>
          <a:lstStyle/>
          <a:p>
            <a:pPr eaLnBrk="1" hangingPunct="1"/>
            <a:r>
              <a:rPr lang="en-US" b="1">
                <a:latin typeface="Times New Roman" pitchFamily="18" charset="0"/>
              </a:rPr>
              <a:t>Besarnya imbangan didasarkan </a:t>
            </a:r>
          </a:p>
          <a:p>
            <a:pPr eaLnBrk="1" hangingPunct="1"/>
            <a:r>
              <a:rPr lang="en-US" b="1">
                <a:latin typeface="Times New Roman" pitchFamily="18" charset="0"/>
              </a:rPr>
              <a:t>kepada besar/kecilnya peranan</a:t>
            </a:r>
          </a:p>
          <a:p>
            <a:pPr eaLnBrk="1" hangingPunct="1"/>
            <a:r>
              <a:rPr lang="en-US" b="1">
                <a:latin typeface="Times New Roman" pitchFamily="18" charset="0"/>
              </a:rPr>
              <a:t>masing-masing dalam pelaksanaan</a:t>
            </a:r>
          </a:p>
          <a:p>
            <a:pPr eaLnBrk="1" hangingPunct="1"/>
            <a:r>
              <a:rPr lang="en-US" b="1">
                <a:latin typeface="Times New Roman" pitchFamily="18" charset="0"/>
              </a:rPr>
              <a:t>kegiatan operasional pemungutan</a:t>
            </a:r>
          </a:p>
          <a:p>
            <a:pPr eaLnBrk="1" hangingPunct="1"/>
            <a:r>
              <a:rPr lang="en-US" b="1">
                <a:latin typeface="Times New Roman" pitchFamily="18" charset="0"/>
              </a:rPr>
              <a:t>PBB.</a:t>
            </a:r>
          </a:p>
          <a:p>
            <a:pPr eaLnBrk="1" hangingPunct="1"/>
            <a:endParaRPr lang="en-US" b="1">
              <a:latin typeface="Times New Roman" pitchFamily="18" charset="0"/>
            </a:endParaRPr>
          </a:p>
        </p:txBody>
      </p:sp>
      <p:sp>
        <p:nvSpPr>
          <p:cNvPr id="27662" name="Oval 14"/>
          <p:cNvSpPr>
            <a:spLocks noChangeArrowheads="1"/>
          </p:cNvSpPr>
          <p:nvPr/>
        </p:nvSpPr>
        <p:spPr bwMode="auto">
          <a:xfrm>
            <a:off x="6781800" y="2362200"/>
            <a:ext cx="2057400" cy="838200"/>
          </a:xfrm>
          <a:prstGeom prst="ellipse">
            <a:avLst/>
          </a:prstGeom>
          <a:solidFill>
            <a:schemeClr val="bg1"/>
          </a:solidFill>
          <a:ln w="9525">
            <a:round/>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eaLnBrk="1" hangingPunct="1"/>
            <a:r>
              <a:rPr lang="en-US" sz="2400">
                <a:latin typeface="Times New Roman" pitchFamily="18" charset="0"/>
              </a:rPr>
              <a:t>Propinsi</a:t>
            </a:r>
          </a:p>
        </p:txBody>
      </p:sp>
      <p:sp>
        <p:nvSpPr>
          <p:cNvPr id="27663" name="Oval 15"/>
          <p:cNvSpPr>
            <a:spLocks noChangeArrowheads="1"/>
          </p:cNvSpPr>
          <p:nvPr/>
        </p:nvSpPr>
        <p:spPr bwMode="auto">
          <a:xfrm>
            <a:off x="6858000" y="3657600"/>
            <a:ext cx="2057400" cy="914400"/>
          </a:xfrm>
          <a:prstGeom prst="ellipse">
            <a:avLst/>
          </a:prstGeom>
          <a:solidFill>
            <a:schemeClr val="bg1"/>
          </a:solidFill>
          <a:ln w="9525">
            <a:round/>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eaLnBrk="1" hangingPunct="1"/>
            <a:r>
              <a:rPr lang="en-US" sz="2400">
                <a:latin typeface="Times New Roman" pitchFamily="18" charset="0"/>
              </a:rPr>
              <a:t>Kabupaten /</a:t>
            </a:r>
          </a:p>
          <a:p>
            <a:pPr algn="ctr" eaLnBrk="1" hangingPunct="1"/>
            <a:r>
              <a:rPr lang="en-US" sz="2400">
                <a:latin typeface="Times New Roman" pitchFamily="18" charset="0"/>
              </a:rPr>
              <a:t>Kota</a:t>
            </a:r>
          </a:p>
        </p:txBody>
      </p:sp>
      <p:sp>
        <p:nvSpPr>
          <p:cNvPr id="27664" name="Line 16"/>
          <p:cNvSpPr>
            <a:spLocks noChangeShapeType="1"/>
          </p:cNvSpPr>
          <p:nvPr/>
        </p:nvSpPr>
        <p:spPr bwMode="auto">
          <a:xfrm>
            <a:off x="6400800" y="2819400"/>
            <a:ext cx="0" cy="1295400"/>
          </a:xfrm>
          <a:prstGeom prst="line">
            <a:avLst/>
          </a:prstGeom>
          <a:noFill/>
          <a:ln w="38100">
            <a:solidFill>
              <a:schemeClr val="tx1"/>
            </a:solidFill>
            <a:round/>
            <a:headEnd/>
            <a:tailEnd/>
          </a:ln>
        </p:spPr>
        <p:txBody>
          <a:bodyPr/>
          <a:lstStyle/>
          <a:p>
            <a:endParaRPr lang="en-US"/>
          </a:p>
        </p:txBody>
      </p:sp>
      <p:sp>
        <p:nvSpPr>
          <p:cNvPr id="27665" name="Line 17"/>
          <p:cNvSpPr>
            <a:spLocks noChangeShapeType="1"/>
          </p:cNvSpPr>
          <p:nvPr/>
        </p:nvSpPr>
        <p:spPr bwMode="auto">
          <a:xfrm>
            <a:off x="5486400" y="3429000"/>
            <a:ext cx="914400" cy="0"/>
          </a:xfrm>
          <a:prstGeom prst="line">
            <a:avLst/>
          </a:prstGeom>
          <a:noFill/>
          <a:ln w="38100">
            <a:solidFill>
              <a:schemeClr val="tx1"/>
            </a:solidFill>
            <a:round/>
            <a:headEnd/>
            <a:tailEnd/>
          </a:ln>
        </p:spPr>
        <p:txBody>
          <a:bodyPr/>
          <a:lstStyle/>
          <a:p>
            <a:endParaRPr lang="en-US"/>
          </a:p>
        </p:txBody>
      </p:sp>
      <p:sp>
        <p:nvSpPr>
          <p:cNvPr id="27666" name="Line 18"/>
          <p:cNvSpPr>
            <a:spLocks noChangeShapeType="1"/>
          </p:cNvSpPr>
          <p:nvPr/>
        </p:nvSpPr>
        <p:spPr bwMode="auto">
          <a:xfrm>
            <a:off x="6400800" y="2819400"/>
            <a:ext cx="381000" cy="0"/>
          </a:xfrm>
          <a:prstGeom prst="line">
            <a:avLst/>
          </a:prstGeom>
          <a:noFill/>
          <a:ln w="38100">
            <a:solidFill>
              <a:schemeClr val="tx1"/>
            </a:solidFill>
            <a:round/>
            <a:headEnd/>
            <a:tailEnd type="triangle" w="med" len="med"/>
          </a:ln>
        </p:spPr>
        <p:txBody>
          <a:bodyPr/>
          <a:lstStyle/>
          <a:p>
            <a:endParaRPr lang="en-US"/>
          </a:p>
        </p:txBody>
      </p:sp>
      <p:sp>
        <p:nvSpPr>
          <p:cNvPr id="27667" name="Line 19"/>
          <p:cNvSpPr>
            <a:spLocks noChangeShapeType="1"/>
          </p:cNvSpPr>
          <p:nvPr/>
        </p:nvSpPr>
        <p:spPr bwMode="auto">
          <a:xfrm>
            <a:off x="6400800" y="4114800"/>
            <a:ext cx="457200" cy="0"/>
          </a:xfrm>
          <a:prstGeom prst="line">
            <a:avLst/>
          </a:prstGeom>
          <a:noFill/>
          <a:ln w="38100">
            <a:solidFill>
              <a:schemeClr val="tx1"/>
            </a:solidFill>
            <a:round/>
            <a:headEnd/>
            <a:tailEnd type="triangle" w="med" len="med"/>
          </a:ln>
        </p:spPr>
        <p:txBody>
          <a:bodyPr/>
          <a:lstStyle/>
          <a:p>
            <a:endParaRPr lang="en-US"/>
          </a:p>
        </p:txBody>
      </p:sp>
      <p:sp>
        <p:nvSpPr>
          <p:cNvPr id="27668" name="Text Box 20"/>
          <p:cNvSpPr txBox="1">
            <a:spLocks noChangeArrowheads="1"/>
          </p:cNvSpPr>
          <p:nvPr/>
        </p:nvSpPr>
        <p:spPr bwMode="auto">
          <a:xfrm>
            <a:off x="6781800" y="4648200"/>
            <a:ext cx="2419350" cy="1739900"/>
          </a:xfrm>
          <a:prstGeom prst="rect">
            <a:avLst/>
          </a:prstGeom>
          <a:noFill/>
          <a:ln w="9525">
            <a:noFill/>
            <a:miter lim="800000"/>
            <a:headEnd/>
            <a:tailEnd/>
          </a:ln>
        </p:spPr>
        <p:txBody>
          <a:bodyPr wrap="none">
            <a:spAutoFit/>
          </a:bodyPr>
          <a:lstStyle/>
          <a:p>
            <a:pPr eaLnBrk="1" hangingPunct="1"/>
            <a:r>
              <a:rPr lang="en-US" b="1">
                <a:latin typeface="Times New Roman" pitchFamily="18" charset="0"/>
              </a:rPr>
              <a:t>Besarnya imbangan </a:t>
            </a:r>
          </a:p>
          <a:p>
            <a:pPr eaLnBrk="1" hangingPunct="1"/>
            <a:r>
              <a:rPr lang="en-US" b="1">
                <a:latin typeface="Times New Roman" pitchFamily="18" charset="0"/>
              </a:rPr>
              <a:t>didasarkan pada keten</a:t>
            </a:r>
          </a:p>
          <a:p>
            <a:pPr eaLnBrk="1" hangingPunct="1"/>
            <a:r>
              <a:rPr lang="en-US" b="1">
                <a:latin typeface="Times New Roman" pitchFamily="18" charset="0"/>
              </a:rPr>
              <a:t>tuan yg berlaku di ma</a:t>
            </a:r>
          </a:p>
          <a:p>
            <a:pPr eaLnBrk="1" hangingPunct="1"/>
            <a:r>
              <a:rPr lang="en-US" b="1">
                <a:latin typeface="Times New Roman" pitchFamily="18" charset="0"/>
              </a:rPr>
              <a:t>sing-masing Daerah , </a:t>
            </a:r>
          </a:p>
          <a:p>
            <a:pPr eaLnBrk="1" hangingPunct="1"/>
            <a:r>
              <a:rPr lang="en-US" b="1">
                <a:latin typeface="Times New Roman" pitchFamily="18" charset="0"/>
              </a:rPr>
              <a:t>Kecuali DKI Jakarta </a:t>
            </a:r>
          </a:p>
          <a:p>
            <a:pPr eaLnBrk="1" hangingPunct="1"/>
            <a:r>
              <a:rPr lang="en-US" b="1">
                <a:latin typeface="Times New Roman" pitchFamily="18" charset="0"/>
              </a:rPr>
              <a:t>100 % utk Propinsi.</a:t>
            </a:r>
          </a:p>
        </p:txBody>
      </p:sp>
      <p:sp>
        <p:nvSpPr>
          <p:cNvPr id="107540" name="Text Box 21"/>
          <p:cNvSpPr txBox="1">
            <a:spLocks noChangeArrowheads="1"/>
          </p:cNvSpPr>
          <p:nvPr/>
        </p:nvSpPr>
        <p:spPr bwMode="auto">
          <a:xfrm>
            <a:off x="8534400" y="152400"/>
            <a:ext cx="438150" cy="366713"/>
          </a:xfrm>
          <a:prstGeom prst="rect">
            <a:avLst/>
          </a:prstGeom>
          <a:noFill/>
          <a:ln w="9525">
            <a:noFill/>
            <a:miter lim="800000"/>
            <a:headEnd/>
            <a:tailEnd/>
          </a:ln>
        </p:spPr>
        <p:txBody>
          <a:bodyPr wrap="none">
            <a:spAutoFit/>
          </a:bodyPr>
          <a:lstStyle/>
          <a:p>
            <a:pPr eaLnBrk="1" hangingPunct="1"/>
            <a:r>
              <a:rPr lang="en-US" b="1">
                <a:cs typeface="Arial" pitchFamily="34" charset="0"/>
              </a:rPr>
              <a:t>73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wedge">
                                      <p:cBhvr>
                                        <p:cTn id="7" dur="2000"/>
                                        <p:tgtEl>
                                          <p:spTgt spid="2765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diamond(in)">
                                      <p:cBhvr>
                                        <p:cTn id="12" dur="2000"/>
                                        <p:tgtEl>
                                          <p:spTgt spid="27652"/>
                                        </p:tgtEl>
                                      </p:cBhvr>
                                    </p:animEffect>
                                  </p:childTnLst>
                                </p:cTn>
                              </p:par>
                            </p:childTnLst>
                          </p:cTn>
                        </p:par>
                      </p:childTnLst>
                    </p:cTn>
                  </p:par>
                  <p:par>
                    <p:cTn id="13" fill="hold">
                      <p:stCondLst>
                        <p:cond delay="indefinite"/>
                      </p:stCondLst>
                      <p:childTnLst>
                        <p:par>
                          <p:cTn id="14" fill="hold">
                            <p:stCondLst>
                              <p:cond delay="0"/>
                            </p:stCondLst>
                            <p:childTnLst>
                              <p:par>
                                <p:cTn id="15" presetID="40" presetClass="entr" presetSubtype="0" fill="hold" grpId="0" nodeType="clickEffect">
                                  <p:stCondLst>
                                    <p:cond delay="0"/>
                                  </p:stCondLst>
                                  <p:iterate type="lt">
                                    <p:tmPct val="10000"/>
                                  </p:iterate>
                                  <p:childTnLst>
                                    <p:set>
                                      <p:cBhvr>
                                        <p:cTn id="16" dur="1" fill="hold">
                                          <p:stCondLst>
                                            <p:cond delay="0"/>
                                          </p:stCondLst>
                                        </p:cTn>
                                        <p:tgtEl>
                                          <p:spTgt spid="27651"/>
                                        </p:tgtEl>
                                        <p:attrNameLst>
                                          <p:attrName>style.visibility</p:attrName>
                                        </p:attrNameLst>
                                      </p:cBhvr>
                                      <p:to>
                                        <p:strVal val="visible"/>
                                      </p:to>
                                    </p:set>
                                    <p:animEffect transition="in" filter="fade">
                                      <p:cBhvr>
                                        <p:cTn id="17" dur="1000"/>
                                        <p:tgtEl>
                                          <p:spTgt spid="27651"/>
                                        </p:tgtEl>
                                      </p:cBhvr>
                                    </p:animEffect>
                                    <p:anim calcmode="lin" valueType="num">
                                      <p:cBhvr>
                                        <p:cTn id="18" dur="1000" fill="hold"/>
                                        <p:tgtEl>
                                          <p:spTgt spid="27651"/>
                                        </p:tgtEl>
                                        <p:attrNameLst>
                                          <p:attrName>ppt_x</p:attrName>
                                        </p:attrNameLst>
                                      </p:cBhvr>
                                      <p:tavLst>
                                        <p:tav tm="0">
                                          <p:val>
                                            <p:strVal val="#ppt_x-.1"/>
                                          </p:val>
                                        </p:tav>
                                        <p:tav tm="100000">
                                          <p:val>
                                            <p:strVal val="#ppt_x"/>
                                          </p:val>
                                        </p:tav>
                                      </p:tavLst>
                                    </p:anim>
                                    <p:anim calcmode="lin" valueType="num">
                                      <p:cBhvr>
                                        <p:cTn id="19" dur="1000" fill="hold"/>
                                        <p:tgtEl>
                                          <p:spTgt spid="2765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7658"/>
                                        </p:tgtEl>
                                        <p:attrNameLst>
                                          <p:attrName>style.visibility</p:attrName>
                                        </p:attrNameLst>
                                      </p:cBhvr>
                                      <p:to>
                                        <p:strVal val="visible"/>
                                      </p:to>
                                    </p:set>
                                    <p:animEffect transition="in" filter="box(in)">
                                      <p:cBhvr>
                                        <p:cTn id="24" dur="500"/>
                                        <p:tgtEl>
                                          <p:spTgt spid="27658"/>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27657"/>
                                        </p:tgtEl>
                                        <p:attrNameLst>
                                          <p:attrName>style.visibility</p:attrName>
                                        </p:attrNameLst>
                                      </p:cBhvr>
                                      <p:to>
                                        <p:strVal val="visible"/>
                                      </p:to>
                                    </p:set>
                                    <p:animEffect transition="in" filter="box(in)">
                                      <p:cBhvr>
                                        <p:cTn id="29" dur="500"/>
                                        <p:tgtEl>
                                          <p:spTgt spid="27657"/>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27659"/>
                                        </p:tgtEl>
                                        <p:attrNameLst>
                                          <p:attrName>style.visibility</p:attrName>
                                        </p:attrNameLst>
                                      </p:cBhvr>
                                      <p:to>
                                        <p:strVal val="visible"/>
                                      </p:to>
                                    </p:set>
                                    <p:animEffect transition="in" filter="box(in)">
                                      <p:cBhvr>
                                        <p:cTn id="34" dur="500"/>
                                        <p:tgtEl>
                                          <p:spTgt spid="27659"/>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7655"/>
                                        </p:tgtEl>
                                        <p:attrNameLst>
                                          <p:attrName>style.visibility</p:attrName>
                                        </p:attrNameLst>
                                      </p:cBhvr>
                                      <p:to>
                                        <p:strVal val="visible"/>
                                      </p:to>
                                    </p:set>
                                    <p:animEffect transition="in" filter="fade">
                                      <p:cBhvr>
                                        <p:cTn id="39" dur="1000"/>
                                        <p:tgtEl>
                                          <p:spTgt spid="27655"/>
                                        </p:tgtEl>
                                      </p:cBhvr>
                                    </p:animEffect>
                                    <p:anim calcmode="lin" valueType="num">
                                      <p:cBhvr>
                                        <p:cTn id="40" dur="1000" fill="hold"/>
                                        <p:tgtEl>
                                          <p:spTgt spid="27655"/>
                                        </p:tgtEl>
                                        <p:attrNameLst>
                                          <p:attrName>ppt_x</p:attrName>
                                        </p:attrNameLst>
                                      </p:cBhvr>
                                      <p:tavLst>
                                        <p:tav tm="0">
                                          <p:val>
                                            <p:strVal val="#ppt_x"/>
                                          </p:val>
                                        </p:tav>
                                        <p:tav tm="100000">
                                          <p:val>
                                            <p:strVal val="#ppt_x"/>
                                          </p:val>
                                        </p:tav>
                                      </p:tavLst>
                                    </p:anim>
                                    <p:anim calcmode="lin" valueType="num">
                                      <p:cBhvr>
                                        <p:cTn id="41" dur="1000" fill="hold"/>
                                        <p:tgtEl>
                                          <p:spTgt spid="2765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27660"/>
                                        </p:tgtEl>
                                        <p:attrNameLst>
                                          <p:attrName>style.visibility</p:attrName>
                                        </p:attrNameLst>
                                      </p:cBhvr>
                                      <p:to>
                                        <p:strVal val="visible"/>
                                      </p:to>
                                    </p:set>
                                    <p:animEffect transition="in" filter="box(in)">
                                      <p:cBhvr>
                                        <p:cTn id="46" dur="500"/>
                                        <p:tgtEl>
                                          <p:spTgt spid="27660"/>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27656"/>
                                        </p:tgtEl>
                                        <p:attrNameLst>
                                          <p:attrName>style.visibility</p:attrName>
                                        </p:attrNameLst>
                                      </p:cBhvr>
                                      <p:to>
                                        <p:strVal val="visible"/>
                                      </p:to>
                                    </p:set>
                                    <p:animEffect transition="in" filter="fade">
                                      <p:cBhvr>
                                        <p:cTn id="51" dur="1000"/>
                                        <p:tgtEl>
                                          <p:spTgt spid="27656"/>
                                        </p:tgtEl>
                                      </p:cBhvr>
                                    </p:animEffect>
                                    <p:anim calcmode="lin" valueType="num">
                                      <p:cBhvr>
                                        <p:cTn id="52" dur="1000" fill="hold"/>
                                        <p:tgtEl>
                                          <p:spTgt spid="27656"/>
                                        </p:tgtEl>
                                        <p:attrNameLst>
                                          <p:attrName>ppt_x</p:attrName>
                                        </p:attrNameLst>
                                      </p:cBhvr>
                                      <p:tavLst>
                                        <p:tav tm="0">
                                          <p:val>
                                            <p:strVal val="#ppt_x"/>
                                          </p:val>
                                        </p:tav>
                                        <p:tav tm="100000">
                                          <p:val>
                                            <p:strVal val="#ppt_x"/>
                                          </p:val>
                                        </p:tav>
                                      </p:tavLst>
                                    </p:anim>
                                    <p:anim calcmode="lin" valueType="num">
                                      <p:cBhvr>
                                        <p:cTn id="53" dur="1000" fill="hold"/>
                                        <p:tgtEl>
                                          <p:spTgt spid="2765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27665"/>
                                        </p:tgtEl>
                                        <p:attrNameLst>
                                          <p:attrName>style.visibility</p:attrName>
                                        </p:attrNameLst>
                                      </p:cBhvr>
                                      <p:to>
                                        <p:strVal val="visible"/>
                                      </p:to>
                                    </p:set>
                                    <p:animEffect transition="in" filter="box(in)">
                                      <p:cBhvr>
                                        <p:cTn id="58" dur="500"/>
                                        <p:tgtEl>
                                          <p:spTgt spid="27665"/>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grpId="0" nodeType="clickEffect">
                                  <p:stCondLst>
                                    <p:cond delay="0"/>
                                  </p:stCondLst>
                                  <p:childTnLst>
                                    <p:set>
                                      <p:cBhvr>
                                        <p:cTn id="62" dur="1" fill="hold">
                                          <p:stCondLst>
                                            <p:cond delay="0"/>
                                          </p:stCondLst>
                                        </p:cTn>
                                        <p:tgtEl>
                                          <p:spTgt spid="27664"/>
                                        </p:tgtEl>
                                        <p:attrNameLst>
                                          <p:attrName>style.visibility</p:attrName>
                                        </p:attrNameLst>
                                      </p:cBhvr>
                                      <p:to>
                                        <p:strVal val="visible"/>
                                      </p:to>
                                    </p:set>
                                    <p:animEffect transition="in" filter="box(in)">
                                      <p:cBhvr>
                                        <p:cTn id="63" dur="500"/>
                                        <p:tgtEl>
                                          <p:spTgt spid="27664"/>
                                        </p:tgtEl>
                                      </p:cBhvr>
                                    </p:animEffect>
                                  </p:childTnLst>
                                </p:cTn>
                              </p:par>
                            </p:childTnLst>
                          </p:cTn>
                        </p:par>
                      </p:childTnLst>
                    </p:cTn>
                  </p:par>
                  <p:par>
                    <p:cTn id="64" fill="hold">
                      <p:stCondLst>
                        <p:cond delay="indefinite"/>
                      </p:stCondLst>
                      <p:childTnLst>
                        <p:par>
                          <p:cTn id="65" fill="hold">
                            <p:stCondLst>
                              <p:cond delay="0"/>
                            </p:stCondLst>
                            <p:childTnLst>
                              <p:par>
                                <p:cTn id="66" presetID="4" presetClass="entr" presetSubtype="16" fill="hold" grpId="0" nodeType="clickEffect">
                                  <p:stCondLst>
                                    <p:cond delay="0"/>
                                  </p:stCondLst>
                                  <p:childTnLst>
                                    <p:set>
                                      <p:cBhvr>
                                        <p:cTn id="67" dur="1" fill="hold">
                                          <p:stCondLst>
                                            <p:cond delay="0"/>
                                          </p:stCondLst>
                                        </p:cTn>
                                        <p:tgtEl>
                                          <p:spTgt spid="27666"/>
                                        </p:tgtEl>
                                        <p:attrNameLst>
                                          <p:attrName>style.visibility</p:attrName>
                                        </p:attrNameLst>
                                      </p:cBhvr>
                                      <p:to>
                                        <p:strVal val="visible"/>
                                      </p:to>
                                    </p:set>
                                    <p:animEffect transition="in" filter="box(in)">
                                      <p:cBhvr>
                                        <p:cTn id="68" dur="500"/>
                                        <p:tgtEl>
                                          <p:spTgt spid="27666"/>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27662"/>
                                        </p:tgtEl>
                                        <p:attrNameLst>
                                          <p:attrName>style.visibility</p:attrName>
                                        </p:attrNameLst>
                                      </p:cBhvr>
                                      <p:to>
                                        <p:strVal val="visible"/>
                                      </p:to>
                                    </p:set>
                                    <p:animEffect transition="in" filter="fade">
                                      <p:cBhvr>
                                        <p:cTn id="73" dur="1000"/>
                                        <p:tgtEl>
                                          <p:spTgt spid="27662"/>
                                        </p:tgtEl>
                                      </p:cBhvr>
                                    </p:animEffect>
                                    <p:anim calcmode="lin" valueType="num">
                                      <p:cBhvr>
                                        <p:cTn id="74" dur="1000" fill="hold"/>
                                        <p:tgtEl>
                                          <p:spTgt spid="27662"/>
                                        </p:tgtEl>
                                        <p:attrNameLst>
                                          <p:attrName>ppt_x</p:attrName>
                                        </p:attrNameLst>
                                      </p:cBhvr>
                                      <p:tavLst>
                                        <p:tav tm="0">
                                          <p:val>
                                            <p:strVal val="#ppt_x"/>
                                          </p:val>
                                        </p:tav>
                                        <p:tav tm="100000">
                                          <p:val>
                                            <p:strVal val="#ppt_x"/>
                                          </p:val>
                                        </p:tav>
                                      </p:tavLst>
                                    </p:anim>
                                    <p:anim calcmode="lin" valueType="num">
                                      <p:cBhvr>
                                        <p:cTn id="75" dur="1000" fill="hold"/>
                                        <p:tgtEl>
                                          <p:spTgt spid="27662"/>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 presetClass="entr" presetSubtype="16" fill="hold" grpId="0" nodeType="clickEffect">
                                  <p:stCondLst>
                                    <p:cond delay="0"/>
                                  </p:stCondLst>
                                  <p:childTnLst>
                                    <p:set>
                                      <p:cBhvr>
                                        <p:cTn id="79" dur="1" fill="hold">
                                          <p:stCondLst>
                                            <p:cond delay="0"/>
                                          </p:stCondLst>
                                        </p:cTn>
                                        <p:tgtEl>
                                          <p:spTgt spid="27667"/>
                                        </p:tgtEl>
                                        <p:attrNameLst>
                                          <p:attrName>style.visibility</p:attrName>
                                        </p:attrNameLst>
                                      </p:cBhvr>
                                      <p:to>
                                        <p:strVal val="visible"/>
                                      </p:to>
                                    </p:set>
                                    <p:animEffect transition="in" filter="box(in)">
                                      <p:cBhvr>
                                        <p:cTn id="80" dur="500"/>
                                        <p:tgtEl>
                                          <p:spTgt spid="27667"/>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27663"/>
                                        </p:tgtEl>
                                        <p:attrNameLst>
                                          <p:attrName>style.visibility</p:attrName>
                                        </p:attrNameLst>
                                      </p:cBhvr>
                                      <p:to>
                                        <p:strVal val="visible"/>
                                      </p:to>
                                    </p:set>
                                    <p:animEffect transition="in" filter="fade">
                                      <p:cBhvr>
                                        <p:cTn id="85" dur="1000"/>
                                        <p:tgtEl>
                                          <p:spTgt spid="27663"/>
                                        </p:tgtEl>
                                      </p:cBhvr>
                                    </p:animEffect>
                                    <p:anim calcmode="lin" valueType="num">
                                      <p:cBhvr>
                                        <p:cTn id="86" dur="1000" fill="hold"/>
                                        <p:tgtEl>
                                          <p:spTgt spid="27663"/>
                                        </p:tgtEl>
                                        <p:attrNameLst>
                                          <p:attrName>ppt_x</p:attrName>
                                        </p:attrNameLst>
                                      </p:cBhvr>
                                      <p:tavLst>
                                        <p:tav tm="0">
                                          <p:val>
                                            <p:strVal val="#ppt_x"/>
                                          </p:val>
                                        </p:tav>
                                        <p:tav tm="100000">
                                          <p:val>
                                            <p:strVal val="#ppt_x"/>
                                          </p:val>
                                        </p:tav>
                                      </p:tavLst>
                                    </p:anim>
                                    <p:anim calcmode="lin" valueType="num">
                                      <p:cBhvr>
                                        <p:cTn id="87" dur="1000" fill="hold"/>
                                        <p:tgtEl>
                                          <p:spTgt spid="27663"/>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0" presetClass="entr" presetSubtype="0" fill="hold" grpId="0" nodeType="clickEffect">
                                  <p:stCondLst>
                                    <p:cond delay="0"/>
                                  </p:stCondLst>
                                  <p:iterate type="lt">
                                    <p:tmPct val="10000"/>
                                  </p:iterate>
                                  <p:childTnLst>
                                    <p:set>
                                      <p:cBhvr>
                                        <p:cTn id="91" dur="1" fill="hold">
                                          <p:stCondLst>
                                            <p:cond delay="0"/>
                                          </p:stCondLst>
                                        </p:cTn>
                                        <p:tgtEl>
                                          <p:spTgt spid="27661"/>
                                        </p:tgtEl>
                                        <p:attrNameLst>
                                          <p:attrName>style.visibility</p:attrName>
                                        </p:attrNameLst>
                                      </p:cBhvr>
                                      <p:to>
                                        <p:strVal val="visible"/>
                                      </p:to>
                                    </p:set>
                                    <p:animEffect transition="in" filter="fade">
                                      <p:cBhvr>
                                        <p:cTn id="92" dur="1000"/>
                                        <p:tgtEl>
                                          <p:spTgt spid="27661"/>
                                        </p:tgtEl>
                                      </p:cBhvr>
                                    </p:animEffect>
                                    <p:anim calcmode="lin" valueType="num">
                                      <p:cBhvr>
                                        <p:cTn id="93" dur="1000" fill="hold"/>
                                        <p:tgtEl>
                                          <p:spTgt spid="27661"/>
                                        </p:tgtEl>
                                        <p:attrNameLst>
                                          <p:attrName>ppt_x</p:attrName>
                                        </p:attrNameLst>
                                      </p:cBhvr>
                                      <p:tavLst>
                                        <p:tav tm="0">
                                          <p:val>
                                            <p:strVal val="#ppt_x-.1"/>
                                          </p:val>
                                        </p:tav>
                                        <p:tav tm="100000">
                                          <p:val>
                                            <p:strVal val="#ppt_x"/>
                                          </p:val>
                                        </p:tav>
                                      </p:tavLst>
                                    </p:anim>
                                    <p:anim calcmode="lin" valueType="num">
                                      <p:cBhvr>
                                        <p:cTn id="94" dur="1000" fill="hold"/>
                                        <p:tgtEl>
                                          <p:spTgt spid="27661"/>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0" presetClass="entr" presetSubtype="0" fill="hold" grpId="0" nodeType="clickEffect">
                                  <p:stCondLst>
                                    <p:cond delay="0"/>
                                  </p:stCondLst>
                                  <p:iterate type="lt">
                                    <p:tmPct val="10000"/>
                                  </p:iterate>
                                  <p:childTnLst>
                                    <p:set>
                                      <p:cBhvr>
                                        <p:cTn id="98" dur="1" fill="hold">
                                          <p:stCondLst>
                                            <p:cond delay="0"/>
                                          </p:stCondLst>
                                        </p:cTn>
                                        <p:tgtEl>
                                          <p:spTgt spid="27668"/>
                                        </p:tgtEl>
                                        <p:attrNameLst>
                                          <p:attrName>style.visibility</p:attrName>
                                        </p:attrNameLst>
                                      </p:cBhvr>
                                      <p:to>
                                        <p:strVal val="visible"/>
                                      </p:to>
                                    </p:set>
                                    <p:animEffect transition="in" filter="fade">
                                      <p:cBhvr>
                                        <p:cTn id="99" dur="1000"/>
                                        <p:tgtEl>
                                          <p:spTgt spid="27668"/>
                                        </p:tgtEl>
                                      </p:cBhvr>
                                    </p:animEffect>
                                    <p:anim calcmode="lin" valueType="num">
                                      <p:cBhvr>
                                        <p:cTn id="100" dur="1000" fill="hold"/>
                                        <p:tgtEl>
                                          <p:spTgt spid="27668"/>
                                        </p:tgtEl>
                                        <p:attrNameLst>
                                          <p:attrName>ppt_x</p:attrName>
                                        </p:attrNameLst>
                                      </p:cBhvr>
                                      <p:tavLst>
                                        <p:tav tm="0">
                                          <p:val>
                                            <p:strVal val="#ppt_x-.1"/>
                                          </p:val>
                                        </p:tav>
                                        <p:tav tm="100000">
                                          <p:val>
                                            <p:strVal val="#ppt_x"/>
                                          </p:val>
                                        </p:tav>
                                      </p:tavLst>
                                    </p:anim>
                                    <p:anim calcmode="lin" valueType="num">
                                      <p:cBhvr>
                                        <p:cTn id="101" dur="1000" fill="hold"/>
                                        <p:tgtEl>
                                          <p:spTgt spid="276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3" grpId="0"/>
      <p:bldP spid="27655" grpId="0" animBg="1"/>
      <p:bldP spid="27656" grpId="0" animBg="1"/>
      <p:bldP spid="27657" grpId="0" animBg="1"/>
      <p:bldP spid="27658" grpId="0" animBg="1"/>
      <p:bldP spid="27659" grpId="0" animBg="1"/>
      <p:bldP spid="27660" grpId="0" animBg="1"/>
      <p:bldP spid="27661" grpId="0"/>
      <p:bldP spid="27662" grpId="0" animBg="1"/>
      <p:bldP spid="27663" grpId="0" animBg="1"/>
      <p:bldP spid="27664" grpId="0" animBg="1"/>
      <p:bldP spid="27665" grpId="0" animBg="1"/>
      <p:bldP spid="27666" grpId="0" animBg="1"/>
      <p:bldP spid="27667" grpId="0" animBg="1"/>
      <p:bldP spid="2766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3"/>
          <p:cNvSpPr>
            <a:spLocks noGrp="1"/>
          </p:cNvSpPr>
          <p:nvPr>
            <p:ph type="sldNum" sz="quarter" idx="12"/>
          </p:nvPr>
        </p:nvSpPr>
        <p:spPr/>
        <p:txBody>
          <a:bodyPr/>
          <a:lstStyle/>
          <a:p>
            <a:fld id="{71D9AC76-CF7E-4387-818A-A152280B0807}" type="slidenum">
              <a:rPr lang="en-US"/>
              <a:pPr/>
              <a:t>12</a:t>
            </a:fld>
            <a:endParaRPr lang="en-US"/>
          </a:p>
        </p:txBody>
      </p:sp>
      <p:sp>
        <p:nvSpPr>
          <p:cNvPr id="27651" name="Oval 5"/>
          <p:cNvSpPr>
            <a:spLocks noChangeArrowheads="1"/>
          </p:cNvSpPr>
          <p:nvPr/>
        </p:nvSpPr>
        <p:spPr bwMode="auto">
          <a:xfrm>
            <a:off x="3429000" y="2706688"/>
            <a:ext cx="1981200" cy="1447800"/>
          </a:xfrm>
          <a:prstGeom prst="ellipse">
            <a:avLst/>
          </a:prstGeom>
          <a:solidFill>
            <a:schemeClr val="tx1"/>
          </a:solidFill>
          <a:ln w="9525">
            <a:solidFill>
              <a:schemeClr val="tx1"/>
            </a:solidFill>
            <a:round/>
            <a:headEnd/>
            <a:tailEnd/>
          </a:ln>
        </p:spPr>
        <p:txBody>
          <a:bodyPr wrap="none" anchor="ctr"/>
          <a:lstStyle/>
          <a:p>
            <a:pPr algn="ctr" eaLnBrk="1" hangingPunct="1"/>
            <a:r>
              <a:rPr lang="en-US" sz="2400" b="1">
                <a:solidFill>
                  <a:srgbClr val="FF0000"/>
                </a:solidFill>
                <a:cs typeface="Arial" pitchFamily="34" charset="0"/>
              </a:rPr>
              <a:t>Termasuk</a:t>
            </a:r>
          </a:p>
          <a:p>
            <a:pPr algn="ctr" eaLnBrk="1" hangingPunct="1"/>
            <a:r>
              <a:rPr lang="en-US" sz="2400" b="1">
                <a:solidFill>
                  <a:srgbClr val="FF0000"/>
                </a:solidFill>
                <a:cs typeface="Arial" pitchFamily="34" charset="0"/>
              </a:rPr>
              <a:t>BANGUNAN</a:t>
            </a:r>
          </a:p>
        </p:txBody>
      </p:sp>
      <p:sp>
        <p:nvSpPr>
          <p:cNvPr id="27652" name="Rectangle 7"/>
          <p:cNvSpPr>
            <a:spLocks noChangeArrowheads="1"/>
          </p:cNvSpPr>
          <p:nvPr/>
        </p:nvSpPr>
        <p:spPr bwMode="auto">
          <a:xfrm>
            <a:off x="2590800" y="496888"/>
            <a:ext cx="1219200" cy="609600"/>
          </a:xfrm>
          <a:prstGeom prst="rect">
            <a:avLst/>
          </a:prstGeom>
          <a:solidFill>
            <a:schemeClr val="tx1"/>
          </a:solidFill>
          <a:ln w="9525">
            <a:solidFill>
              <a:schemeClr val="tx1"/>
            </a:solidFill>
            <a:miter lim="800000"/>
            <a:headEnd/>
            <a:tailEnd/>
          </a:ln>
        </p:spPr>
        <p:txBody>
          <a:bodyPr wrap="none" anchor="ctr"/>
          <a:lstStyle/>
          <a:p>
            <a:pPr algn="ctr" eaLnBrk="1" hangingPunct="1"/>
            <a:r>
              <a:rPr lang="en-US" sz="2000" b="1">
                <a:solidFill>
                  <a:srgbClr val="FF0000"/>
                </a:solidFill>
                <a:cs typeface="Arial" pitchFamily="34" charset="0"/>
              </a:rPr>
              <a:t>Jalan</a:t>
            </a:r>
          </a:p>
          <a:p>
            <a:pPr algn="ctr" eaLnBrk="1" hangingPunct="1"/>
            <a:r>
              <a:rPr lang="en-US" sz="2000" b="1">
                <a:solidFill>
                  <a:srgbClr val="FF0000"/>
                </a:solidFill>
                <a:cs typeface="Arial" pitchFamily="34" charset="0"/>
              </a:rPr>
              <a:t>Lingk.</a:t>
            </a:r>
          </a:p>
        </p:txBody>
      </p:sp>
      <p:sp>
        <p:nvSpPr>
          <p:cNvPr id="27653" name="Rectangle 8"/>
          <p:cNvSpPr>
            <a:spLocks noChangeArrowheads="1"/>
          </p:cNvSpPr>
          <p:nvPr/>
        </p:nvSpPr>
        <p:spPr bwMode="auto">
          <a:xfrm>
            <a:off x="990600" y="1792288"/>
            <a:ext cx="1295400" cy="685800"/>
          </a:xfrm>
          <a:prstGeom prst="rect">
            <a:avLst/>
          </a:prstGeom>
          <a:solidFill>
            <a:schemeClr val="tx1"/>
          </a:solidFill>
          <a:ln w="9525">
            <a:solidFill>
              <a:schemeClr val="tx1"/>
            </a:solidFill>
            <a:miter lim="800000"/>
            <a:headEnd/>
            <a:tailEnd/>
          </a:ln>
        </p:spPr>
        <p:txBody>
          <a:bodyPr wrap="none" anchor="ctr"/>
          <a:lstStyle/>
          <a:p>
            <a:pPr algn="ctr" eaLnBrk="1" hangingPunct="1"/>
            <a:r>
              <a:rPr lang="en-US" sz="2000" b="1">
                <a:solidFill>
                  <a:srgbClr val="FF0000"/>
                </a:solidFill>
                <a:cs typeface="Arial" pitchFamily="34" charset="0"/>
              </a:rPr>
              <a:t>JaLan</a:t>
            </a:r>
          </a:p>
          <a:p>
            <a:pPr algn="ctr" eaLnBrk="1" hangingPunct="1"/>
            <a:r>
              <a:rPr lang="en-US" sz="2000" b="1">
                <a:solidFill>
                  <a:srgbClr val="FF0000"/>
                </a:solidFill>
                <a:cs typeface="Arial" pitchFamily="34" charset="0"/>
              </a:rPr>
              <a:t> Tol</a:t>
            </a:r>
          </a:p>
        </p:txBody>
      </p:sp>
      <p:sp>
        <p:nvSpPr>
          <p:cNvPr id="27654" name="Rectangle 9"/>
          <p:cNvSpPr>
            <a:spLocks noChangeArrowheads="1"/>
          </p:cNvSpPr>
          <p:nvPr/>
        </p:nvSpPr>
        <p:spPr bwMode="auto">
          <a:xfrm>
            <a:off x="762000" y="3697288"/>
            <a:ext cx="1219200" cy="609600"/>
          </a:xfrm>
          <a:prstGeom prst="rect">
            <a:avLst/>
          </a:prstGeom>
          <a:solidFill>
            <a:schemeClr val="tx1"/>
          </a:solidFill>
          <a:ln w="9525">
            <a:solidFill>
              <a:schemeClr val="tx1"/>
            </a:solidFill>
            <a:miter lim="800000"/>
            <a:headEnd/>
            <a:tailEnd/>
          </a:ln>
        </p:spPr>
        <p:txBody>
          <a:bodyPr wrap="none" anchor="ctr"/>
          <a:lstStyle/>
          <a:p>
            <a:pPr algn="ctr" eaLnBrk="1" hangingPunct="1"/>
            <a:r>
              <a:rPr lang="en-US" sz="2000" b="1">
                <a:solidFill>
                  <a:srgbClr val="FF0000"/>
                </a:solidFill>
                <a:cs typeface="Arial" pitchFamily="34" charset="0"/>
              </a:rPr>
              <a:t>Kolam</a:t>
            </a:r>
          </a:p>
          <a:p>
            <a:pPr algn="ctr" eaLnBrk="1" hangingPunct="1"/>
            <a:r>
              <a:rPr lang="en-US" sz="2000" b="1">
                <a:solidFill>
                  <a:srgbClr val="FF0000"/>
                </a:solidFill>
                <a:cs typeface="Arial" pitchFamily="34" charset="0"/>
              </a:rPr>
              <a:t>Renang</a:t>
            </a:r>
          </a:p>
        </p:txBody>
      </p:sp>
      <p:sp>
        <p:nvSpPr>
          <p:cNvPr id="27655" name="Rectangle 10"/>
          <p:cNvSpPr>
            <a:spLocks noChangeArrowheads="1"/>
          </p:cNvSpPr>
          <p:nvPr/>
        </p:nvSpPr>
        <p:spPr bwMode="auto">
          <a:xfrm>
            <a:off x="1295400" y="5602288"/>
            <a:ext cx="1295400" cy="533400"/>
          </a:xfrm>
          <a:prstGeom prst="rect">
            <a:avLst/>
          </a:prstGeom>
          <a:solidFill>
            <a:schemeClr val="tx1"/>
          </a:solidFill>
          <a:ln w="9525">
            <a:solidFill>
              <a:schemeClr val="tx1"/>
            </a:solidFill>
            <a:miter lim="800000"/>
            <a:headEnd/>
            <a:tailEnd/>
          </a:ln>
        </p:spPr>
        <p:txBody>
          <a:bodyPr wrap="none" anchor="ctr"/>
          <a:lstStyle/>
          <a:p>
            <a:pPr algn="ctr" eaLnBrk="1" hangingPunct="1"/>
            <a:r>
              <a:rPr lang="en-US" sz="2000" b="1">
                <a:solidFill>
                  <a:srgbClr val="FF0000"/>
                </a:solidFill>
                <a:cs typeface="Arial" pitchFamily="34" charset="0"/>
              </a:rPr>
              <a:t>Pagar</a:t>
            </a:r>
          </a:p>
          <a:p>
            <a:pPr algn="ctr" eaLnBrk="1" hangingPunct="1"/>
            <a:r>
              <a:rPr lang="en-US" sz="2000" b="1">
                <a:solidFill>
                  <a:srgbClr val="FF0000"/>
                </a:solidFill>
                <a:cs typeface="Arial" pitchFamily="34" charset="0"/>
              </a:rPr>
              <a:t>Mewah</a:t>
            </a:r>
          </a:p>
        </p:txBody>
      </p:sp>
      <p:sp>
        <p:nvSpPr>
          <p:cNvPr id="27656" name="Rectangle 11"/>
          <p:cNvSpPr>
            <a:spLocks noChangeArrowheads="1"/>
          </p:cNvSpPr>
          <p:nvPr/>
        </p:nvSpPr>
        <p:spPr bwMode="auto">
          <a:xfrm>
            <a:off x="5257800" y="496888"/>
            <a:ext cx="1295400" cy="609600"/>
          </a:xfrm>
          <a:prstGeom prst="rect">
            <a:avLst/>
          </a:prstGeom>
          <a:solidFill>
            <a:schemeClr val="tx1"/>
          </a:solidFill>
          <a:ln w="9525">
            <a:solidFill>
              <a:schemeClr val="tx1"/>
            </a:solidFill>
            <a:miter lim="800000"/>
            <a:headEnd/>
            <a:tailEnd/>
          </a:ln>
        </p:spPr>
        <p:txBody>
          <a:bodyPr wrap="none" anchor="ctr"/>
          <a:lstStyle/>
          <a:p>
            <a:pPr algn="ctr" eaLnBrk="1" hangingPunct="1"/>
            <a:r>
              <a:rPr lang="en-US" sz="2000" b="1">
                <a:solidFill>
                  <a:srgbClr val="FF0000"/>
                </a:solidFill>
                <a:cs typeface="Arial" pitchFamily="34" charset="0"/>
              </a:rPr>
              <a:t>Fasilitas</a:t>
            </a:r>
          </a:p>
          <a:p>
            <a:pPr algn="ctr" eaLnBrk="1" hangingPunct="1"/>
            <a:r>
              <a:rPr lang="en-US" sz="2000" b="1">
                <a:solidFill>
                  <a:srgbClr val="FF0000"/>
                </a:solidFill>
                <a:cs typeface="Arial" pitchFamily="34" charset="0"/>
              </a:rPr>
              <a:t>Lain</a:t>
            </a:r>
          </a:p>
        </p:txBody>
      </p:sp>
      <p:sp>
        <p:nvSpPr>
          <p:cNvPr id="27657" name="Rectangle 12"/>
          <p:cNvSpPr>
            <a:spLocks noChangeArrowheads="1"/>
          </p:cNvSpPr>
          <p:nvPr/>
        </p:nvSpPr>
        <p:spPr bwMode="auto">
          <a:xfrm>
            <a:off x="6781800" y="1868488"/>
            <a:ext cx="1371600" cy="685800"/>
          </a:xfrm>
          <a:prstGeom prst="rect">
            <a:avLst/>
          </a:prstGeom>
          <a:solidFill>
            <a:schemeClr val="tx1"/>
          </a:solidFill>
          <a:ln w="9525">
            <a:solidFill>
              <a:schemeClr val="tx1"/>
            </a:solidFill>
            <a:miter lim="800000"/>
            <a:headEnd/>
            <a:tailEnd/>
          </a:ln>
        </p:spPr>
        <p:txBody>
          <a:bodyPr wrap="none" anchor="ctr"/>
          <a:lstStyle/>
          <a:p>
            <a:pPr algn="ctr" eaLnBrk="1" hangingPunct="1"/>
            <a:r>
              <a:rPr lang="en-US" sz="2000" b="1">
                <a:solidFill>
                  <a:srgbClr val="FF0000"/>
                </a:solidFill>
                <a:cs typeface="Arial" pitchFamily="34" charset="0"/>
              </a:rPr>
              <a:t>Kilang, </a:t>
            </a:r>
          </a:p>
          <a:p>
            <a:pPr algn="ctr" eaLnBrk="1" hangingPunct="1"/>
            <a:r>
              <a:rPr lang="en-US" sz="2000" b="1">
                <a:solidFill>
                  <a:srgbClr val="FF0000"/>
                </a:solidFill>
                <a:cs typeface="Arial" pitchFamily="34" charset="0"/>
              </a:rPr>
              <a:t>Pipa</a:t>
            </a:r>
          </a:p>
        </p:txBody>
      </p:sp>
      <p:sp>
        <p:nvSpPr>
          <p:cNvPr id="27658" name="Rectangle 13"/>
          <p:cNvSpPr>
            <a:spLocks noChangeArrowheads="1"/>
          </p:cNvSpPr>
          <p:nvPr/>
        </p:nvSpPr>
        <p:spPr bwMode="auto">
          <a:xfrm>
            <a:off x="7010400" y="3697288"/>
            <a:ext cx="1295400" cy="685800"/>
          </a:xfrm>
          <a:prstGeom prst="rect">
            <a:avLst/>
          </a:prstGeom>
          <a:solidFill>
            <a:schemeClr val="tx1"/>
          </a:solidFill>
          <a:ln w="9525">
            <a:solidFill>
              <a:schemeClr val="tx1"/>
            </a:solidFill>
            <a:miter lim="800000"/>
            <a:headEnd/>
            <a:tailEnd/>
          </a:ln>
        </p:spPr>
        <p:txBody>
          <a:bodyPr wrap="none" anchor="ctr"/>
          <a:lstStyle/>
          <a:p>
            <a:pPr algn="ctr" eaLnBrk="1" hangingPunct="1"/>
            <a:r>
              <a:rPr lang="en-US" sz="2000" b="1">
                <a:solidFill>
                  <a:srgbClr val="FF0000"/>
                </a:solidFill>
                <a:cs typeface="Arial" pitchFamily="34" charset="0"/>
              </a:rPr>
              <a:t>Gal.Kapal,</a:t>
            </a:r>
          </a:p>
          <a:p>
            <a:pPr algn="ctr" eaLnBrk="1" hangingPunct="1"/>
            <a:r>
              <a:rPr lang="en-US" sz="2000" b="1">
                <a:solidFill>
                  <a:srgbClr val="FF0000"/>
                </a:solidFill>
                <a:cs typeface="Arial" pitchFamily="34" charset="0"/>
              </a:rPr>
              <a:t>Dermaga</a:t>
            </a:r>
          </a:p>
        </p:txBody>
      </p:sp>
      <p:sp>
        <p:nvSpPr>
          <p:cNvPr id="27659" name="Rectangle 14"/>
          <p:cNvSpPr>
            <a:spLocks noChangeArrowheads="1"/>
          </p:cNvSpPr>
          <p:nvPr/>
        </p:nvSpPr>
        <p:spPr bwMode="auto">
          <a:xfrm>
            <a:off x="6705600" y="5526088"/>
            <a:ext cx="1371600" cy="609600"/>
          </a:xfrm>
          <a:prstGeom prst="rect">
            <a:avLst/>
          </a:prstGeom>
          <a:solidFill>
            <a:schemeClr val="tx1"/>
          </a:solidFill>
          <a:ln w="9525">
            <a:solidFill>
              <a:schemeClr val="tx1"/>
            </a:solidFill>
            <a:miter lim="800000"/>
            <a:headEnd/>
            <a:tailEnd/>
          </a:ln>
        </p:spPr>
        <p:txBody>
          <a:bodyPr wrap="none" anchor="ctr"/>
          <a:lstStyle/>
          <a:p>
            <a:pPr algn="ctr" eaLnBrk="1" hangingPunct="1"/>
            <a:r>
              <a:rPr lang="en-US" sz="2000" b="1">
                <a:solidFill>
                  <a:srgbClr val="FF0000"/>
                </a:solidFill>
                <a:cs typeface="Arial" pitchFamily="34" charset="0"/>
              </a:rPr>
              <a:t>Tempat</a:t>
            </a:r>
          </a:p>
          <a:p>
            <a:pPr algn="ctr" eaLnBrk="1" hangingPunct="1"/>
            <a:r>
              <a:rPr lang="en-US" sz="2000" b="1">
                <a:solidFill>
                  <a:srgbClr val="FF0000"/>
                </a:solidFill>
                <a:cs typeface="Arial" pitchFamily="34" charset="0"/>
              </a:rPr>
              <a:t>Olahraga</a:t>
            </a:r>
          </a:p>
        </p:txBody>
      </p:sp>
      <p:sp>
        <p:nvSpPr>
          <p:cNvPr id="27660" name="Rectangle 15"/>
          <p:cNvSpPr>
            <a:spLocks noChangeArrowheads="1"/>
          </p:cNvSpPr>
          <p:nvPr/>
        </p:nvSpPr>
        <p:spPr bwMode="auto">
          <a:xfrm>
            <a:off x="3886200" y="5678488"/>
            <a:ext cx="1295400" cy="533400"/>
          </a:xfrm>
          <a:prstGeom prst="rect">
            <a:avLst/>
          </a:prstGeom>
          <a:solidFill>
            <a:schemeClr val="tx1"/>
          </a:solidFill>
          <a:ln w="9525">
            <a:solidFill>
              <a:schemeClr val="tx1"/>
            </a:solidFill>
            <a:miter lim="800000"/>
            <a:headEnd/>
            <a:tailEnd/>
          </a:ln>
        </p:spPr>
        <p:txBody>
          <a:bodyPr wrap="none" anchor="ctr"/>
          <a:lstStyle/>
          <a:p>
            <a:pPr algn="ctr" eaLnBrk="1" hangingPunct="1"/>
            <a:r>
              <a:rPr lang="en-US" sz="2000" b="1">
                <a:solidFill>
                  <a:srgbClr val="FF0000"/>
                </a:solidFill>
                <a:cs typeface="Arial" pitchFamily="34" charset="0"/>
              </a:rPr>
              <a:t>Taman</a:t>
            </a:r>
          </a:p>
          <a:p>
            <a:pPr algn="ctr" eaLnBrk="1" hangingPunct="1"/>
            <a:r>
              <a:rPr lang="en-US" sz="2000" b="1">
                <a:solidFill>
                  <a:srgbClr val="FF0000"/>
                </a:solidFill>
                <a:cs typeface="Arial" pitchFamily="34" charset="0"/>
              </a:rPr>
              <a:t> Mewah</a:t>
            </a:r>
          </a:p>
        </p:txBody>
      </p:sp>
      <p:sp>
        <p:nvSpPr>
          <p:cNvPr id="27661" name="Line 24"/>
          <p:cNvSpPr>
            <a:spLocks noChangeShapeType="1"/>
          </p:cNvSpPr>
          <p:nvPr/>
        </p:nvSpPr>
        <p:spPr bwMode="auto">
          <a:xfrm flipH="1" flipV="1">
            <a:off x="3276600" y="1411288"/>
            <a:ext cx="609600" cy="1143000"/>
          </a:xfrm>
          <a:prstGeom prst="line">
            <a:avLst/>
          </a:prstGeom>
          <a:noFill/>
          <a:ln w="38100">
            <a:solidFill>
              <a:schemeClr val="tx1"/>
            </a:solidFill>
            <a:round/>
            <a:headEnd/>
            <a:tailEnd type="triangle" w="med" len="med"/>
          </a:ln>
        </p:spPr>
        <p:txBody>
          <a:bodyPr/>
          <a:lstStyle/>
          <a:p>
            <a:endParaRPr lang="en-US"/>
          </a:p>
        </p:txBody>
      </p:sp>
      <p:sp>
        <p:nvSpPr>
          <p:cNvPr id="27662" name="Line 25"/>
          <p:cNvSpPr>
            <a:spLocks noChangeShapeType="1"/>
          </p:cNvSpPr>
          <p:nvPr/>
        </p:nvSpPr>
        <p:spPr bwMode="auto">
          <a:xfrm flipH="1" flipV="1">
            <a:off x="2514600" y="2554288"/>
            <a:ext cx="762000" cy="533400"/>
          </a:xfrm>
          <a:prstGeom prst="line">
            <a:avLst/>
          </a:prstGeom>
          <a:noFill/>
          <a:ln w="38100">
            <a:solidFill>
              <a:schemeClr val="tx1"/>
            </a:solidFill>
            <a:round/>
            <a:headEnd/>
            <a:tailEnd type="triangle" w="med" len="med"/>
          </a:ln>
        </p:spPr>
        <p:txBody>
          <a:bodyPr/>
          <a:lstStyle/>
          <a:p>
            <a:endParaRPr lang="en-US"/>
          </a:p>
        </p:txBody>
      </p:sp>
      <p:sp>
        <p:nvSpPr>
          <p:cNvPr id="27663" name="Line 27"/>
          <p:cNvSpPr>
            <a:spLocks noChangeShapeType="1"/>
          </p:cNvSpPr>
          <p:nvPr/>
        </p:nvSpPr>
        <p:spPr bwMode="auto">
          <a:xfrm flipH="1">
            <a:off x="2209800" y="3697288"/>
            <a:ext cx="914400" cy="304800"/>
          </a:xfrm>
          <a:prstGeom prst="line">
            <a:avLst/>
          </a:prstGeom>
          <a:noFill/>
          <a:ln w="38100">
            <a:solidFill>
              <a:schemeClr val="tx1"/>
            </a:solidFill>
            <a:round/>
            <a:headEnd/>
            <a:tailEnd type="triangle" w="med" len="med"/>
          </a:ln>
        </p:spPr>
        <p:txBody>
          <a:bodyPr/>
          <a:lstStyle/>
          <a:p>
            <a:endParaRPr lang="en-US"/>
          </a:p>
        </p:txBody>
      </p:sp>
      <p:sp>
        <p:nvSpPr>
          <p:cNvPr id="27664" name="Line 28"/>
          <p:cNvSpPr>
            <a:spLocks noChangeShapeType="1"/>
          </p:cNvSpPr>
          <p:nvPr/>
        </p:nvSpPr>
        <p:spPr bwMode="auto">
          <a:xfrm flipH="1">
            <a:off x="2438400" y="4230688"/>
            <a:ext cx="1219200" cy="1066800"/>
          </a:xfrm>
          <a:prstGeom prst="line">
            <a:avLst/>
          </a:prstGeom>
          <a:noFill/>
          <a:ln w="38100">
            <a:solidFill>
              <a:schemeClr val="tx1"/>
            </a:solidFill>
            <a:round/>
            <a:headEnd/>
            <a:tailEnd type="triangle" w="med" len="med"/>
          </a:ln>
        </p:spPr>
        <p:txBody>
          <a:bodyPr/>
          <a:lstStyle/>
          <a:p>
            <a:endParaRPr lang="en-US"/>
          </a:p>
        </p:txBody>
      </p:sp>
      <p:sp>
        <p:nvSpPr>
          <p:cNvPr id="27665" name="Line 29"/>
          <p:cNvSpPr>
            <a:spLocks noChangeShapeType="1"/>
          </p:cNvSpPr>
          <p:nvPr/>
        </p:nvSpPr>
        <p:spPr bwMode="auto">
          <a:xfrm>
            <a:off x="4419600" y="4383088"/>
            <a:ext cx="0" cy="1066800"/>
          </a:xfrm>
          <a:prstGeom prst="line">
            <a:avLst/>
          </a:prstGeom>
          <a:noFill/>
          <a:ln w="38100">
            <a:solidFill>
              <a:schemeClr val="tx1"/>
            </a:solidFill>
            <a:round/>
            <a:headEnd/>
            <a:tailEnd type="triangle" w="med" len="med"/>
          </a:ln>
        </p:spPr>
        <p:txBody>
          <a:bodyPr/>
          <a:lstStyle/>
          <a:p>
            <a:endParaRPr lang="en-US"/>
          </a:p>
        </p:txBody>
      </p:sp>
      <p:sp>
        <p:nvSpPr>
          <p:cNvPr id="27666" name="Line 30"/>
          <p:cNvSpPr>
            <a:spLocks noChangeShapeType="1"/>
          </p:cNvSpPr>
          <p:nvPr/>
        </p:nvSpPr>
        <p:spPr bwMode="auto">
          <a:xfrm>
            <a:off x="5334000" y="4230688"/>
            <a:ext cx="1143000" cy="1143000"/>
          </a:xfrm>
          <a:prstGeom prst="line">
            <a:avLst/>
          </a:prstGeom>
          <a:noFill/>
          <a:ln w="38100">
            <a:solidFill>
              <a:schemeClr val="tx1"/>
            </a:solidFill>
            <a:round/>
            <a:headEnd/>
            <a:tailEnd type="triangle" w="med" len="med"/>
          </a:ln>
        </p:spPr>
        <p:txBody>
          <a:bodyPr/>
          <a:lstStyle/>
          <a:p>
            <a:endParaRPr lang="en-US"/>
          </a:p>
        </p:txBody>
      </p:sp>
      <p:sp>
        <p:nvSpPr>
          <p:cNvPr id="27667" name="Line 31"/>
          <p:cNvSpPr>
            <a:spLocks noChangeShapeType="1"/>
          </p:cNvSpPr>
          <p:nvPr/>
        </p:nvSpPr>
        <p:spPr bwMode="auto">
          <a:xfrm>
            <a:off x="5562600" y="3621088"/>
            <a:ext cx="1143000" cy="381000"/>
          </a:xfrm>
          <a:prstGeom prst="line">
            <a:avLst/>
          </a:prstGeom>
          <a:noFill/>
          <a:ln w="38100">
            <a:solidFill>
              <a:schemeClr val="tx1"/>
            </a:solidFill>
            <a:round/>
            <a:headEnd/>
            <a:tailEnd type="triangle" w="med" len="med"/>
          </a:ln>
        </p:spPr>
        <p:txBody>
          <a:bodyPr/>
          <a:lstStyle/>
          <a:p>
            <a:endParaRPr lang="en-US"/>
          </a:p>
        </p:txBody>
      </p:sp>
      <p:sp>
        <p:nvSpPr>
          <p:cNvPr id="27668" name="Line 32"/>
          <p:cNvSpPr>
            <a:spLocks noChangeShapeType="1"/>
          </p:cNvSpPr>
          <p:nvPr/>
        </p:nvSpPr>
        <p:spPr bwMode="auto">
          <a:xfrm flipV="1">
            <a:off x="5334000" y="2401888"/>
            <a:ext cx="1219200" cy="457200"/>
          </a:xfrm>
          <a:prstGeom prst="line">
            <a:avLst/>
          </a:prstGeom>
          <a:noFill/>
          <a:ln w="38100">
            <a:solidFill>
              <a:schemeClr val="tx1"/>
            </a:solidFill>
            <a:round/>
            <a:headEnd/>
            <a:tailEnd type="triangle" w="med" len="med"/>
          </a:ln>
        </p:spPr>
        <p:txBody>
          <a:bodyPr/>
          <a:lstStyle/>
          <a:p>
            <a:endParaRPr lang="en-US"/>
          </a:p>
        </p:txBody>
      </p:sp>
      <p:sp>
        <p:nvSpPr>
          <p:cNvPr id="27669" name="Line 33"/>
          <p:cNvSpPr>
            <a:spLocks noChangeShapeType="1"/>
          </p:cNvSpPr>
          <p:nvPr/>
        </p:nvSpPr>
        <p:spPr bwMode="auto">
          <a:xfrm flipV="1">
            <a:off x="4800600" y="1411288"/>
            <a:ext cx="762000" cy="1066800"/>
          </a:xfrm>
          <a:prstGeom prst="line">
            <a:avLst/>
          </a:prstGeom>
          <a:noFill/>
          <a:ln w="38100">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3"/>
          <p:cNvSpPr>
            <a:spLocks noGrp="1"/>
          </p:cNvSpPr>
          <p:nvPr>
            <p:ph type="sldNum" sz="quarter" idx="12"/>
          </p:nvPr>
        </p:nvSpPr>
        <p:spPr/>
        <p:txBody>
          <a:bodyPr/>
          <a:lstStyle/>
          <a:p>
            <a:fld id="{138AAA09-E9AD-4A47-97BC-4EBBE2E41993}" type="slidenum">
              <a:rPr lang="en-US"/>
              <a:pPr/>
              <a:t>120</a:t>
            </a:fld>
            <a:endParaRPr lang="en-US"/>
          </a:p>
        </p:txBody>
      </p:sp>
      <p:sp>
        <p:nvSpPr>
          <p:cNvPr id="28674" name="Text Box 2"/>
          <p:cNvSpPr txBox="1">
            <a:spLocks noChangeArrowheads="1"/>
          </p:cNvSpPr>
          <p:nvPr/>
        </p:nvSpPr>
        <p:spPr bwMode="auto">
          <a:xfrm>
            <a:off x="746125" y="219075"/>
            <a:ext cx="7851775" cy="519113"/>
          </a:xfrm>
          <a:prstGeom prst="rect">
            <a:avLst/>
          </a:prstGeom>
          <a:noFill/>
          <a:ln w="9525">
            <a:noFill/>
            <a:miter lim="800000"/>
            <a:headEnd/>
            <a:tailEnd/>
          </a:ln>
        </p:spPr>
        <p:txBody>
          <a:bodyPr wrap="none">
            <a:spAutoFit/>
          </a:bodyPr>
          <a:lstStyle/>
          <a:p>
            <a:pPr eaLnBrk="1" hangingPunct="1"/>
            <a:r>
              <a:rPr lang="en-US" sz="2800">
                <a:latin typeface="Times New Roman" pitchFamily="18" charset="0"/>
              </a:rPr>
              <a:t>Imbangan Pembagian BP PBB antara DJP &amp; Daerah .</a:t>
            </a:r>
          </a:p>
        </p:txBody>
      </p:sp>
      <p:sp>
        <p:nvSpPr>
          <p:cNvPr id="28675" name="AutoShape 3"/>
          <p:cNvSpPr>
            <a:spLocks noChangeArrowheads="1"/>
          </p:cNvSpPr>
          <p:nvPr/>
        </p:nvSpPr>
        <p:spPr bwMode="auto">
          <a:xfrm>
            <a:off x="381000" y="3124200"/>
            <a:ext cx="1600200" cy="990600"/>
          </a:xfrm>
          <a:prstGeom prst="homePlate">
            <a:avLst>
              <a:gd name="adj" fmla="val 40385"/>
            </a:avLst>
          </a:prstGeom>
          <a:solidFill>
            <a:schemeClr val="bg1"/>
          </a:solidFill>
          <a:ln w="57150">
            <a:solidFill>
              <a:schemeClr val="accent2"/>
            </a:solidFill>
            <a:miter lim="800000"/>
            <a:headEnd/>
            <a:tailEnd/>
          </a:ln>
        </p:spPr>
        <p:txBody>
          <a:bodyPr wrap="none" anchor="ctr"/>
          <a:lstStyle/>
          <a:p>
            <a:pPr algn="ctr" eaLnBrk="1" hangingPunct="1"/>
            <a:r>
              <a:rPr lang="en-US" sz="2400">
                <a:latin typeface="Times New Roman" pitchFamily="18" charset="0"/>
              </a:rPr>
              <a:t>Dit Jen </a:t>
            </a:r>
          </a:p>
          <a:p>
            <a:pPr algn="ctr" eaLnBrk="1" hangingPunct="1"/>
            <a:r>
              <a:rPr lang="en-US" sz="2400">
                <a:latin typeface="Times New Roman" pitchFamily="18" charset="0"/>
              </a:rPr>
              <a:t>Pajak</a:t>
            </a:r>
          </a:p>
        </p:txBody>
      </p:sp>
      <p:sp>
        <p:nvSpPr>
          <p:cNvPr id="28676" name="AutoShape 4"/>
          <p:cNvSpPr>
            <a:spLocks noChangeArrowheads="1"/>
          </p:cNvSpPr>
          <p:nvPr/>
        </p:nvSpPr>
        <p:spPr bwMode="auto">
          <a:xfrm>
            <a:off x="381000" y="4648200"/>
            <a:ext cx="1524000" cy="990600"/>
          </a:xfrm>
          <a:prstGeom prst="chevron">
            <a:avLst>
              <a:gd name="adj" fmla="val 38462"/>
            </a:avLst>
          </a:prstGeom>
          <a:solidFill>
            <a:schemeClr val="bg1"/>
          </a:solidFill>
          <a:ln w="57150">
            <a:solidFill>
              <a:srgbClr val="993300"/>
            </a:solidFill>
            <a:miter lim="800000"/>
            <a:headEnd/>
            <a:tailEnd/>
          </a:ln>
        </p:spPr>
        <p:txBody>
          <a:bodyPr wrap="none" anchor="ctr"/>
          <a:lstStyle/>
          <a:p>
            <a:pPr algn="ctr" eaLnBrk="1" hangingPunct="1"/>
            <a:r>
              <a:rPr lang="en-US" sz="2400">
                <a:latin typeface="Times New Roman" pitchFamily="18" charset="0"/>
              </a:rPr>
              <a:t>  Pem.</a:t>
            </a:r>
          </a:p>
          <a:p>
            <a:pPr algn="ctr" eaLnBrk="1" hangingPunct="1"/>
            <a:r>
              <a:rPr lang="en-US" sz="2400">
                <a:latin typeface="Times New Roman" pitchFamily="18" charset="0"/>
              </a:rPr>
              <a:t>   Daerah</a:t>
            </a:r>
          </a:p>
        </p:txBody>
      </p:sp>
      <p:sp>
        <p:nvSpPr>
          <p:cNvPr id="28677" name="Line 5"/>
          <p:cNvSpPr>
            <a:spLocks noChangeShapeType="1"/>
          </p:cNvSpPr>
          <p:nvPr/>
        </p:nvSpPr>
        <p:spPr bwMode="auto">
          <a:xfrm>
            <a:off x="342900" y="2667000"/>
            <a:ext cx="8801100" cy="0"/>
          </a:xfrm>
          <a:prstGeom prst="line">
            <a:avLst/>
          </a:prstGeom>
          <a:noFill/>
          <a:ln w="76200">
            <a:solidFill>
              <a:schemeClr val="tx1"/>
            </a:solidFill>
            <a:round/>
            <a:headEnd/>
            <a:tailEnd/>
          </a:ln>
        </p:spPr>
        <p:txBody>
          <a:bodyPr/>
          <a:lstStyle/>
          <a:p>
            <a:endParaRPr lang="en-US"/>
          </a:p>
        </p:txBody>
      </p:sp>
      <p:sp>
        <p:nvSpPr>
          <p:cNvPr id="108551" name="Line 6"/>
          <p:cNvSpPr>
            <a:spLocks noChangeShapeType="1"/>
          </p:cNvSpPr>
          <p:nvPr/>
        </p:nvSpPr>
        <p:spPr bwMode="auto">
          <a:xfrm>
            <a:off x="2209800" y="1600200"/>
            <a:ext cx="0" cy="4572000"/>
          </a:xfrm>
          <a:prstGeom prst="line">
            <a:avLst/>
          </a:prstGeom>
          <a:noFill/>
          <a:ln w="28575">
            <a:solidFill>
              <a:schemeClr val="accent2"/>
            </a:solidFill>
            <a:round/>
            <a:headEnd/>
            <a:tailEnd/>
          </a:ln>
        </p:spPr>
        <p:txBody>
          <a:bodyPr/>
          <a:lstStyle/>
          <a:p>
            <a:endParaRPr lang="en-US"/>
          </a:p>
        </p:txBody>
      </p:sp>
      <p:pic>
        <p:nvPicPr>
          <p:cNvPr id="28679" name="Picture 7" descr="Bldcm031"/>
          <p:cNvPicPr>
            <a:picLocks noChangeAspect="1" noChangeArrowheads="1"/>
          </p:cNvPicPr>
          <p:nvPr/>
        </p:nvPicPr>
        <p:blipFill>
          <a:blip r:embed="rId2"/>
          <a:srcRect/>
          <a:stretch>
            <a:fillRect/>
          </a:stretch>
        </p:blipFill>
        <p:spPr bwMode="auto">
          <a:xfrm>
            <a:off x="3657600" y="1219200"/>
            <a:ext cx="1219200" cy="1066800"/>
          </a:xfrm>
          <a:prstGeom prst="rect">
            <a:avLst/>
          </a:prstGeom>
          <a:noFill/>
          <a:ln w="9525">
            <a:noFill/>
            <a:miter lim="800000"/>
            <a:headEnd/>
            <a:tailEnd/>
          </a:ln>
        </p:spPr>
      </p:pic>
      <p:pic>
        <p:nvPicPr>
          <p:cNvPr id="28680" name="Picture 8" descr="Mdwstfrm"/>
          <p:cNvPicPr>
            <a:picLocks noChangeAspect="1" noChangeArrowheads="1"/>
          </p:cNvPicPr>
          <p:nvPr/>
        </p:nvPicPr>
        <p:blipFill>
          <a:blip r:embed="rId3"/>
          <a:srcRect/>
          <a:stretch>
            <a:fillRect/>
          </a:stretch>
        </p:blipFill>
        <p:spPr bwMode="auto">
          <a:xfrm>
            <a:off x="2286000" y="1219200"/>
            <a:ext cx="1219200" cy="996950"/>
          </a:xfrm>
          <a:prstGeom prst="rect">
            <a:avLst/>
          </a:prstGeom>
          <a:noFill/>
          <a:ln w="9525">
            <a:noFill/>
            <a:miter lim="800000"/>
            <a:headEnd/>
            <a:tailEnd/>
          </a:ln>
        </p:spPr>
      </p:pic>
      <p:sp>
        <p:nvSpPr>
          <p:cNvPr id="28681" name="Text Box 9"/>
          <p:cNvSpPr txBox="1">
            <a:spLocks noChangeArrowheads="1"/>
          </p:cNvSpPr>
          <p:nvPr/>
        </p:nvSpPr>
        <p:spPr bwMode="auto">
          <a:xfrm>
            <a:off x="2422525" y="2174875"/>
            <a:ext cx="744538" cy="457200"/>
          </a:xfrm>
          <a:prstGeom prst="rect">
            <a:avLst/>
          </a:prstGeom>
          <a:noFill/>
          <a:ln w="9525">
            <a:noFill/>
            <a:miter lim="800000"/>
            <a:headEnd/>
            <a:tailEnd/>
          </a:ln>
        </p:spPr>
        <p:txBody>
          <a:bodyPr wrap="none">
            <a:spAutoFit/>
          </a:bodyPr>
          <a:lstStyle/>
          <a:p>
            <a:pPr eaLnBrk="1" hangingPunct="1"/>
            <a:r>
              <a:rPr lang="en-US" sz="2400">
                <a:latin typeface="Times New Roman" pitchFamily="18" charset="0"/>
              </a:rPr>
              <a:t>PDS</a:t>
            </a:r>
          </a:p>
        </p:txBody>
      </p:sp>
      <p:sp>
        <p:nvSpPr>
          <p:cNvPr id="108555" name="Line 10"/>
          <p:cNvSpPr>
            <a:spLocks noChangeShapeType="1"/>
          </p:cNvSpPr>
          <p:nvPr/>
        </p:nvSpPr>
        <p:spPr bwMode="auto">
          <a:xfrm>
            <a:off x="3581400" y="1676400"/>
            <a:ext cx="0" cy="4495800"/>
          </a:xfrm>
          <a:prstGeom prst="line">
            <a:avLst/>
          </a:prstGeom>
          <a:noFill/>
          <a:ln w="28575">
            <a:solidFill>
              <a:schemeClr val="accent2"/>
            </a:solidFill>
            <a:round/>
            <a:headEnd/>
            <a:tailEnd/>
          </a:ln>
        </p:spPr>
        <p:txBody>
          <a:bodyPr/>
          <a:lstStyle/>
          <a:p>
            <a:endParaRPr lang="en-US"/>
          </a:p>
        </p:txBody>
      </p:sp>
      <p:sp>
        <p:nvSpPr>
          <p:cNvPr id="28683" name="Text Box 11"/>
          <p:cNvSpPr txBox="1">
            <a:spLocks noChangeArrowheads="1"/>
          </p:cNvSpPr>
          <p:nvPr/>
        </p:nvSpPr>
        <p:spPr bwMode="auto">
          <a:xfrm>
            <a:off x="3641725" y="2174875"/>
            <a:ext cx="836613" cy="457200"/>
          </a:xfrm>
          <a:prstGeom prst="rect">
            <a:avLst/>
          </a:prstGeom>
          <a:noFill/>
          <a:ln w="9525">
            <a:noFill/>
            <a:miter lim="800000"/>
            <a:headEnd/>
            <a:tailEnd/>
          </a:ln>
        </p:spPr>
        <p:txBody>
          <a:bodyPr wrap="none">
            <a:spAutoFit/>
          </a:bodyPr>
          <a:lstStyle/>
          <a:p>
            <a:pPr eaLnBrk="1" hangingPunct="1"/>
            <a:r>
              <a:rPr lang="en-US" sz="2400">
                <a:latin typeface="Times New Roman" pitchFamily="18" charset="0"/>
              </a:rPr>
              <a:t> PKT</a:t>
            </a:r>
          </a:p>
        </p:txBody>
      </p:sp>
      <p:sp>
        <p:nvSpPr>
          <p:cNvPr id="108557" name="Line 12"/>
          <p:cNvSpPr>
            <a:spLocks noChangeShapeType="1"/>
          </p:cNvSpPr>
          <p:nvPr/>
        </p:nvSpPr>
        <p:spPr bwMode="auto">
          <a:xfrm>
            <a:off x="4876800" y="1676400"/>
            <a:ext cx="0" cy="4495800"/>
          </a:xfrm>
          <a:prstGeom prst="line">
            <a:avLst/>
          </a:prstGeom>
          <a:noFill/>
          <a:ln w="28575">
            <a:solidFill>
              <a:schemeClr val="accent2"/>
            </a:solidFill>
            <a:round/>
            <a:headEnd/>
            <a:tailEnd/>
          </a:ln>
        </p:spPr>
        <p:txBody>
          <a:bodyPr/>
          <a:lstStyle/>
          <a:p>
            <a:endParaRPr lang="en-US"/>
          </a:p>
        </p:txBody>
      </p:sp>
      <p:pic>
        <p:nvPicPr>
          <p:cNvPr id="28685" name="Picture 13" descr="Farm"/>
          <p:cNvPicPr>
            <a:picLocks noChangeAspect="1" noChangeArrowheads="1"/>
          </p:cNvPicPr>
          <p:nvPr/>
        </p:nvPicPr>
        <p:blipFill>
          <a:blip r:embed="rId4"/>
          <a:srcRect/>
          <a:stretch>
            <a:fillRect/>
          </a:stretch>
        </p:blipFill>
        <p:spPr bwMode="auto">
          <a:xfrm>
            <a:off x="4953000" y="1295400"/>
            <a:ext cx="1219200" cy="996950"/>
          </a:xfrm>
          <a:prstGeom prst="rect">
            <a:avLst/>
          </a:prstGeom>
          <a:noFill/>
          <a:ln w="9525">
            <a:noFill/>
            <a:miter lim="800000"/>
            <a:headEnd/>
            <a:tailEnd/>
          </a:ln>
        </p:spPr>
      </p:pic>
      <p:sp>
        <p:nvSpPr>
          <p:cNvPr id="28686" name="Text Box 14"/>
          <p:cNvSpPr txBox="1">
            <a:spLocks noChangeArrowheads="1"/>
          </p:cNvSpPr>
          <p:nvPr/>
        </p:nvSpPr>
        <p:spPr bwMode="auto">
          <a:xfrm>
            <a:off x="5105400" y="2209800"/>
            <a:ext cx="777875" cy="457200"/>
          </a:xfrm>
          <a:prstGeom prst="rect">
            <a:avLst/>
          </a:prstGeom>
          <a:noFill/>
          <a:ln w="9525">
            <a:noFill/>
            <a:miter lim="800000"/>
            <a:headEnd/>
            <a:tailEnd/>
          </a:ln>
        </p:spPr>
        <p:txBody>
          <a:bodyPr wrap="none">
            <a:spAutoFit/>
          </a:bodyPr>
          <a:lstStyle/>
          <a:p>
            <a:pPr eaLnBrk="1" hangingPunct="1"/>
            <a:r>
              <a:rPr lang="en-US" sz="2400">
                <a:latin typeface="Times New Roman" pitchFamily="18" charset="0"/>
              </a:rPr>
              <a:t>PKB</a:t>
            </a:r>
          </a:p>
        </p:txBody>
      </p:sp>
      <p:sp>
        <p:nvSpPr>
          <p:cNvPr id="108560" name="Line 15"/>
          <p:cNvSpPr>
            <a:spLocks noChangeShapeType="1"/>
          </p:cNvSpPr>
          <p:nvPr/>
        </p:nvSpPr>
        <p:spPr bwMode="auto">
          <a:xfrm>
            <a:off x="6248400" y="1676400"/>
            <a:ext cx="0" cy="4419600"/>
          </a:xfrm>
          <a:prstGeom prst="line">
            <a:avLst/>
          </a:prstGeom>
          <a:noFill/>
          <a:ln w="28575">
            <a:solidFill>
              <a:schemeClr val="accent2"/>
            </a:solidFill>
            <a:round/>
            <a:headEnd/>
            <a:tailEnd/>
          </a:ln>
        </p:spPr>
        <p:txBody>
          <a:bodyPr/>
          <a:lstStyle/>
          <a:p>
            <a:endParaRPr lang="en-US"/>
          </a:p>
        </p:txBody>
      </p:sp>
      <p:pic>
        <p:nvPicPr>
          <p:cNvPr id="28688" name="Picture 16" descr="Bs20017"/>
          <p:cNvPicPr>
            <a:picLocks noChangeAspect="1" noChangeArrowheads="1"/>
          </p:cNvPicPr>
          <p:nvPr/>
        </p:nvPicPr>
        <p:blipFill>
          <a:blip r:embed="rId5"/>
          <a:srcRect/>
          <a:stretch>
            <a:fillRect/>
          </a:stretch>
        </p:blipFill>
        <p:spPr bwMode="auto">
          <a:xfrm>
            <a:off x="7772400" y="1295400"/>
            <a:ext cx="1371600" cy="900113"/>
          </a:xfrm>
          <a:prstGeom prst="rect">
            <a:avLst/>
          </a:prstGeom>
          <a:noFill/>
          <a:ln w="9525">
            <a:noFill/>
            <a:miter lim="800000"/>
            <a:headEnd/>
            <a:tailEnd/>
          </a:ln>
        </p:spPr>
      </p:pic>
      <p:sp>
        <p:nvSpPr>
          <p:cNvPr id="108562" name="Text Box 17"/>
          <p:cNvSpPr txBox="1">
            <a:spLocks noChangeArrowheads="1"/>
          </p:cNvSpPr>
          <p:nvPr/>
        </p:nvSpPr>
        <p:spPr bwMode="auto">
          <a:xfrm>
            <a:off x="6765925" y="2174875"/>
            <a:ext cx="412750" cy="457200"/>
          </a:xfrm>
          <a:prstGeom prst="rect">
            <a:avLst/>
          </a:prstGeom>
          <a:noFill/>
          <a:ln w="9525">
            <a:noFill/>
            <a:miter lim="800000"/>
            <a:headEnd/>
            <a:tailEnd/>
          </a:ln>
        </p:spPr>
        <p:txBody>
          <a:bodyPr wrap="none">
            <a:spAutoFit/>
          </a:bodyPr>
          <a:lstStyle/>
          <a:p>
            <a:pPr eaLnBrk="1" hangingPunct="1"/>
            <a:r>
              <a:rPr lang="en-US" sz="2400">
                <a:latin typeface="Times New Roman" pitchFamily="18" charset="0"/>
              </a:rPr>
              <a:t>   </a:t>
            </a:r>
          </a:p>
        </p:txBody>
      </p:sp>
      <p:sp>
        <p:nvSpPr>
          <p:cNvPr id="28690" name="Text Box 18"/>
          <p:cNvSpPr txBox="1">
            <a:spLocks noChangeArrowheads="1"/>
          </p:cNvSpPr>
          <p:nvPr/>
        </p:nvSpPr>
        <p:spPr bwMode="auto">
          <a:xfrm>
            <a:off x="2270125" y="3317875"/>
            <a:ext cx="6407150" cy="457200"/>
          </a:xfrm>
          <a:prstGeom prst="rect">
            <a:avLst/>
          </a:prstGeom>
          <a:noFill/>
          <a:ln w="9525">
            <a:noFill/>
            <a:miter lim="800000"/>
            <a:headEnd/>
            <a:tailEnd/>
          </a:ln>
        </p:spPr>
        <p:txBody>
          <a:bodyPr wrap="none">
            <a:spAutoFit/>
          </a:bodyPr>
          <a:lstStyle/>
          <a:p>
            <a:pPr eaLnBrk="1" hangingPunct="1"/>
            <a:r>
              <a:rPr lang="en-US" sz="2400">
                <a:latin typeface="Times New Roman" pitchFamily="18" charset="0"/>
              </a:rPr>
              <a:t>   10 %        20 %           60 %         65 %         70 %</a:t>
            </a:r>
          </a:p>
        </p:txBody>
      </p:sp>
      <p:sp>
        <p:nvSpPr>
          <p:cNvPr id="28691" name="Text Box 19"/>
          <p:cNvSpPr txBox="1">
            <a:spLocks noChangeArrowheads="1"/>
          </p:cNvSpPr>
          <p:nvPr/>
        </p:nvSpPr>
        <p:spPr bwMode="auto">
          <a:xfrm>
            <a:off x="2270125" y="4918075"/>
            <a:ext cx="6483350" cy="457200"/>
          </a:xfrm>
          <a:prstGeom prst="rect">
            <a:avLst/>
          </a:prstGeom>
          <a:noFill/>
          <a:ln w="9525">
            <a:noFill/>
            <a:miter lim="800000"/>
            <a:headEnd/>
            <a:tailEnd/>
          </a:ln>
        </p:spPr>
        <p:txBody>
          <a:bodyPr wrap="none">
            <a:spAutoFit/>
          </a:bodyPr>
          <a:lstStyle/>
          <a:p>
            <a:pPr eaLnBrk="1" hangingPunct="1"/>
            <a:r>
              <a:rPr lang="en-US" sz="2400">
                <a:latin typeface="Times New Roman" pitchFamily="18" charset="0"/>
              </a:rPr>
              <a:t>    90 %        80 %          40 %          35 %         30 %</a:t>
            </a:r>
          </a:p>
        </p:txBody>
      </p:sp>
      <p:sp>
        <p:nvSpPr>
          <p:cNvPr id="108565" name="Line 20"/>
          <p:cNvSpPr>
            <a:spLocks noChangeShapeType="1"/>
          </p:cNvSpPr>
          <p:nvPr/>
        </p:nvSpPr>
        <p:spPr bwMode="auto">
          <a:xfrm>
            <a:off x="7696200" y="1676400"/>
            <a:ext cx="0" cy="4495800"/>
          </a:xfrm>
          <a:prstGeom prst="line">
            <a:avLst/>
          </a:prstGeom>
          <a:noFill/>
          <a:ln w="28575">
            <a:solidFill>
              <a:schemeClr val="accent2"/>
            </a:solidFill>
            <a:round/>
            <a:headEnd/>
            <a:tailEnd/>
          </a:ln>
        </p:spPr>
        <p:txBody>
          <a:bodyPr/>
          <a:lstStyle/>
          <a:p>
            <a:endParaRPr lang="en-US"/>
          </a:p>
        </p:txBody>
      </p:sp>
      <p:sp>
        <p:nvSpPr>
          <p:cNvPr id="28693" name="Text Box 21"/>
          <p:cNvSpPr txBox="1">
            <a:spLocks noChangeArrowheads="1"/>
          </p:cNvSpPr>
          <p:nvPr/>
        </p:nvSpPr>
        <p:spPr bwMode="auto">
          <a:xfrm>
            <a:off x="6537325" y="2174875"/>
            <a:ext cx="2157413" cy="457200"/>
          </a:xfrm>
          <a:prstGeom prst="rect">
            <a:avLst/>
          </a:prstGeom>
          <a:noFill/>
          <a:ln w="9525">
            <a:noFill/>
            <a:miter lim="800000"/>
            <a:headEnd/>
            <a:tailEnd/>
          </a:ln>
        </p:spPr>
        <p:txBody>
          <a:bodyPr wrap="none">
            <a:spAutoFit/>
          </a:bodyPr>
          <a:lstStyle/>
          <a:p>
            <a:pPr eaLnBrk="1" hangingPunct="1"/>
            <a:r>
              <a:rPr lang="en-US" sz="2400">
                <a:latin typeface="Times New Roman" pitchFamily="18" charset="0"/>
              </a:rPr>
              <a:t>PHT           PTB</a:t>
            </a:r>
          </a:p>
        </p:txBody>
      </p:sp>
      <p:pic>
        <p:nvPicPr>
          <p:cNvPr id="28694" name="Picture 22" descr="Nattr009"/>
          <p:cNvPicPr>
            <a:picLocks noChangeAspect="1" noChangeArrowheads="1"/>
          </p:cNvPicPr>
          <p:nvPr/>
        </p:nvPicPr>
        <p:blipFill>
          <a:blip r:embed="rId6"/>
          <a:srcRect/>
          <a:stretch>
            <a:fillRect/>
          </a:stretch>
        </p:blipFill>
        <p:spPr bwMode="auto">
          <a:xfrm>
            <a:off x="6400800" y="1295400"/>
            <a:ext cx="1143000" cy="990600"/>
          </a:xfrm>
          <a:prstGeom prst="rect">
            <a:avLst/>
          </a:prstGeom>
          <a:noFill/>
          <a:ln w="9525">
            <a:noFill/>
            <a:miter lim="800000"/>
            <a:headEnd/>
            <a:tailEnd/>
          </a:ln>
        </p:spPr>
      </p:pic>
      <p:sp>
        <p:nvSpPr>
          <p:cNvPr id="108568" name="Text Box 23"/>
          <p:cNvSpPr txBox="1">
            <a:spLocks noChangeArrowheads="1"/>
          </p:cNvSpPr>
          <p:nvPr/>
        </p:nvSpPr>
        <p:spPr bwMode="auto">
          <a:xfrm>
            <a:off x="8594725" y="188913"/>
            <a:ext cx="438150" cy="366712"/>
          </a:xfrm>
          <a:prstGeom prst="rect">
            <a:avLst/>
          </a:prstGeom>
          <a:noFill/>
          <a:ln w="9525">
            <a:noFill/>
            <a:miter lim="800000"/>
            <a:headEnd/>
            <a:tailEnd/>
          </a:ln>
        </p:spPr>
        <p:txBody>
          <a:bodyPr wrap="none">
            <a:spAutoFit/>
          </a:bodyPr>
          <a:lstStyle/>
          <a:p>
            <a:pPr eaLnBrk="1" hangingPunct="1"/>
            <a:r>
              <a:rPr lang="en-US" b="1">
                <a:cs typeface="Arial" pitchFamily="34" charset="0"/>
              </a:rPr>
              <a:t>74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wedge">
                                      <p:cBhvr>
                                        <p:cTn id="7" dur="20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8680"/>
                                        </p:tgtEl>
                                        <p:attrNameLst>
                                          <p:attrName>style.visibility</p:attrName>
                                        </p:attrNameLst>
                                      </p:cBhvr>
                                      <p:to>
                                        <p:strVal val="visible"/>
                                      </p:to>
                                    </p:set>
                                    <p:animEffect transition="in" filter="diamond(in)">
                                      <p:cBhvr>
                                        <p:cTn id="12" dur="2000"/>
                                        <p:tgtEl>
                                          <p:spTgt spid="28680"/>
                                        </p:tgtEl>
                                      </p:cBhvr>
                                    </p:animEffect>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28681"/>
                                        </p:tgtEl>
                                        <p:attrNameLst>
                                          <p:attrName>style.visibility</p:attrName>
                                        </p:attrNameLst>
                                      </p:cBhvr>
                                      <p:to>
                                        <p:strVal val="visible"/>
                                      </p:to>
                                    </p:set>
                                    <p:animEffect transition="in" filter="fade">
                                      <p:cBhvr>
                                        <p:cTn id="16" dur="1000"/>
                                        <p:tgtEl>
                                          <p:spTgt spid="28681"/>
                                        </p:tgtEl>
                                      </p:cBhvr>
                                    </p:animEffect>
                                    <p:anim calcmode="lin" valueType="num">
                                      <p:cBhvr>
                                        <p:cTn id="17" dur="1000" fill="hold"/>
                                        <p:tgtEl>
                                          <p:spTgt spid="28681"/>
                                        </p:tgtEl>
                                        <p:attrNameLst>
                                          <p:attrName>ppt_x</p:attrName>
                                        </p:attrNameLst>
                                      </p:cBhvr>
                                      <p:tavLst>
                                        <p:tav tm="0">
                                          <p:val>
                                            <p:strVal val="#ppt_x"/>
                                          </p:val>
                                        </p:tav>
                                        <p:tav tm="100000">
                                          <p:val>
                                            <p:strVal val="#ppt_x"/>
                                          </p:val>
                                        </p:tav>
                                      </p:tavLst>
                                    </p:anim>
                                    <p:anim calcmode="lin" valueType="num">
                                      <p:cBhvr>
                                        <p:cTn id="18" dur="1000" fill="hold"/>
                                        <p:tgtEl>
                                          <p:spTgt spid="2868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8679"/>
                                        </p:tgtEl>
                                        <p:attrNameLst>
                                          <p:attrName>style.visibility</p:attrName>
                                        </p:attrNameLst>
                                      </p:cBhvr>
                                      <p:to>
                                        <p:strVal val="visible"/>
                                      </p:to>
                                    </p:set>
                                    <p:animEffect transition="in" filter="diamond(in)">
                                      <p:cBhvr>
                                        <p:cTn id="23" dur="2000"/>
                                        <p:tgtEl>
                                          <p:spTgt spid="28679"/>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28683"/>
                                        </p:tgtEl>
                                        <p:attrNameLst>
                                          <p:attrName>style.visibility</p:attrName>
                                        </p:attrNameLst>
                                      </p:cBhvr>
                                      <p:to>
                                        <p:strVal val="visible"/>
                                      </p:to>
                                    </p:set>
                                    <p:animEffect transition="in" filter="fade">
                                      <p:cBhvr>
                                        <p:cTn id="27" dur="1000"/>
                                        <p:tgtEl>
                                          <p:spTgt spid="28683"/>
                                        </p:tgtEl>
                                      </p:cBhvr>
                                    </p:animEffect>
                                    <p:anim calcmode="lin" valueType="num">
                                      <p:cBhvr>
                                        <p:cTn id="28" dur="1000" fill="hold"/>
                                        <p:tgtEl>
                                          <p:spTgt spid="28683"/>
                                        </p:tgtEl>
                                        <p:attrNameLst>
                                          <p:attrName>ppt_x</p:attrName>
                                        </p:attrNameLst>
                                      </p:cBhvr>
                                      <p:tavLst>
                                        <p:tav tm="0">
                                          <p:val>
                                            <p:strVal val="#ppt_x"/>
                                          </p:val>
                                        </p:tav>
                                        <p:tav tm="100000">
                                          <p:val>
                                            <p:strVal val="#ppt_x"/>
                                          </p:val>
                                        </p:tav>
                                      </p:tavLst>
                                    </p:anim>
                                    <p:anim calcmode="lin" valueType="num">
                                      <p:cBhvr>
                                        <p:cTn id="29" dur="1000" fill="hold"/>
                                        <p:tgtEl>
                                          <p:spTgt spid="2868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nodeType="clickEffect">
                                  <p:stCondLst>
                                    <p:cond delay="0"/>
                                  </p:stCondLst>
                                  <p:childTnLst>
                                    <p:set>
                                      <p:cBhvr>
                                        <p:cTn id="33" dur="1" fill="hold">
                                          <p:stCondLst>
                                            <p:cond delay="0"/>
                                          </p:stCondLst>
                                        </p:cTn>
                                        <p:tgtEl>
                                          <p:spTgt spid="28685"/>
                                        </p:tgtEl>
                                        <p:attrNameLst>
                                          <p:attrName>style.visibility</p:attrName>
                                        </p:attrNameLst>
                                      </p:cBhvr>
                                      <p:to>
                                        <p:strVal val="visible"/>
                                      </p:to>
                                    </p:set>
                                    <p:animEffect transition="in" filter="diamond(in)">
                                      <p:cBhvr>
                                        <p:cTn id="34" dur="2000"/>
                                        <p:tgtEl>
                                          <p:spTgt spid="28685"/>
                                        </p:tgtEl>
                                      </p:cBhvr>
                                    </p:animEffect>
                                  </p:childTnLst>
                                </p:cTn>
                              </p:par>
                            </p:childTnLst>
                          </p:cTn>
                        </p:par>
                        <p:par>
                          <p:cTn id="35" fill="hold">
                            <p:stCondLst>
                              <p:cond delay="2000"/>
                            </p:stCondLst>
                            <p:childTnLst>
                              <p:par>
                                <p:cTn id="36" presetID="4" presetClass="entr" presetSubtype="16" fill="hold" grpId="0" nodeType="afterEffect">
                                  <p:stCondLst>
                                    <p:cond delay="0"/>
                                  </p:stCondLst>
                                  <p:childTnLst>
                                    <p:set>
                                      <p:cBhvr>
                                        <p:cTn id="37" dur="1" fill="hold">
                                          <p:stCondLst>
                                            <p:cond delay="0"/>
                                          </p:stCondLst>
                                        </p:cTn>
                                        <p:tgtEl>
                                          <p:spTgt spid="28686"/>
                                        </p:tgtEl>
                                        <p:attrNameLst>
                                          <p:attrName>style.visibility</p:attrName>
                                        </p:attrNameLst>
                                      </p:cBhvr>
                                      <p:to>
                                        <p:strVal val="visible"/>
                                      </p:to>
                                    </p:set>
                                    <p:animEffect transition="in" filter="box(in)">
                                      <p:cBhvr>
                                        <p:cTn id="38" dur="2000"/>
                                        <p:tgtEl>
                                          <p:spTgt spid="28686"/>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28694"/>
                                        </p:tgtEl>
                                        <p:attrNameLst>
                                          <p:attrName>style.visibility</p:attrName>
                                        </p:attrNameLst>
                                      </p:cBhvr>
                                      <p:to>
                                        <p:strVal val="visible"/>
                                      </p:to>
                                    </p:set>
                                    <p:animEffect transition="in" filter="diamond(in)">
                                      <p:cBhvr>
                                        <p:cTn id="43" dur="2000"/>
                                        <p:tgtEl>
                                          <p:spTgt spid="28694"/>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nodeType="clickEffect">
                                  <p:stCondLst>
                                    <p:cond delay="0"/>
                                  </p:stCondLst>
                                  <p:childTnLst>
                                    <p:set>
                                      <p:cBhvr>
                                        <p:cTn id="47" dur="1" fill="hold">
                                          <p:stCondLst>
                                            <p:cond delay="0"/>
                                          </p:stCondLst>
                                        </p:cTn>
                                        <p:tgtEl>
                                          <p:spTgt spid="28688"/>
                                        </p:tgtEl>
                                        <p:attrNameLst>
                                          <p:attrName>style.visibility</p:attrName>
                                        </p:attrNameLst>
                                      </p:cBhvr>
                                      <p:to>
                                        <p:strVal val="visible"/>
                                      </p:to>
                                    </p:set>
                                    <p:animEffect transition="in" filter="diamond(in)">
                                      <p:cBhvr>
                                        <p:cTn id="48" dur="2000"/>
                                        <p:tgtEl>
                                          <p:spTgt spid="28688"/>
                                        </p:tgtEl>
                                      </p:cBhvr>
                                    </p:animEffect>
                                  </p:childTnLst>
                                </p:cTn>
                              </p:par>
                            </p:childTnLst>
                          </p:cTn>
                        </p:par>
                      </p:childTnLst>
                    </p:cTn>
                  </p:par>
                  <p:par>
                    <p:cTn id="49" fill="hold">
                      <p:stCondLst>
                        <p:cond delay="indefinite"/>
                      </p:stCondLst>
                      <p:childTnLst>
                        <p:par>
                          <p:cTn id="50" fill="hold">
                            <p:stCondLst>
                              <p:cond delay="0"/>
                            </p:stCondLst>
                            <p:childTnLst>
                              <p:par>
                                <p:cTn id="51" presetID="40" presetClass="entr" presetSubtype="0" fill="hold" grpId="0" nodeType="clickEffect">
                                  <p:stCondLst>
                                    <p:cond delay="0"/>
                                  </p:stCondLst>
                                  <p:iterate type="lt">
                                    <p:tmPct val="10000"/>
                                  </p:iterate>
                                  <p:childTnLst>
                                    <p:set>
                                      <p:cBhvr>
                                        <p:cTn id="52" dur="1" fill="hold">
                                          <p:stCondLst>
                                            <p:cond delay="0"/>
                                          </p:stCondLst>
                                        </p:cTn>
                                        <p:tgtEl>
                                          <p:spTgt spid="28693"/>
                                        </p:tgtEl>
                                        <p:attrNameLst>
                                          <p:attrName>style.visibility</p:attrName>
                                        </p:attrNameLst>
                                      </p:cBhvr>
                                      <p:to>
                                        <p:strVal val="visible"/>
                                      </p:to>
                                    </p:set>
                                    <p:animEffect transition="in" filter="fade">
                                      <p:cBhvr>
                                        <p:cTn id="53" dur="1000"/>
                                        <p:tgtEl>
                                          <p:spTgt spid="28693"/>
                                        </p:tgtEl>
                                      </p:cBhvr>
                                    </p:animEffect>
                                    <p:anim calcmode="lin" valueType="num">
                                      <p:cBhvr>
                                        <p:cTn id="54" dur="1000" fill="hold"/>
                                        <p:tgtEl>
                                          <p:spTgt spid="28693"/>
                                        </p:tgtEl>
                                        <p:attrNameLst>
                                          <p:attrName>ppt_x</p:attrName>
                                        </p:attrNameLst>
                                      </p:cBhvr>
                                      <p:tavLst>
                                        <p:tav tm="0">
                                          <p:val>
                                            <p:strVal val="#ppt_x-.1"/>
                                          </p:val>
                                        </p:tav>
                                        <p:tav tm="100000">
                                          <p:val>
                                            <p:strVal val="#ppt_x"/>
                                          </p:val>
                                        </p:tav>
                                      </p:tavLst>
                                    </p:anim>
                                    <p:anim calcmode="lin" valueType="num">
                                      <p:cBhvr>
                                        <p:cTn id="55" dur="1000" fill="hold"/>
                                        <p:tgtEl>
                                          <p:spTgt spid="28693"/>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0" nodeType="clickEffect">
                                  <p:stCondLst>
                                    <p:cond delay="0"/>
                                  </p:stCondLst>
                                  <p:childTnLst>
                                    <p:set>
                                      <p:cBhvr>
                                        <p:cTn id="59" dur="1" fill="hold">
                                          <p:stCondLst>
                                            <p:cond delay="0"/>
                                          </p:stCondLst>
                                        </p:cTn>
                                        <p:tgtEl>
                                          <p:spTgt spid="28677"/>
                                        </p:tgtEl>
                                        <p:attrNameLst>
                                          <p:attrName>style.visibility</p:attrName>
                                        </p:attrNameLst>
                                      </p:cBhvr>
                                      <p:to>
                                        <p:strVal val="visible"/>
                                      </p:to>
                                    </p:set>
                                    <p:animEffect transition="in" filter="box(in)">
                                      <p:cBhvr>
                                        <p:cTn id="60" dur="500"/>
                                        <p:tgtEl>
                                          <p:spTgt spid="28677"/>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28675"/>
                                        </p:tgtEl>
                                        <p:attrNameLst>
                                          <p:attrName>style.visibility</p:attrName>
                                        </p:attrNameLst>
                                      </p:cBhvr>
                                      <p:to>
                                        <p:strVal val="visible"/>
                                      </p:to>
                                    </p:set>
                                    <p:animEffect transition="in" filter="fade">
                                      <p:cBhvr>
                                        <p:cTn id="65" dur="1000"/>
                                        <p:tgtEl>
                                          <p:spTgt spid="28675"/>
                                        </p:tgtEl>
                                      </p:cBhvr>
                                    </p:animEffect>
                                    <p:anim calcmode="lin" valueType="num">
                                      <p:cBhvr>
                                        <p:cTn id="66" dur="1000" fill="hold"/>
                                        <p:tgtEl>
                                          <p:spTgt spid="28675"/>
                                        </p:tgtEl>
                                        <p:attrNameLst>
                                          <p:attrName>ppt_x</p:attrName>
                                        </p:attrNameLst>
                                      </p:cBhvr>
                                      <p:tavLst>
                                        <p:tav tm="0">
                                          <p:val>
                                            <p:strVal val="#ppt_x"/>
                                          </p:val>
                                        </p:tav>
                                        <p:tav tm="100000">
                                          <p:val>
                                            <p:strVal val="#ppt_x"/>
                                          </p:val>
                                        </p:tav>
                                      </p:tavLst>
                                    </p:anim>
                                    <p:anim calcmode="lin" valueType="num">
                                      <p:cBhvr>
                                        <p:cTn id="67" dur="1000" fill="hold"/>
                                        <p:tgtEl>
                                          <p:spTgt spid="28675"/>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8676"/>
                                        </p:tgtEl>
                                        <p:attrNameLst>
                                          <p:attrName>style.visibility</p:attrName>
                                        </p:attrNameLst>
                                      </p:cBhvr>
                                      <p:to>
                                        <p:strVal val="visible"/>
                                      </p:to>
                                    </p:set>
                                    <p:animEffect transition="in" filter="fade">
                                      <p:cBhvr>
                                        <p:cTn id="72" dur="1000"/>
                                        <p:tgtEl>
                                          <p:spTgt spid="28676"/>
                                        </p:tgtEl>
                                      </p:cBhvr>
                                    </p:animEffect>
                                    <p:anim calcmode="lin" valueType="num">
                                      <p:cBhvr>
                                        <p:cTn id="73" dur="1000" fill="hold"/>
                                        <p:tgtEl>
                                          <p:spTgt spid="28676"/>
                                        </p:tgtEl>
                                        <p:attrNameLst>
                                          <p:attrName>ppt_x</p:attrName>
                                        </p:attrNameLst>
                                      </p:cBhvr>
                                      <p:tavLst>
                                        <p:tav tm="0">
                                          <p:val>
                                            <p:strVal val="#ppt_x"/>
                                          </p:val>
                                        </p:tav>
                                        <p:tav tm="100000">
                                          <p:val>
                                            <p:strVal val="#ppt_x"/>
                                          </p:val>
                                        </p:tav>
                                      </p:tavLst>
                                    </p:anim>
                                    <p:anim calcmode="lin" valueType="num">
                                      <p:cBhvr>
                                        <p:cTn id="74" dur="1000" fill="hold"/>
                                        <p:tgtEl>
                                          <p:spTgt spid="28676"/>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0" presetClass="entr" presetSubtype="0" fill="hold" grpId="0" nodeType="clickEffect">
                                  <p:stCondLst>
                                    <p:cond delay="0"/>
                                  </p:stCondLst>
                                  <p:iterate type="lt">
                                    <p:tmPct val="10000"/>
                                  </p:iterate>
                                  <p:childTnLst>
                                    <p:set>
                                      <p:cBhvr>
                                        <p:cTn id="78" dur="1" fill="hold">
                                          <p:stCondLst>
                                            <p:cond delay="0"/>
                                          </p:stCondLst>
                                        </p:cTn>
                                        <p:tgtEl>
                                          <p:spTgt spid="28690"/>
                                        </p:tgtEl>
                                        <p:attrNameLst>
                                          <p:attrName>style.visibility</p:attrName>
                                        </p:attrNameLst>
                                      </p:cBhvr>
                                      <p:to>
                                        <p:strVal val="visible"/>
                                      </p:to>
                                    </p:set>
                                    <p:animEffect transition="in" filter="fade">
                                      <p:cBhvr>
                                        <p:cTn id="79" dur="1000"/>
                                        <p:tgtEl>
                                          <p:spTgt spid="28690"/>
                                        </p:tgtEl>
                                      </p:cBhvr>
                                    </p:animEffect>
                                    <p:anim calcmode="lin" valueType="num">
                                      <p:cBhvr>
                                        <p:cTn id="80" dur="1000" fill="hold"/>
                                        <p:tgtEl>
                                          <p:spTgt spid="28690"/>
                                        </p:tgtEl>
                                        <p:attrNameLst>
                                          <p:attrName>ppt_x</p:attrName>
                                        </p:attrNameLst>
                                      </p:cBhvr>
                                      <p:tavLst>
                                        <p:tav tm="0">
                                          <p:val>
                                            <p:strVal val="#ppt_x-.1"/>
                                          </p:val>
                                        </p:tav>
                                        <p:tav tm="100000">
                                          <p:val>
                                            <p:strVal val="#ppt_x"/>
                                          </p:val>
                                        </p:tav>
                                      </p:tavLst>
                                    </p:anim>
                                    <p:anim calcmode="lin" valueType="num">
                                      <p:cBhvr>
                                        <p:cTn id="81" dur="1000" fill="hold"/>
                                        <p:tgtEl>
                                          <p:spTgt spid="28690"/>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0" presetClass="entr" presetSubtype="0" fill="hold" grpId="0" nodeType="clickEffect">
                                  <p:stCondLst>
                                    <p:cond delay="0"/>
                                  </p:stCondLst>
                                  <p:iterate type="lt">
                                    <p:tmPct val="10000"/>
                                  </p:iterate>
                                  <p:childTnLst>
                                    <p:set>
                                      <p:cBhvr>
                                        <p:cTn id="85" dur="1" fill="hold">
                                          <p:stCondLst>
                                            <p:cond delay="0"/>
                                          </p:stCondLst>
                                        </p:cTn>
                                        <p:tgtEl>
                                          <p:spTgt spid="28691"/>
                                        </p:tgtEl>
                                        <p:attrNameLst>
                                          <p:attrName>style.visibility</p:attrName>
                                        </p:attrNameLst>
                                      </p:cBhvr>
                                      <p:to>
                                        <p:strVal val="visible"/>
                                      </p:to>
                                    </p:set>
                                    <p:animEffect transition="in" filter="fade">
                                      <p:cBhvr>
                                        <p:cTn id="86" dur="1000"/>
                                        <p:tgtEl>
                                          <p:spTgt spid="28691"/>
                                        </p:tgtEl>
                                      </p:cBhvr>
                                    </p:animEffect>
                                    <p:anim calcmode="lin" valueType="num">
                                      <p:cBhvr>
                                        <p:cTn id="87" dur="1000" fill="hold"/>
                                        <p:tgtEl>
                                          <p:spTgt spid="28691"/>
                                        </p:tgtEl>
                                        <p:attrNameLst>
                                          <p:attrName>ppt_x</p:attrName>
                                        </p:attrNameLst>
                                      </p:cBhvr>
                                      <p:tavLst>
                                        <p:tav tm="0">
                                          <p:val>
                                            <p:strVal val="#ppt_x-.1"/>
                                          </p:val>
                                        </p:tav>
                                        <p:tav tm="100000">
                                          <p:val>
                                            <p:strVal val="#ppt_x"/>
                                          </p:val>
                                        </p:tav>
                                      </p:tavLst>
                                    </p:anim>
                                    <p:anim calcmode="lin" valueType="num">
                                      <p:cBhvr>
                                        <p:cTn id="88" dur="1000" fill="hold"/>
                                        <p:tgtEl>
                                          <p:spTgt spid="286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animBg="1"/>
      <p:bldP spid="28676" grpId="0" animBg="1"/>
      <p:bldP spid="28677" grpId="0" animBg="1"/>
      <p:bldP spid="28681" grpId="0"/>
      <p:bldP spid="28683" grpId="0"/>
      <p:bldP spid="28686" grpId="0"/>
      <p:bldP spid="28690" grpId="0"/>
      <p:bldP spid="28691" grpId="0"/>
      <p:bldP spid="28693"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3EBE30D-ED1F-47B7-88E0-98CA4828915E}" type="slidenum">
              <a:rPr lang="en-US"/>
              <a:pPr/>
              <a:t>121</a:t>
            </a:fld>
            <a:endParaRPr lang="en-US"/>
          </a:p>
        </p:txBody>
      </p:sp>
      <p:sp>
        <p:nvSpPr>
          <p:cNvPr id="328706" name="Rectangle 2"/>
          <p:cNvSpPr>
            <a:spLocks noGrp="1"/>
          </p:cNvSpPr>
          <p:nvPr>
            <p:ph type="title"/>
          </p:nvPr>
        </p:nvSpPr>
        <p:spPr bwMode="auto">
          <a:xfrm>
            <a:off x="1143000" y="15240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11</a:t>
            </a:r>
          </a:p>
        </p:txBody>
      </p:sp>
      <p:sp>
        <p:nvSpPr>
          <p:cNvPr id="109572" name="Text Box 3"/>
          <p:cNvSpPr txBox="1">
            <a:spLocks noChangeArrowheads="1"/>
          </p:cNvSpPr>
          <p:nvPr/>
        </p:nvSpPr>
        <p:spPr bwMode="auto">
          <a:xfrm>
            <a:off x="457200" y="1676400"/>
            <a:ext cx="8229600" cy="2041525"/>
          </a:xfrm>
          <a:prstGeom prst="rect">
            <a:avLst/>
          </a:prstGeom>
          <a:noFill/>
          <a:ln w="9525">
            <a:noFill/>
            <a:miter lim="800000"/>
            <a:headEnd/>
            <a:tailEnd/>
          </a:ln>
        </p:spPr>
        <p:txBody>
          <a:bodyPr>
            <a:spAutoFit/>
          </a:bodyPr>
          <a:lstStyle/>
          <a:p>
            <a:pPr algn="just"/>
            <a:r>
              <a:rPr lang="id-ID" sz="3200"/>
              <a:t>Kota A mendapat penerimaan PBB sebesar Rp 1 Miliar. Berapa bagian pemerintah pusat, pemerintah daerah tingkat I dan pemerintah daerah tingkat II?</a:t>
            </a:r>
            <a:endParaRPr lang="en-US" sz="320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B0D4151C-31BD-445C-BC45-DFFC3198C077}" type="slidenum">
              <a:rPr lang="en-US"/>
              <a:pPr/>
              <a:t>122</a:t>
            </a:fld>
            <a:endParaRPr lang="en-US"/>
          </a:p>
        </p:txBody>
      </p:sp>
      <p:sp>
        <p:nvSpPr>
          <p:cNvPr id="312322" name="Rectangle 2"/>
          <p:cNvSpPr>
            <a:spLocks noGrp="1"/>
          </p:cNvSpPr>
          <p:nvPr>
            <p:ph type="title"/>
          </p:nvPr>
        </p:nvSpPr>
        <p:spPr bwMode="auto">
          <a:xfrm>
            <a:off x="533400" y="2057400"/>
            <a:ext cx="8229600" cy="2133600"/>
          </a:xfrm>
        </p:spPr>
        <p:txBody>
          <a:bodyPr wrap="square" lIns="91440" tIns="45720" rIns="91440" bIns="45720" numCol="1" anchorCtr="0" compatLnSpc="1">
            <a:prstTxWarp prst="textNoShape">
              <a:avLst/>
            </a:prstTxWarp>
          </a:bodyPr>
          <a:lstStyle/>
          <a:p>
            <a:pPr eaLnBrk="1" hangingPunct="1">
              <a:defRPr/>
            </a:pPr>
            <a:r>
              <a:rPr lang="en-US" smtClean="0">
                <a:solidFill>
                  <a:srgbClr val="FFFF00"/>
                </a:solidFill>
              </a:rPr>
              <a:t>KEBERATAN, BANDING, PENGURANGAN, PEMBETULAN DAN PEMBATALAN PBB </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25214FE2-7BD0-4029-9C0A-BB24E0ED415A}" type="slidenum">
              <a:rPr lang="en-US"/>
              <a:pPr/>
              <a:t>123</a:t>
            </a:fld>
            <a:endParaRPr lang="en-US"/>
          </a:p>
        </p:txBody>
      </p:sp>
      <p:sp>
        <p:nvSpPr>
          <p:cNvPr id="238595" name="Rectangle 2"/>
          <p:cNvSpPr>
            <a:spLocks noGrp="1" noChangeArrowheads="1"/>
          </p:cNvSpPr>
          <p:nvPr>
            <p:ph type="ctrTitle" idx="4294967295"/>
          </p:nvPr>
        </p:nvSpPr>
        <p:spPr bwMode="auto">
          <a:xfrm>
            <a:off x="762000" y="228600"/>
            <a:ext cx="7772400" cy="1470025"/>
          </a:xfrm>
        </p:spPr>
        <p:txBody>
          <a:bodyPr wrap="square" lIns="91440" tIns="45720" rIns="91440" bIns="45720" numCol="1" anchorCtr="0" compatLnSpc="1">
            <a:prstTxWarp prst="textNoShape">
              <a:avLst/>
            </a:prstTxWarp>
            <a:normAutofit fontScale="90000"/>
          </a:bodyPr>
          <a:lstStyle/>
          <a:p>
            <a:pPr eaLnBrk="1" hangingPunct="1">
              <a:defRPr/>
            </a:pPr>
            <a:r>
              <a:rPr lang="en-US" sz="3700" smtClean="0">
                <a:solidFill>
                  <a:srgbClr val="FFFF00"/>
                </a:solidFill>
              </a:rPr>
              <a:t>KEBERATAN PAJAK BUMI DAN BANGUNAN</a:t>
            </a:r>
            <a:br>
              <a:rPr lang="en-US" sz="3700" smtClean="0">
                <a:solidFill>
                  <a:srgbClr val="FFFF00"/>
                </a:solidFill>
              </a:rPr>
            </a:br>
            <a:r>
              <a:rPr lang="en-US" sz="1800" smtClean="0">
                <a:solidFill>
                  <a:srgbClr val="FFFF00"/>
                </a:solidFill>
              </a:rPr>
              <a:t>( Ps. 15 dan 16 )</a:t>
            </a:r>
            <a:endParaRPr lang="en-US" sz="3700" smtClean="0">
              <a:solidFill>
                <a:srgbClr val="FFFF00"/>
              </a:solidFill>
            </a:endParaRPr>
          </a:p>
        </p:txBody>
      </p:sp>
      <p:sp>
        <p:nvSpPr>
          <p:cNvPr id="111620" name="Rectangle 3"/>
          <p:cNvSpPr>
            <a:spLocks noGrp="1" noChangeArrowheads="1"/>
          </p:cNvSpPr>
          <p:nvPr>
            <p:ph type="subTitle" idx="4294967295"/>
          </p:nvPr>
        </p:nvSpPr>
        <p:spPr>
          <a:xfrm>
            <a:off x="609600" y="2155825"/>
            <a:ext cx="8077200" cy="3883025"/>
          </a:xfrm>
        </p:spPr>
        <p:txBody>
          <a:bodyPr/>
          <a:lstStyle/>
          <a:p>
            <a:pPr marL="0" indent="0" algn="just" eaLnBrk="1" hangingPunct="1">
              <a:lnSpc>
                <a:spcPct val="90000"/>
              </a:lnSpc>
            </a:pPr>
            <a:r>
              <a:rPr lang="id-ID" smtClean="0"/>
              <a:t> </a:t>
            </a:r>
            <a:r>
              <a:rPr lang="en-US" smtClean="0"/>
              <a:t>Keputusan Direktur Jenderal Pajak </a:t>
            </a:r>
            <a:endParaRPr lang="id-ID" smtClean="0"/>
          </a:p>
          <a:p>
            <a:pPr marL="0" indent="0" algn="just" eaLnBrk="1" hangingPunct="1">
              <a:lnSpc>
                <a:spcPct val="90000"/>
              </a:lnSpc>
              <a:buFont typeface="Wingdings 2" pitchFamily="18" charset="2"/>
              <a:buNone/>
            </a:pPr>
            <a:r>
              <a:rPr lang="id-ID" smtClean="0"/>
              <a:t>  </a:t>
            </a:r>
            <a:r>
              <a:rPr lang="en-US" smtClean="0"/>
              <a:t> No: Kep-59/PJ./2000 Tgl.10 Maret 2000</a:t>
            </a:r>
            <a:endParaRPr lang="id-ID" smtClean="0"/>
          </a:p>
          <a:p>
            <a:pPr marL="0" indent="0" algn="just" eaLnBrk="1" hangingPunct="1">
              <a:lnSpc>
                <a:spcPct val="90000"/>
              </a:lnSpc>
            </a:pPr>
            <a:r>
              <a:rPr lang="id-ID" smtClean="0"/>
              <a:t> Peraturan </a:t>
            </a:r>
            <a:r>
              <a:rPr lang="en-US" smtClean="0"/>
              <a:t>Direktur Jenderal Pajak </a:t>
            </a:r>
            <a:endParaRPr lang="id-ID" smtClean="0"/>
          </a:p>
          <a:p>
            <a:pPr marL="0" indent="0" algn="just" eaLnBrk="1" hangingPunct="1">
              <a:lnSpc>
                <a:spcPct val="90000"/>
              </a:lnSpc>
              <a:buFont typeface="Wingdings 2" pitchFamily="18" charset="2"/>
              <a:buNone/>
            </a:pPr>
            <a:r>
              <a:rPr lang="id-ID" smtClean="0"/>
              <a:t> </a:t>
            </a:r>
            <a:r>
              <a:rPr lang="en-US" smtClean="0"/>
              <a:t> </a:t>
            </a:r>
            <a:r>
              <a:rPr lang="id-ID" smtClean="0"/>
              <a:t> </a:t>
            </a:r>
            <a:r>
              <a:rPr lang="en-US" smtClean="0"/>
              <a:t>No: </a:t>
            </a:r>
            <a:r>
              <a:rPr lang="id-ID" smtClean="0"/>
              <a:t>Per</a:t>
            </a:r>
            <a:r>
              <a:rPr lang="en-US" smtClean="0"/>
              <a:t>-</a:t>
            </a:r>
            <a:r>
              <a:rPr lang="id-ID" smtClean="0"/>
              <a:t>16</a:t>
            </a:r>
            <a:r>
              <a:rPr lang="en-US" smtClean="0"/>
              <a:t>5/PJ/200</a:t>
            </a:r>
            <a:r>
              <a:rPr lang="id-ID" smtClean="0"/>
              <a:t>5</a:t>
            </a:r>
            <a:r>
              <a:rPr lang="en-US" smtClean="0"/>
              <a:t> Tgl. </a:t>
            </a:r>
            <a:r>
              <a:rPr lang="id-ID" smtClean="0"/>
              <a:t>16 Des</a:t>
            </a:r>
            <a:r>
              <a:rPr lang="en-US" smtClean="0"/>
              <a:t> 200</a:t>
            </a:r>
            <a:r>
              <a:rPr lang="id-ID" smtClean="0"/>
              <a:t>5</a:t>
            </a:r>
          </a:p>
          <a:p>
            <a:pPr marL="0" indent="0" algn="just" eaLnBrk="1" hangingPunct="1">
              <a:lnSpc>
                <a:spcPct val="90000"/>
              </a:lnSpc>
            </a:pPr>
            <a:r>
              <a:rPr lang="id-ID" smtClean="0"/>
              <a:t> </a:t>
            </a:r>
            <a:r>
              <a:rPr lang="en-US" smtClean="0"/>
              <a:t>Surat Edaran Direktur Jenderal Pajak</a:t>
            </a:r>
          </a:p>
          <a:p>
            <a:pPr marL="0" indent="0" algn="just" eaLnBrk="1" hangingPunct="1">
              <a:lnSpc>
                <a:spcPct val="90000"/>
              </a:lnSpc>
              <a:buFont typeface="Wingdings 2" pitchFamily="18" charset="2"/>
              <a:buNone/>
            </a:pPr>
            <a:r>
              <a:rPr lang="en-US" smtClean="0"/>
              <a:t>   No: SE-13/PJ.6/2000 Tgl. 24 Maret 2000</a:t>
            </a:r>
            <a:endParaRPr lang="id-ID" smtClean="0"/>
          </a:p>
          <a:p>
            <a:pPr marL="0" indent="0" eaLnBrk="1" hangingPunct="1">
              <a:lnSpc>
                <a:spcPct val="90000"/>
              </a:lnSpc>
              <a:buFont typeface="Wingdings 2" pitchFamily="18" charset="2"/>
              <a:buNone/>
            </a:pPr>
            <a:r>
              <a:rPr lang="en-US" smtClean="0"/>
              <a:t>  </a:t>
            </a:r>
            <a:r>
              <a:rPr lang="id-ID" smtClean="0"/>
              <a:t> No: SE-16/pj.6/2001 Tgl. 11 Juli 2001</a:t>
            </a:r>
            <a:endParaRPr lang="en-US" smtClean="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10A4C0A8-1F84-44F4-A476-95F4E0BC7CAE}" type="slidenum">
              <a:rPr lang="en-US"/>
              <a:pPr/>
              <a:t>124</a:t>
            </a:fld>
            <a:endParaRPr lang="en-US"/>
          </a:p>
        </p:txBody>
      </p:sp>
      <p:sp>
        <p:nvSpPr>
          <p:cNvPr id="240643"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bodyPr>
          <a:lstStyle/>
          <a:p>
            <a:pPr eaLnBrk="1" hangingPunct="1">
              <a:defRPr/>
            </a:pPr>
            <a:r>
              <a:rPr lang="id-ID" smtClean="0">
                <a:solidFill>
                  <a:srgbClr val="FFFF00"/>
                </a:solidFill>
              </a:rPr>
              <a:t>ALASAN </a:t>
            </a:r>
            <a:r>
              <a:rPr lang="en-US" smtClean="0">
                <a:solidFill>
                  <a:srgbClr val="FFFF00"/>
                </a:solidFill>
              </a:rPr>
              <a:t>KEBERATAN PBB</a:t>
            </a:r>
          </a:p>
        </p:txBody>
      </p:sp>
      <p:sp>
        <p:nvSpPr>
          <p:cNvPr id="112644" name="Rectangle 3"/>
          <p:cNvSpPr>
            <a:spLocks noGrp="1" noChangeArrowheads="1"/>
          </p:cNvSpPr>
          <p:nvPr>
            <p:ph type="body" idx="4294967295"/>
          </p:nvPr>
        </p:nvSpPr>
        <p:spPr/>
        <p:txBody>
          <a:bodyPr/>
          <a:lstStyle/>
          <a:p>
            <a:pPr eaLnBrk="1" hangingPunct="1">
              <a:lnSpc>
                <a:spcPct val="90000"/>
              </a:lnSpc>
              <a:buFont typeface="Wingdings 2" pitchFamily="18" charset="2"/>
              <a:buNone/>
            </a:pPr>
            <a:r>
              <a:rPr lang="id-ID" sz="2400" smtClean="0"/>
              <a:t>   </a:t>
            </a:r>
            <a:r>
              <a:rPr lang="en-US" sz="2400" smtClean="0"/>
              <a:t>WP tdk sependapat dengan fiskus atas isi SPPT/SKP mengenai :</a:t>
            </a:r>
          </a:p>
          <a:p>
            <a:pPr lvl="1" eaLnBrk="1" hangingPunct="1">
              <a:lnSpc>
                <a:spcPct val="90000"/>
              </a:lnSpc>
              <a:buFont typeface="Wingdings" pitchFamily="2" charset="2"/>
              <a:buChar char="Ø"/>
            </a:pPr>
            <a:r>
              <a:rPr lang="en-US" sz="2000" smtClean="0"/>
              <a:t>Keluasan, Klasifikasi Bumi / Bangunan</a:t>
            </a:r>
          </a:p>
          <a:p>
            <a:pPr lvl="1" eaLnBrk="1" hangingPunct="1">
              <a:lnSpc>
                <a:spcPct val="90000"/>
              </a:lnSpc>
              <a:buFont typeface="Wingdings" pitchFamily="2" charset="2"/>
              <a:buChar char="Ø"/>
            </a:pPr>
            <a:r>
              <a:rPr lang="en-US" smtClean="0"/>
              <a:t>Perbedaan penafsiran UU/Peraturan :</a:t>
            </a:r>
          </a:p>
          <a:p>
            <a:pPr lvl="1" eaLnBrk="1" hangingPunct="1">
              <a:lnSpc>
                <a:spcPct val="90000"/>
              </a:lnSpc>
              <a:buFont typeface="Wingdings" pitchFamily="2" charset="2"/>
              <a:buNone/>
            </a:pPr>
            <a:r>
              <a:rPr lang="en-US" smtClean="0"/>
              <a:t>	a. Penetapan SP sebagai WP</a:t>
            </a:r>
          </a:p>
          <a:p>
            <a:pPr lvl="1" eaLnBrk="1" hangingPunct="1">
              <a:lnSpc>
                <a:spcPct val="90000"/>
              </a:lnSpc>
              <a:buFont typeface="Wingdings" pitchFamily="2" charset="2"/>
              <a:buNone/>
            </a:pPr>
            <a:r>
              <a:rPr lang="en-US" smtClean="0"/>
              <a:t>	b. OP seharusnya tdk kena PBB</a:t>
            </a:r>
          </a:p>
          <a:p>
            <a:pPr lvl="1" eaLnBrk="1" hangingPunct="1">
              <a:lnSpc>
                <a:spcPct val="90000"/>
              </a:lnSpc>
              <a:buFont typeface="Wingdings" pitchFamily="2" charset="2"/>
              <a:buNone/>
            </a:pPr>
            <a:r>
              <a:rPr lang="en-US" smtClean="0"/>
              <a:t>	c. Penerapan NJKP, SIT, ROM</a:t>
            </a:r>
          </a:p>
          <a:p>
            <a:pPr lvl="1" eaLnBrk="1" hangingPunct="1">
              <a:lnSpc>
                <a:spcPct val="90000"/>
              </a:lnSpc>
              <a:buFont typeface="Wingdings" pitchFamily="2" charset="2"/>
              <a:buNone/>
            </a:pPr>
            <a:r>
              <a:rPr lang="en-US" smtClean="0"/>
              <a:t>	d. Saat pajak terutang</a:t>
            </a:r>
          </a:p>
          <a:p>
            <a:pPr lvl="1" eaLnBrk="1" hangingPunct="1">
              <a:lnSpc>
                <a:spcPct val="90000"/>
              </a:lnSpc>
              <a:buFont typeface="Wingdings" pitchFamily="2" charset="2"/>
              <a:buNone/>
            </a:pPr>
            <a:r>
              <a:rPr lang="en-US" smtClean="0"/>
              <a:t>	e. Tanggal Jatuh Tempo</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8B524943-5FDA-4249-9699-158C9029EDEB}" type="slidenum">
              <a:rPr lang="en-US"/>
              <a:pPr/>
              <a:t>125</a:t>
            </a:fld>
            <a:endParaRPr lang="en-US"/>
          </a:p>
        </p:txBody>
      </p:sp>
      <p:sp>
        <p:nvSpPr>
          <p:cNvPr id="242691"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smtClean="0">
                <a:solidFill>
                  <a:srgbClr val="FFFF00"/>
                </a:solidFill>
              </a:rPr>
              <a:t>SYARAT-SYARAT PENGAJUAN KEBERATAN</a:t>
            </a:r>
            <a:r>
              <a:rPr lang="id-ID" sz="3700" smtClean="0">
                <a:solidFill>
                  <a:srgbClr val="FFFF00"/>
                </a:solidFill>
              </a:rPr>
              <a:t> (1)</a:t>
            </a:r>
            <a:endParaRPr lang="en-US" sz="3700" smtClean="0">
              <a:solidFill>
                <a:srgbClr val="FFFF00"/>
              </a:solidFill>
            </a:endParaRPr>
          </a:p>
        </p:txBody>
      </p:sp>
      <p:sp>
        <p:nvSpPr>
          <p:cNvPr id="113668" name="Rectangle 3"/>
          <p:cNvSpPr>
            <a:spLocks noGrp="1" noChangeArrowheads="1"/>
          </p:cNvSpPr>
          <p:nvPr>
            <p:ph type="body" idx="4294967295"/>
          </p:nvPr>
        </p:nvSpPr>
        <p:spPr/>
        <p:txBody>
          <a:bodyPr/>
          <a:lstStyle/>
          <a:p>
            <a:pPr eaLnBrk="1" hangingPunct="1"/>
            <a:r>
              <a:rPr lang="en-US" smtClean="0"/>
              <a:t>Syarat Formal :</a:t>
            </a:r>
          </a:p>
          <a:p>
            <a:pPr eaLnBrk="1" hangingPunct="1">
              <a:buFont typeface="Wingdings 2" pitchFamily="18" charset="2"/>
              <a:buNone/>
            </a:pPr>
            <a:r>
              <a:rPr lang="en-US" smtClean="0"/>
              <a:t>	1. Pengajuan dl</a:t>
            </a:r>
            <a:r>
              <a:rPr lang="id-ID" smtClean="0"/>
              <a:t>m</a:t>
            </a:r>
            <a:r>
              <a:rPr lang="en-US" smtClean="0"/>
              <a:t> waktu 3 bln, kec </a:t>
            </a:r>
            <a:r>
              <a:rPr lang="en-US" i="1" smtClean="0"/>
              <a:t>Force</a:t>
            </a:r>
          </a:p>
          <a:p>
            <a:pPr eaLnBrk="1" hangingPunct="1">
              <a:buFont typeface="Wingdings 2" pitchFamily="18" charset="2"/>
              <a:buNone/>
            </a:pPr>
            <a:r>
              <a:rPr lang="en-US" smtClean="0"/>
              <a:t>        </a:t>
            </a:r>
            <a:r>
              <a:rPr lang="en-US" i="1" smtClean="0"/>
              <a:t>Majeur</a:t>
            </a:r>
            <a:r>
              <a:rPr lang="en-US" smtClean="0"/>
              <a:t>                            </a:t>
            </a:r>
          </a:p>
          <a:p>
            <a:pPr eaLnBrk="1" hangingPunct="1">
              <a:buFont typeface="Wingdings 2" pitchFamily="18" charset="2"/>
              <a:buNone/>
            </a:pPr>
            <a:r>
              <a:rPr lang="en-US" smtClean="0"/>
              <a:t>	2. Diajukan secara tertulis</a:t>
            </a:r>
          </a:p>
          <a:p>
            <a:pPr eaLnBrk="1" hangingPunct="1">
              <a:buFont typeface="Wingdings 2" pitchFamily="18" charset="2"/>
              <a:buNone/>
            </a:pPr>
            <a:r>
              <a:rPr lang="en-US" smtClean="0"/>
              <a:t>	3. Diajukan kpd Kepala KPP Pratama</a:t>
            </a:r>
          </a:p>
          <a:p>
            <a:pPr eaLnBrk="1" hangingPunct="1">
              <a:buFont typeface="Wingdings 2" pitchFamily="18" charset="2"/>
              <a:buNone/>
            </a:pPr>
            <a:r>
              <a:rPr lang="en-US" smtClean="0"/>
              <a:t>	4. Apabila dikuasakan hrs ada surat kuasa</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18E9EA1B-47A7-4EEF-A268-90A0A6F13E2E}" type="slidenum">
              <a:rPr lang="en-US"/>
              <a:pPr/>
              <a:t>126</a:t>
            </a:fld>
            <a:endParaRPr lang="en-US"/>
          </a:p>
        </p:txBody>
      </p:sp>
      <p:sp>
        <p:nvSpPr>
          <p:cNvPr id="244739"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smtClean="0">
                <a:solidFill>
                  <a:srgbClr val="FFFF00"/>
                </a:solidFill>
              </a:rPr>
              <a:t>SYARAT-SYARAT PENGAJUAN KEBERATAN</a:t>
            </a:r>
            <a:r>
              <a:rPr lang="id-ID" sz="3700" smtClean="0">
                <a:solidFill>
                  <a:srgbClr val="FFFF00"/>
                </a:solidFill>
              </a:rPr>
              <a:t> (2)</a:t>
            </a:r>
            <a:endParaRPr lang="en-US" sz="3700" smtClean="0">
              <a:solidFill>
                <a:srgbClr val="FFFF00"/>
              </a:solidFill>
            </a:endParaRPr>
          </a:p>
        </p:txBody>
      </p:sp>
      <p:sp>
        <p:nvSpPr>
          <p:cNvPr id="114692" name="Rectangle 3"/>
          <p:cNvSpPr>
            <a:spLocks noGrp="1" noChangeArrowheads="1"/>
          </p:cNvSpPr>
          <p:nvPr>
            <p:ph type="body" idx="4294967295"/>
          </p:nvPr>
        </p:nvSpPr>
        <p:spPr/>
        <p:txBody>
          <a:bodyPr/>
          <a:lstStyle/>
          <a:p>
            <a:pPr eaLnBrk="1" hangingPunct="1"/>
            <a:r>
              <a:rPr lang="en-US" smtClean="0"/>
              <a:t>Syarat Materiil :</a:t>
            </a:r>
          </a:p>
          <a:p>
            <a:pPr eaLnBrk="1" hangingPunct="1">
              <a:buFont typeface="Wingdings 2" pitchFamily="18" charset="2"/>
              <a:buNone/>
            </a:pPr>
            <a:r>
              <a:rPr lang="en-US" smtClean="0"/>
              <a:t>1. Satu SPPT/SKP satu Surat Keberatan, kecuali yang kolektif melalui Lurah/Kades</a:t>
            </a:r>
          </a:p>
          <a:p>
            <a:pPr eaLnBrk="1" hangingPunct="1">
              <a:buFont typeface="Wingdings 2" pitchFamily="18" charset="2"/>
              <a:buNone/>
            </a:pPr>
            <a:r>
              <a:rPr lang="en-US" smtClean="0"/>
              <a:t>2. Mengemukakan alasan yang jelas dan mencantumkan besar PBB menurut WP</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A6ABBEE8-F85C-4DD3-ADFA-D7BB54A0100C}" type="slidenum">
              <a:rPr lang="en-US"/>
              <a:pPr/>
              <a:t>127</a:t>
            </a:fld>
            <a:endParaRPr lang="en-US"/>
          </a:p>
        </p:txBody>
      </p:sp>
      <p:sp>
        <p:nvSpPr>
          <p:cNvPr id="246787"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bodyPr>
          <a:lstStyle/>
          <a:p>
            <a:pPr eaLnBrk="1" hangingPunct="1">
              <a:defRPr/>
            </a:pPr>
            <a:r>
              <a:rPr lang="en-US" smtClean="0">
                <a:solidFill>
                  <a:srgbClr val="FFFF00"/>
                </a:solidFill>
              </a:rPr>
              <a:t>PENGAJUAN KEBERATAN</a:t>
            </a:r>
          </a:p>
        </p:txBody>
      </p:sp>
      <p:sp>
        <p:nvSpPr>
          <p:cNvPr id="115716" name="Rectangle 3"/>
          <p:cNvSpPr>
            <a:spLocks noGrp="1" noChangeArrowheads="1"/>
          </p:cNvSpPr>
          <p:nvPr>
            <p:ph type="body" idx="4294967295"/>
          </p:nvPr>
        </p:nvSpPr>
        <p:spPr/>
        <p:txBody>
          <a:bodyPr/>
          <a:lstStyle/>
          <a:p>
            <a:pPr eaLnBrk="1" hangingPunct="1"/>
            <a:r>
              <a:rPr lang="en-US" smtClean="0"/>
              <a:t>Ketetapan sampai dengan Rp100.000,- dpt diajukan perorangan atau kolektif.</a:t>
            </a:r>
          </a:p>
          <a:p>
            <a:pPr eaLnBrk="1" hangingPunct="1"/>
            <a:r>
              <a:rPr lang="en-US" smtClean="0"/>
              <a:t>Ketetapan di atas Rp100.000,- diajukan secara perorangan</a:t>
            </a:r>
          </a:p>
          <a:p>
            <a:pPr eaLnBrk="1" hangingPunct="1"/>
            <a:r>
              <a:rPr lang="en-US" smtClean="0"/>
              <a:t>Apabila persyaratan tdk lengkap hrs dilengkapi, sampai batas waktu, tetap diproses</a:t>
            </a:r>
          </a:p>
          <a:p>
            <a:pPr eaLnBrk="1" hangingPunct="1"/>
            <a:endParaRPr lang="en-US" smtClean="0"/>
          </a:p>
          <a:p>
            <a:pPr eaLnBrk="1" hangingPunct="1"/>
            <a:endParaRPr lang="en-US" smtClean="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648253AC-1320-411E-A0E1-BD6C651A6E86}" type="slidenum">
              <a:rPr lang="en-US"/>
              <a:pPr/>
              <a:t>128</a:t>
            </a:fld>
            <a:endParaRPr lang="en-US"/>
          </a:p>
        </p:txBody>
      </p:sp>
      <p:sp>
        <p:nvSpPr>
          <p:cNvPr id="248835"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smtClean="0">
                <a:solidFill>
                  <a:srgbClr val="FFFF00"/>
                </a:solidFill>
              </a:rPr>
              <a:t>PEMERIKSAAN SEDERHANA LAPANGAN</a:t>
            </a:r>
          </a:p>
        </p:txBody>
      </p:sp>
      <p:sp>
        <p:nvSpPr>
          <p:cNvPr id="116740" name="Rectangle 3"/>
          <p:cNvSpPr>
            <a:spLocks noGrp="1" noChangeArrowheads="1"/>
          </p:cNvSpPr>
          <p:nvPr>
            <p:ph type="body" idx="4294967295"/>
          </p:nvPr>
        </p:nvSpPr>
        <p:spPr>
          <a:xfrm>
            <a:off x="457200" y="1600200"/>
            <a:ext cx="8229600" cy="2362200"/>
          </a:xfrm>
        </p:spPr>
        <p:txBody>
          <a:bodyPr/>
          <a:lstStyle/>
          <a:p>
            <a:pPr eaLnBrk="1" hangingPunct="1">
              <a:lnSpc>
                <a:spcPct val="90000"/>
              </a:lnSpc>
            </a:pPr>
            <a:r>
              <a:rPr lang="id-ID" sz="2400" smtClean="0"/>
              <a:t>Besarnya ketetapan PBB:</a:t>
            </a:r>
          </a:p>
          <a:p>
            <a:pPr lvl="1" eaLnBrk="1" hangingPunct="1">
              <a:lnSpc>
                <a:spcPct val="90000"/>
              </a:lnSpc>
              <a:buFont typeface="Wingdings" pitchFamily="2" charset="2"/>
              <a:buChar char="Ø"/>
            </a:pPr>
            <a:r>
              <a:rPr lang="en-US" sz="2000" smtClean="0"/>
              <a:t>Wil.DKI : Ketetapan </a:t>
            </a:r>
            <a:r>
              <a:rPr lang="en-US" sz="2000" smtClean="0">
                <a:sym typeface="Symbol" pitchFamily="18" charset="2"/>
              </a:rPr>
              <a:t> Rp</a:t>
            </a:r>
            <a:r>
              <a:rPr lang="id-ID" sz="2000" smtClean="0">
                <a:sym typeface="Symbol" pitchFamily="18" charset="2"/>
              </a:rPr>
              <a:t>2</a:t>
            </a:r>
            <a:r>
              <a:rPr lang="en-US" sz="2000" smtClean="0">
                <a:sym typeface="Symbol" pitchFamily="18" charset="2"/>
              </a:rPr>
              <a:t>5.000.000,-</a:t>
            </a:r>
          </a:p>
          <a:p>
            <a:pPr lvl="1" eaLnBrk="1" hangingPunct="1">
              <a:lnSpc>
                <a:spcPct val="90000"/>
              </a:lnSpc>
              <a:buFont typeface="Wingdings" pitchFamily="2" charset="2"/>
              <a:buChar char="Ø"/>
            </a:pPr>
            <a:r>
              <a:rPr lang="en-US" sz="2000" smtClean="0">
                <a:sym typeface="Symbol" pitchFamily="18" charset="2"/>
              </a:rPr>
              <a:t>Wil. Botabek, Bandung, Semarang, Yogya, Sby, Medan, Denpasar, dan Makasar  Rp</a:t>
            </a:r>
            <a:r>
              <a:rPr lang="id-ID" sz="2000" smtClean="0">
                <a:sym typeface="Symbol" pitchFamily="18" charset="2"/>
              </a:rPr>
              <a:t>10</a:t>
            </a:r>
            <a:r>
              <a:rPr lang="en-US" sz="2000" smtClean="0">
                <a:sym typeface="Symbol" pitchFamily="18" charset="2"/>
              </a:rPr>
              <a:t>.</a:t>
            </a:r>
            <a:r>
              <a:rPr lang="id-ID" sz="2000" smtClean="0">
                <a:sym typeface="Symbol" pitchFamily="18" charset="2"/>
              </a:rPr>
              <a:t>0</a:t>
            </a:r>
            <a:r>
              <a:rPr lang="en-US" sz="2000" smtClean="0">
                <a:sym typeface="Symbol" pitchFamily="18" charset="2"/>
              </a:rPr>
              <a:t>00.000,-</a:t>
            </a:r>
          </a:p>
          <a:p>
            <a:pPr lvl="1" eaLnBrk="1" hangingPunct="1">
              <a:lnSpc>
                <a:spcPct val="90000"/>
              </a:lnSpc>
              <a:buFont typeface="Wingdings" pitchFamily="2" charset="2"/>
              <a:buChar char="Ø"/>
            </a:pPr>
            <a:r>
              <a:rPr lang="en-US" sz="2000" smtClean="0">
                <a:sym typeface="Symbol" pitchFamily="18" charset="2"/>
              </a:rPr>
              <a:t>Wilayah lain  Rp5</a:t>
            </a:r>
            <a:r>
              <a:rPr lang="id-ID" sz="2000" smtClean="0">
                <a:sym typeface="Symbol" pitchFamily="18" charset="2"/>
              </a:rPr>
              <a:t>.0</a:t>
            </a:r>
            <a:r>
              <a:rPr lang="en-US" sz="2000" smtClean="0">
                <a:sym typeface="Symbol" pitchFamily="18" charset="2"/>
              </a:rPr>
              <a:t>00.000,-</a:t>
            </a:r>
          </a:p>
          <a:p>
            <a:pPr eaLnBrk="1" hangingPunct="1">
              <a:lnSpc>
                <a:spcPct val="90000"/>
              </a:lnSpc>
            </a:pPr>
            <a:r>
              <a:rPr lang="en-US" sz="2400" smtClean="0">
                <a:sym typeface="Symbol" pitchFamily="18" charset="2"/>
              </a:rPr>
              <a:t>OP berlokasi di b</a:t>
            </a:r>
            <a:r>
              <a:rPr lang="id-ID" sz="2400" smtClean="0">
                <a:sym typeface="Symbol" pitchFamily="18" charset="2"/>
              </a:rPr>
              <a:t>eberapa</a:t>
            </a:r>
            <a:r>
              <a:rPr lang="en-US" sz="2400" smtClean="0">
                <a:sym typeface="Symbol" pitchFamily="18" charset="2"/>
              </a:rPr>
              <a:t> wilayah KPP</a:t>
            </a:r>
          </a:p>
          <a:p>
            <a:pPr eaLnBrk="1" hangingPunct="1">
              <a:lnSpc>
                <a:spcPct val="90000"/>
              </a:lnSpc>
              <a:buFont typeface="Wingdings 2" pitchFamily="18" charset="2"/>
              <a:buNone/>
            </a:pPr>
            <a:endParaRPr lang="en-US" sz="2400" smtClean="0">
              <a:sym typeface="Symbol" pitchFamily="18" charset="2"/>
            </a:endParaRPr>
          </a:p>
        </p:txBody>
      </p:sp>
      <p:sp>
        <p:nvSpPr>
          <p:cNvPr id="116741" name="Text Box 5"/>
          <p:cNvSpPr txBox="1">
            <a:spLocks noChangeArrowheads="1"/>
          </p:cNvSpPr>
          <p:nvPr/>
        </p:nvSpPr>
        <p:spPr bwMode="auto">
          <a:xfrm>
            <a:off x="7086600" y="5638800"/>
            <a:ext cx="1149350" cy="366713"/>
          </a:xfrm>
          <a:prstGeom prst="rect">
            <a:avLst/>
          </a:prstGeom>
          <a:noFill/>
          <a:ln w="9525">
            <a:noFill/>
            <a:miter lim="800000"/>
            <a:headEnd/>
            <a:tailEnd/>
          </a:ln>
        </p:spPr>
        <p:txBody>
          <a:bodyPr wrap="none">
            <a:spAutoFit/>
          </a:bodyPr>
          <a:lstStyle/>
          <a:p>
            <a:r>
              <a:rPr lang="en-US">
                <a:hlinkClick r:id="rId3" action="ppaction://hlinkfile"/>
              </a:rPr>
              <a:t>VIDEO 6 </a:t>
            </a:r>
            <a:endParaRPr lang="en-US"/>
          </a:p>
        </p:txBody>
      </p:sp>
      <p:sp>
        <p:nvSpPr>
          <p:cNvPr id="116742" name="Text Box 6"/>
          <p:cNvSpPr txBox="1">
            <a:spLocks noChangeArrowheads="1"/>
          </p:cNvSpPr>
          <p:nvPr/>
        </p:nvSpPr>
        <p:spPr bwMode="auto">
          <a:xfrm>
            <a:off x="7086600" y="6096000"/>
            <a:ext cx="1085850" cy="366713"/>
          </a:xfrm>
          <a:prstGeom prst="rect">
            <a:avLst/>
          </a:prstGeom>
          <a:noFill/>
          <a:ln w="9525">
            <a:noFill/>
            <a:miter lim="800000"/>
            <a:headEnd/>
            <a:tailEnd/>
          </a:ln>
        </p:spPr>
        <p:txBody>
          <a:bodyPr wrap="none">
            <a:spAutoFit/>
          </a:bodyPr>
          <a:lstStyle/>
          <a:p>
            <a:r>
              <a:rPr lang="en-US">
                <a:hlinkClick r:id="rId4" action="ppaction://hlinkfile"/>
              </a:rPr>
              <a:t>VIDEO 7</a:t>
            </a:r>
            <a:endParaRPr lang="en-US"/>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3"/>
          <p:cNvSpPr>
            <a:spLocks noGrp="1"/>
          </p:cNvSpPr>
          <p:nvPr>
            <p:ph type="sldNum" sz="quarter" idx="12"/>
          </p:nvPr>
        </p:nvSpPr>
        <p:spPr/>
        <p:txBody>
          <a:bodyPr/>
          <a:lstStyle/>
          <a:p>
            <a:fld id="{B163DC54-0199-483E-ADE1-C5A02DAB885C}" type="slidenum">
              <a:rPr lang="en-US"/>
              <a:pPr/>
              <a:t>129</a:t>
            </a:fld>
            <a:endParaRPr lang="en-US"/>
          </a:p>
        </p:txBody>
      </p:sp>
      <p:sp>
        <p:nvSpPr>
          <p:cNvPr id="138245" name="Line 5"/>
          <p:cNvSpPr>
            <a:spLocks noChangeShapeType="1"/>
          </p:cNvSpPr>
          <p:nvPr/>
        </p:nvSpPr>
        <p:spPr bwMode="auto">
          <a:xfrm>
            <a:off x="1447800" y="1981200"/>
            <a:ext cx="1676400" cy="0"/>
          </a:xfrm>
          <a:prstGeom prst="line">
            <a:avLst/>
          </a:prstGeom>
          <a:noFill/>
          <a:ln w="38100">
            <a:solidFill>
              <a:schemeClr val="tx1"/>
            </a:solidFill>
            <a:round/>
            <a:headEnd/>
            <a:tailEnd type="triangle" w="med" len="med"/>
          </a:ln>
        </p:spPr>
        <p:txBody>
          <a:bodyPr/>
          <a:lstStyle/>
          <a:p>
            <a:endParaRPr lang="en-US"/>
          </a:p>
        </p:txBody>
      </p:sp>
      <p:graphicFrame>
        <p:nvGraphicFramePr>
          <p:cNvPr id="138246" name="Object 6"/>
          <p:cNvGraphicFramePr>
            <a:graphicFrameLocks/>
          </p:cNvGraphicFramePr>
          <p:nvPr/>
        </p:nvGraphicFramePr>
        <p:xfrm>
          <a:off x="6934200" y="152400"/>
          <a:ext cx="1828800" cy="990600"/>
        </p:xfrm>
        <a:graphic>
          <a:graphicData uri="http://schemas.openxmlformats.org/presentationml/2006/ole">
            <p:oleObj spid="_x0000_s16386" name="ClipArt" r:id="rId4" imgW="933120" imgH="1398240" progId="">
              <p:embed/>
            </p:oleObj>
          </a:graphicData>
        </a:graphic>
      </p:graphicFrame>
      <p:pic>
        <p:nvPicPr>
          <p:cNvPr id="138248" name="Picture 8" descr="Bank"/>
          <p:cNvPicPr>
            <a:picLocks noChangeAspect="1" noChangeArrowheads="1"/>
          </p:cNvPicPr>
          <p:nvPr/>
        </p:nvPicPr>
        <p:blipFill>
          <a:blip r:embed="rId5"/>
          <a:srcRect/>
          <a:stretch>
            <a:fillRect/>
          </a:stretch>
        </p:blipFill>
        <p:spPr bwMode="auto">
          <a:xfrm>
            <a:off x="3352800" y="1219200"/>
            <a:ext cx="2044700" cy="1524000"/>
          </a:xfrm>
          <a:prstGeom prst="rect">
            <a:avLst/>
          </a:prstGeom>
          <a:noFill/>
          <a:ln w="9525">
            <a:noFill/>
            <a:miter lim="800000"/>
            <a:headEnd/>
            <a:tailEnd/>
          </a:ln>
        </p:spPr>
      </p:pic>
      <p:sp>
        <p:nvSpPr>
          <p:cNvPr id="138249" name="Text Box 9"/>
          <p:cNvSpPr txBox="1">
            <a:spLocks noChangeArrowheads="1"/>
          </p:cNvSpPr>
          <p:nvPr/>
        </p:nvSpPr>
        <p:spPr bwMode="auto">
          <a:xfrm>
            <a:off x="1600200" y="152400"/>
            <a:ext cx="4878388" cy="822325"/>
          </a:xfrm>
          <a:prstGeom prst="rect">
            <a:avLst/>
          </a:prstGeom>
          <a:noFill/>
          <a:ln w="9525">
            <a:noFill/>
            <a:miter lim="800000"/>
            <a:headEnd/>
            <a:tailEnd/>
          </a:ln>
        </p:spPr>
        <p:txBody>
          <a:bodyPr wrap="none">
            <a:spAutoFit/>
          </a:bodyPr>
          <a:lstStyle/>
          <a:p>
            <a:pPr algn="ctr" eaLnBrk="1" hangingPunct="1"/>
            <a:r>
              <a:rPr lang="en-US" sz="2400" b="1">
                <a:solidFill>
                  <a:srgbClr val="FFFF00"/>
                </a:solidFill>
                <a:cs typeface="Arial" pitchFamily="34" charset="0"/>
              </a:rPr>
              <a:t>MEKANISME KEBERATAN </a:t>
            </a:r>
            <a:r>
              <a:rPr lang="id-ID" sz="2400" b="1">
                <a:solidFill>
                  <a:srgbClr val="FFFF00"/>
                </a:solidFill>
                <a:cs typeface="Arial" pitchFamily="34" charset="0"/>
              </a:rPr>
              <a:t>DAN </a:t>
            </a:r>
          </a:p>
          <a:p>
            <a:pPr algn="ctr" eaLnBrk="1" hangingPunct="1"/>
            <a:r>
              <a:rPr lang="id-ID" sz="2400" b="1">
                <a:solidFill>
                  <a:srgbClr val="FFFF00"/>
                </a:solidFill>
                <a:cs typeface="Arial" pitchFamily="34" charset="0"/>
              </a:rPr>
              <a:t>BANDING </a:t>
            </a:r>
            <a:r>
              <a:rPr lang="en-US" sz="2400" b="1">
                <a:solidFill>
                  <a:srgbClr val="FFFF00"/>
                </a:solidFill>
                <a:cs typeface="Arial" pitchFamily="34" charset="0"/>
              </a:rPr>
              <a:t>PBB</a:t>
            </a:r>
          </a:p>
        </p:txBody>
      </p:sp>
      <p:sp>
        <p:nvSpPr>
          <p:cNvPr id="138250" name="Text Box 10"/>
          <p:cNvSpPr txBox="1">
            <a:spLocks noChangeArrowheads="1"/>
          </p:cNvSpPr>
          <p:nvPr/>
        </p:nvSpPr>
        <p:spPr bwMode="auto">
          <a:xfrm>
            <a:off x="685800" y="2895600"/>
            <a:ext cx="593725" cy="396875"/>
          </a:xfrm>
          <a:prstGeom prst="rect">
            <a:avLst/>
          </a:prstGeom>
          <a:noFill/>
          <a:ln w="9525">
            <a:noFill/>
            <a:miter lim="800000"/>
            <a:headEnd/>
            <a:tailEnd/>
          </a:ln>
        </p:spPr>
        <p:txBody>
          <a:bodyPr wrap="none">
            <a:spAutoFit/>
          </a:bodyPr>
          <a:lstStyle/>
          <a:p>
            <a:pPr eaLnBrk="1" hangingPunct="1"/>
            <a:r>
              <a:rPr lang="en-US" sz="2000" b="1">
                <a:cs typeface="Arial" pitchFamily="34" charset="0"/>
              </a:rPr>
              <a:t>WP</a:t>
            </a:r>
          </a:p>
        </p:txBody>
      </p:sp>
      <p:sp>
        <p:nvSpPr>
          <p:cNvPr id="138251" name="Text Box 11"/>
          <p:cNvSpPr txBox="1">
            <a:spLocks noChangeArrowheads="1"/>
          </p:cNvSpPr>
          <p:nvPr/>
        </p:nvSpPr>
        <p:spPr bwMode="auto">
          <a:xfrm>
            <a:off x="3733800" y="2743200"/>
            <a:ext cx="1185863"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KPP</a:t>
            </a:r>
          </a:p>
          <a:p>
            <a:pPr eaLnBrk="1" hangingPunct="1"/>
            <a:r>
              <a:rPr lang="en-US" sz="2000" b="1">
                <a:cs typeface="Arial" pitchFamily="34" charset="0"/>
              </a:rPr>
              <a:t>Pratama</a:t>
            </a:r>
          </a:p>
        </p:txBody>
      </p:sp>
      <p:sp>
        <p:nvSpPr>
          <p:cNvPr id="138252" name="Text Box 12"/>
          <p:cNvSpPr txBox="1">
            <a:spLocks noChangeArrowheads="1"/>
          </p:cNvSpPr>
          <p:nvPr/>
        </p:nvSpPr>
        <p:spPr bwMode="auto">
          <a:xfrm>
            <a:off x="6858000" y="1066800"/>
            <a:ext cx="1778000" cy="708025"/>
          </a:xfrm>
          <a:prstGeom prst="rect">
            <a:avLst/>
          </a:prstGeom>
          <a:noFill/>
          <a:ln w="9525">
            <a:noFill/>
            <a:miter lim="800000"/>
            <a:headEnd/>
            <a:tailEnd/>
          </a:ln>
        </p:spPr>
        <p:txBody>
          <a:bodyPr wrap="none">
            <a:spAutoFit/>
          </a:bodyPr>
          <a:lstStyle/>
          <a:p>
            <a:pPr eaLnBrk="1" hangingPunct="1"/>
            <a:r>
              <a:rPr lang="en-US" sz="2000" b="1">
                <a:cs typeface="Arial" pitchFamily="34" charset="0"/>
              </a:rPr>
              <a:t>KANWIL DJP</a:t>
            </a:r>
          </a:p>
          <a:p>
            <a:pPr eaLnBrk="1" hangingPunct="1"/>
            <a:r>
              <a:rPr lang="en-US" sz="2000" b="1">
                <a:cs typeface="Arial" pitchFamily="34" charset="0"/>
              </a:rPr>
              <a:t>(</a:t>
            </a:r>
            <a:r>
              <a:rPr lang="id-ID" sz="2000" b="1">
                <a:cs typeface="Arial" pitchFamily="34" charset="0"/>
              </a:rPr>
              <a:t>≤</a:t>
            </a:r>
            <a:r>
              <a:rPr lang="en-US" sz="2000" b="1">
                <a:cs typeface="Arial" pitchFamily="34" charset="0"/>
              </a:rPr>
              <a:t> 1,5 M)</a:t>
            </a:r>
          </a:p>
        </p:txBody>
      </p:sp>
      <p:sp>
        <p:nvSpPr>
          <p:cNvPr id="16395" name="Text Box 13"/>
          <p:cNvSpPr txBox="1">
            <a:spLocks noChangeArrowheads="1"/>
          </p:cNvSpPr>
          <p:nvPr/>
        </p:nvSpPr>
        <p:spPr bwMode="auto">
          <a:xfrm>
            <a:off x="1447800" y="1524000"/>
            <a:ext cx="184150" cy="366713"/>
          </a:xfrm>
          <a:prstGeom prst="rect">
            <a:avLst/>
          </a:prstGeom>
          <a:noFill/>
          <a:ln w="9525">
            <a:noFill/>
            <a:miter lim="800000"/>
            <a:headEnd/>
            <a:tailEnd/>
          </a:ln>
        </p:spPr>
        <p:txBody>
          <a:bodyPr wrap="none">
            <a:spAutoFit/>
          </a:bodyPr>
          <a:lstStyle/>
          <a:p>
            <a:pPr eaLnBrk="1" hangingPunct="1"/>
            <a:endParaRPr lang="id-ID">
              <a:cs typeface="Arial" pitchFamily="34" charset="0"/>
            </a:endParaRPr>
          </a:p>
        </p:txBody>
      </p:sp>
      <p:sp>
        <p:nvSpPr>
          <p:cNvPr id="138254" name="Text Box 14"/>
          <p:cNvSpPr txBox="1">
            <a:spLocks noChangeArrowheads="1"/>
          </p:cNvSpPr>
          <p:nvPr/>
        </p:nvSpPr>
        <p:spPr bwMode="auto">
          <a:xfrm>
            <a:off x="1447800" y="1600200"/>
            <a:ext cx="1466850" cy="366713"/>
          </a:xfrm>
          <a:prstGeom prst="rect">
            <a:avLst/>
          </a:prstGeom>
          <a:noFill/>
          <a:ln w="9525">
            <a:noFill/>
            <a:miter lim="800000"/>
            <a:headEnd/>
            <a:tailEnd/>
          </a:ln>
        </p:spPr>
        <p:txBody>
          <a:bodyPr wrap="none">
            <a:spAutoFit/>
          </a:bodyPr>
          <a:lstStyle/>
          <a:p>
            <a:pPr eaLnBrk="1" hangingPunct="1"/>
            <a:r>
              <a:rPr lang="en-US">
                <a:cs typeface="Arial" pitchFamily="34" charset="0"/>
              </a:rPr>
              <a:t>permohonan</a:t>
            </a:r>
          </a:p>
        </p:txBody>
      </p:sp>
      <p:sp>
        <p:nvSpPr>
          <p:cNvPr id="138255" name="Text Box 15"/>
          <p:cNvSpPr txBox="1">
            <a:spLocks noChangeArrowheads="1"/>
          </p:cNvSpPr>
          <p:nvPr/>
        </p:nvSpPr>
        <p:spPr bwMode="auto">
          <a:xfrm>
            <a:off x="1431925" y="2017713"/>
            <a:ext cx="2000250" cy="641350"/>
          </a:xfrm>
          <a:prstGeom prst="rect">
            <a:avLst/>
          </a:prstGeom>
          <a:noFill/>
          <a:ln w="9525">
            <a:noFill/>
            <a:miter lim="800000"/>
            <a:headEnd/>
            <a:tailEnd/>
          </a:ln>
        </p:spPr>
        <p:txBody>
          <a:bodyPr wrap="none">
            <a:spAutoFit/>
          </a:bodyPr>
          <a:lstStyle/>
          <a:p>
            <a:pPr eaLnBrk="1" hangingPunct="1"/>
            <a:r>
              <a:rPr lang="en-US">
                <a:cs typeface="Arial" pitchFamily="34" charset="0"/>
              </a:rPr>
              <a:t>3 bln sejak</a:t>
            </a:r>
          </a:p>
          <a:p>
            <a:pPr eaLnBrk="1" hangingPunct="1"/>
            <a:r>
              <a:rPr lang="en-US">
                <a:cs typeface="Arial" pitchFamily="34" charset="0"/>
              </a:rPr>
              <a:t>terima SPPT/SKP</a:t>
            </a:r>
          </a:p>
        </p:txBody>
      </p:sp>
      <p:sp>
        <p:nvSpPr>
          <p:cNvPr id="138256" name="Text Box 16"/>
          <p:cNvSpPr txBox="1">
            <a:spLocks noChangeArrowheads="1"/>
          </p:cNvSpPr>
          <p:nvPr/>
        </p:nvSpPr>
        <p:spPr bwMode="auto">
          <a:xfrm>
            <a:off x="5105400" y="1524000"/>
            <a:ext cx="1238250" cy="366713"/>
          </a:xfrm>
          <a:prstGeom prst="rect">
            <a:avLst/>
          </a:prstGeom>
          <a:noFill/>
          <a:ln w="9525">
            <a:noFill/>
            <a:miter lim="800000"/>
            <a:headEnd/>
            <a:tailEnd/>
          </a:ln>
        </p:spPr>
        <p:txBody>
          <a:bodyPr wrap="none">
            <a:spAutoFit/>
          </a:bodyPr>
          <a:lstStyle/>
          <a:p>
            <a:pPr eaLnBrk="1" hangingPunct="1"/>
            <a:r>
              <a:rPr lang="en-US">
                <a:cs typeface="Arial" pitchFamily="34" charset="0"/>
              </a:rPr>
              <a:t>diteruskan</a:t>
            </a:r>
          </a:p>
        </p:txBody>
      </p:sp>
      <p:sp>
        <p:nvSpPr>
          <p:cNvPr id="138257" name="Text Box 17"/>
          <p:cNvSpPr txBox="1">
            <a:spLocks noChangeArrowheads="1"/>
          </p:cNvSpPr>
          <p:nvPr/>
        </p:nvSpPr>
        <p:spPr bwMode="auto">
          <a:xfrm>
            <a:off x="5470525" y="1865313"/>
            <a:ext cx="882650" cy="366712"/>
          </a:xfrm>
          <a:prstGeom prst="rect">
            <a:avLst/>
          </a:prstGeom>
          <a:noFill/>
          <a:ln w="9525">
            <a:noFill/>
            <a:miter lim="800000"/>
            <a:headEnd/>
            <a:tailEnd/>
          </a:ln>
        </p:spPr>
        <p:txBody>
          <a:bodyPr wrap="none">
            <a:spAutoFit/>
          </a:bodyPr>
          <a:lstStyle/>
          <a:p>
            <a:pPr eaLnBrk="1" hangingPunct="1"/>
            <a:r>
              <a:rPr lang="en-US">
                <a:cs typeface="Arial" pitchFamily="34" charset="0"/>
              </a:rPr>
              <a:t>14 hari</a:t>
            </a:r>
          </a:p>
        </p:txBody>
      </p:sp>
      <p:sp>
        <p:nvSpPr>
          <p:cNvPr id="138258" name="Line 18"/>
          <p:cNvSpPr>
            <a:spLocks noChangeShapeType="1"/>
          </p:cNvSpPr>
          <p:nvPr/>
        </p:nvSpPr>
        <p:spPr bwMode="auto">
          <a:xfrm>
            <a:off x="4953000" y="2743200"/>
            <a:ext cx="990600" cy="685800"/>
          </a:xfrm>
          <a:prstGeom prst="line">
            <a:avLst/>
          </a:prstGeom>
          <a:noFill/>
          <a:ln w="9525">
            <a:solidFill>
              <a:schemeClr val="tx1"/>
            </a:solidFill>
            <a:round/>
            <a:headEnd/>
            <a:tailEnd type="triangle" w="med" len="med"/>
          </a:ln>
        </p:spPr>
        <p:txBody>
          <a:bodyPr/>
          <a:lstStyle/>
          <a:p>
            <a:endParaRPr lang="en-US"/>
          </a:p>
        </p:txBody>
      </p:sp>
      <p:sp>
        <p:nvSpPr>
          <p:cNvPr id="138260" name="AutoShape 20"/>
          <p:cNvSpPr>
            <a:spLocks noChangeArrowheads="1"/>
          </p:cNvSpPr>
          <p:nvPr/>
        </p:nvSpPr>
        <p:spPr bwMode="auto">
          <a:xfrm>
            <a:off x="5410200" y="3429000"/>
            <a:ext cx="1066800" cy="685800"/>
          </a:xfrm>
          <a:prstGeom prst="flowChartPunchedTape">
            <a:avLst/>
          </a:prstGeom>
          <a:solidFill>
            <a:schemeClr val="bg1"/>
          </a:solidFill>
          <a:ln w="9525">
            <a:solidFill>
              <a:schemeClr val="tx1"/>
            </a:solidFill>
            <a:miter lim="800000"/>
            <a:headEnd/>
            <a:tailEnd/>
          </a:ln>
        </p:spPr>
        <p:txBody>
          <a:bodyPr wrap="none" anchor="ctr"/>
          <a:lstStyle/>
          <a:p>
            <a:pPr algn="ctr" eaLnBrk="1" hangingPunct="1"/>
            <a:r>
              <a:rPr lang="en-US" sz="2000" b="1">
                <a:cs typeface="Arial" pitchFamily="34" charset="0"/>
              </a:rPr>
              <a:t>Psk/psl</a:t>
            </a:r>
          </a:p>
        </p:txBody>
      </p:sp>
      <p:sp>
        <p:nvSpPr>
          <p:cNvPr id="138264" name="Line 24"/>
          <p:cNvSpPr>
            <a:spLocks noChangeShapeType="1"/>
          </p:cNvSpPr>
          <p:nvPr/>
        </p:nvSpPr>
        <p:spPr bwMode="auto">
          <a:xfrm>
            <a:off x="5943600" y="4114800"/>
            <a:ext cx="0" cy="457200"/>
          </a:xfrm>
          <a:prstGeom prst="line">
            <a:avLst/>
          </a:prstGeom>
          <a:noFill/>
          <a:ln w="38100">
            <a:solidFill>
              <a:schemeClr val="tx1"/>
            </a:solidFill>
            <a:round/>
            <a:headEnd/>
            <a:tailEnd type="triangle" w="med" len="med"/>
          </a:ln>
        </p:spPr>
        <p:txBody>
          <a:bodyPr/>
          <a:lstStyle/>
          <a:p>
            <a:endParaRPr lang="en-US"/>
          </a:p>
        </p:txBody>
      </p:sp>
      <p:sp>
        <p:nvSpPr>
          <p:cNvPr id="138266" name="AutoShape 26"/>
          <p:cNvSpPr>
            <a:spLocks noChangeArrowheads="1"/>
          </p:cNvSpPr>
          <p:nvPr/>
        </p:nvSpPr>
        <p:spPr bwMode="auto">
          <a:xfrm>
            <a:off x="5257800" y="4648200"/>
            <a:ext cx="1447800" cy="609600"/>
          </a:xfrm>
          <a:prstGeom prst="downArrowCallout">
            <a:avLst>
              <a:gd name="adj1" fmla="val 59375"/>
              <a:gd name="adj2" fmla="val 59375"/>
              <a:gd name="adj3" fmla="val 16667"/>
              <a:gd name="adj4" fmla="val 66667"/>
            </a:avLst>
          </a:prstGeom>
          <a:solidFill>
            <a:schemeClr val="bg1"/>
          </a:solidFill>
          <a:ln w="9525">
            <a:solidFill>
              <a:schemeClr val="tx1"/>
            </a:solidFill>
            <a:miter lim="800000"/>
            <a:headEnd/>
            <a:tailEnd/>
          </a:ln>
        </p:spPr>
        <p:txBody>
          <a:bodyPr wrap="none" anchor="ctr"/>
          <a:lstStyle/>
          <a:p>
            <a:pPr algn="ctr" eaLnBrk="1" hangingPunct="1"/>
            <a:r>
              <a:rPr lang="en-US" sz="2000" b="1">
                <a:cs typeface="Arial" pitchFamily="34" charset="0"/>
              </a:rPr>
              <a:t>Keputusan</a:t>
            </a:r>
          </a:p>
        </p:txBody>
      </p:sp>
      <p:sp>
        <p:nvSpPr>
          <p:cNvPr id="138268" name="Text Box 28"/>
          <p:cNvSpPr txBox="1">
            <a:spLocks noChangeArrowheads="1"/>
          </p:cNvSpPr>
          <p:nvPr/>
        </p:nvSpPr>
        <p:spPr bwMode="auto">
          <a:xfrm>
            <a:off x="5089525" y="5345113"/>
            <a:ext cx="3032125" cy="400050"/>
          </a:xfrm>
          <a:prstGeom prst="rect">
            <a:avLst/>
          </a:prstGeom>
          <a:noFill/>
          <a:ln w="9525">
            <a:noFill/>
            <a:miter lim="800000"/>
            <a:headEnd/>
            <a:tailEnd/>
          </a:ln>
        </p:spPr>
        <p:txBody>
          <a:bodyPr wrap="none">
            <a:spAutoFit/>
          </a:bodyPr>
          <a:lstStyle/>
          <a:p>
            <a:pPr eaLnBrk="1" hangingPunct="1"/>
            <a:r>
              <a:rPr lang="en-US" sz="2000" b="1">
                <a:cs typeface="Arial" pitchFamily="34" charset="0"/>
              </a:rPr>
              <a:t>1. Menerima sel</a:t>
            </a:r>
            <a:r>
              <a:rPr lang="id-ID" sz="2000" b="1">
                <a:cs typeface="Arial" pitchFamily="34" charset="0"/>
              </a:rPr>
              <a:t>rh</a:t>
            </a:r>
            <a:r>
              <a:rPr lang="en-US" sz="2000" b="1">
                <a:cs typeface="Arial" pitchFamily="34" charset="0"/>
              </a:rPr>
              <a:t>/sbgn</a:t>
            </a:r>
          </a:p>
        </p:txBody>
      </p:sp>
      <p:sp>
        <p:nvSpPr>
          <p:cNvPr id="138269" name="Text Box 29"/>
          <p:cNvSpPr txBox="1">
            <a:spLocks noChangeArrowheads="1"/>
          </p:cNvSpPr>
          <p:nvPr/>
        </p:nvSpPr>
        <p:spPr bwMode="auto">
          <a:xfrm>
            <a:off x="5105400" y="5715000"/>
            <a:ext cx="1481138" cy="396875"/>
          </a:xfrm>
          <a:prstGeom prst="rect">
            <a:avLst/>
          </a:prstGeom>
          <a:noFill/>
          <a:ln w="9525">
            <a:noFill/>
            <a:miter lim="800000"/>
            <a:headEnd/>
            <a:tailEnd/>
          </a:ln>
        </p:spPr>
        <p:txBody>
          <a:bodyPr wrap="none">
            <a:spAutoFit/>
          </a:bodyPr>
          <a:lstStyle/>
          <a:p>
            <a:pPr eaLnBrk="1" hangingPunct="1"/>
            <a:r>
              <a:rPr lang="en-US" sz="2000" b="1">
                <a:cs typeface="Arial" pitchFamily="34" charset="0"/>
              </a:rPr>
              <a:t>2. Menolak</a:t>
            </a:r>
          </a:p>
        </p:txBody>
      </p:sp>
      <p:sp>
        <p:nvSpPr>
          <p:cNvPr id="138270" name="Text Box 30"/>
          <p:cNvSpPr txBox="1">
            <a:spLocks noChangeArrowheads="1"/>
          </p:cNvSpPr>
          <p:nvPr/>
        </p:nvSpPr>
        <p:spPr bwMode="auto">
          <a:xfrm>
            <a:off x="5089525" y="6107113"/>
            <a:ext cx="3289300" cy="400050"/>
          </a:xfrm>
          <a:prstGeom prst="rect">
            <a:avLst/>
          </a:prstGeom>
          <a:noFill/>
          <a:ln w="9525">
            <a:noFill/>
            <a:miter lim="800000"/>
            <a:headEnd/>
            <a:tailEnd/>
          </a:ln>
        </p:spPr>
        <p:txBody>
          <a:bodyPr wrap="none">
            <a:spAutoFit/>
          </a:bodyPr>
          <a:lstStyle/>
          <a:p>
            <a:pPr eaLnBrk="1" hangingPunct="1"/>
            <a:r>
              <a:rPr lang="en-US" sz="2000" b="1">
                <a:cs typeface="Arial" pitchFamily="34" charset="0"/>
              </a:rPr>
              <a:t>3. Me</a:t>
            </a:r>
            <a:r>
              <a:rPr lang="id-ID" sz="2000" b="1">
                <a:cs typeface="Arial" pitchFamily="34" charset="0"/>
              </a:rPr>
              <a:t>nambah</a:t>
            </a:r>
            <a:r>
              <a:rPr lang="en-US" sz="2000" b="1">
                <a:cs typeface="Arial" pitchFamily="34" charset="0"/>
              </a:rPr>
              <a:t> besar pajak</a:t>
            </a:r>
          </a:p>
        </p:txBody>
      </p:sp>
      <p:sp>
        <p:nvSpPr>
          <p:cNvPr id="138272" name="Line 32"/>
          <p:cNvSpPr>
            <a:spLocks noChangeShapeType="1"/>
          </p:cNvSpPr>
          <p:nvPr/>
        </p:nvSpPr>
        <p:spPr bwMode="auto">
          <a:xfrm>
            <a:off x="3505200" y="2590800"/>
            <a:ext cx="0" cy="2209800"/>
          </a:xfrm>
          <a:prstGeom prst="line">
            <a:avLst/>
          </a:prstGeom>
          <a:noFill/>
          <a:ln w="38100">
            <a:solidFill>
              <a:schemeClr val="tx1"/>
            </a:solidFill>
            <a:round/>
            <a:headEnd/>
            <a:tailEnd/>
          </a:ln>
        </p:spPr>
        <p:txBody>
          <a:bodyPr/>
          <a:lstStyle/>
          <a:p>
            <a:endParaRPr lang="en-US"/>
          </a:p>
        </p:txBody>
      </p:sp>
      <p:sp>
        <p:nvSpPr>
          <p:cNvPr id="138274" name="Line 34"/>
          <p:cNvSpPr>
            <a:spLocks noChangeShapeType="1"/>
          </p:cNvSpPr>
          <p:nvPr/>
        </p:nvSpPr>
        <p:spPr bwMode="auto">
          <a:xfrm>
            <a:off x="3505200" y="4800600"/>
            <a:ext cx="1600200" cy="0"/>
          </a:xfrm>
          <a:prstGeom prst="line">
            <a:avLst/>
          </a:prstGeom>
          <a:noFill/>
          <a:ln w="38100">
            <a:solidFill>
              <a:schemeClr val="tx1"/>
            </a:solidFill>
            <a:round/>
            <a:headEnd/>
            <a:tailEnd type="triangle" w="med" len="med"/>
          </a:ln>
        </p:spPr>
        <p:txBody>
          <a:bodyPr/>
          <a:lstStyle/>
          <a:p>
            <a:endParaRPr lang="en-US"/>
          </a:p>
        </p:txBody>
      </p:sp>
      <p:sp>
        <p:nvSpPr>
          <p:cNvPr id="138275" name="Text Box 35"/>
          <p:cNvSpPr txBox="1">
            <a:spLocks noChangeArrowheads="1"/>
          </p:cNvSpPr>
          <p:nvPr/>
        </p:nvSpPr>
        <p:spPr bwMode="auto">
          <a:xfrm>
            <a:off x="3489325" y="4354513"/>
            <a:ext cx="917575" cy="396875"/>
          </a:xfrm>
          <a:prstGeom prst="rect">
            <a:avLst/>
          </a:prstGeom>
          <a:noFill/>
          <a:ln w="9525">
            <a:noFill/>
            <a:miter lim="800000"/>
            <a:headEnd/>
            <a:tailEnd/>
          </a:ln>
        </p:spPr>
        <p:txBody>
          <a:bodyPr wrap="none">
            <a:spAutoFit/>
          </a:bodyPr>
          <a:lstStyle/>
          <a:p>
            <a:pPr eaLnBrk="1" hangingPunct="1"/>
            <a:r>
              <a:rPr lang="en-US" sz="2000" b="1">
                <a:cs typeface="Arial" pitchFamily="34" charset="0"/>
              </a:rPr>
              <a:t>12 bln</a:t>
            </a:r>
          </a:p>
        </p:txBody>
      </p:sp>
      <p:sp>
        <p:nvSpPr>
          <p:cNvPr id="138276" name="AutoShape 36"/>
          <p:cNvSpPr>
            <a:spLocks noChangeArrowheads="1"/>
          </p:cNvSpPr>
          <p:nvPr/>
        </p:nvSpPr>
        <p:spPr bwMode="auto">
          <a:xfrm>
            <a:off x="4876800" y="5562600"/>
            <a:ext cx="152400" cy="838200"/>
          </a:xfrm>
          <a:prstGeom prst="moon">
            <a:avLst>
              <a:gd name="adj" fmla="val 50000"/>
            </a:avLst>
          </a:prstGeom>
          <a:solidFill>
            <a:schemeClr val="accent1"/>
          </a:solidFill>
          <a:ln w="9525">
            <a:solidFill>
              <a:schemeClr val="tx1"/>
            </a:solidFill>
            <a:miter lim="800000"/>
            <a:headEnd/>
            <a:tailEnd/>
          </a:ln>
        </p:spPr>
        <p:txBody>
          <a:bodyPr wrap="none" anchor="ctr"/>
          <a:lstStyle/>
          <a:p>
            <a:pPr eaLnBrk="1" hangingPunct="1"/>
            <a:endParaRPr lang="id-ID"/>
          </a:p>
        </p:txBody>
      </p:sp>
      <p:sp>
        <p:nvSpPr>
          <p:cNvPr id="138277" name="Line 37"/>
          <p:cNvSpPr>
            <a:spLocks noChangeShapeType="1"/>
          </p:cNvSpPr>
          <p:nvPr/>
        </p:nvSpPr>
        <p:spPr bwMode="auto">
          <a:xfrm flipH="1" flipV="1">
            <a:off x="1295400" y="3200400"/>
            <a:ext cx="3429000" cy="2743200"/>
          </a:xfrm>
          <a:prstGeom prst="line">
            <a:avLst/>
          </a:prstGeom>
          <a:noFill/>
          <a:ln w="38100">
            <a:solidFill>
              <a:schemeClr val="tx1"/>
            </a:solidFill>
            <a:round/>
            <a:headEnd/>
            <a:tailEnd type="triangle" w="med" len="med"/>
          </a:ln>
        </p:spPr>
        <p:txBody>
          <a:bodyPr/>
          <a:lstStyle/>
          <a:p>
            <a:endParaRPr lang="en-US"/>
          </a:p>
        </p:txBody>
      </p:sp>
      <p:sp>
        <p:nvSpPr>
          <p:cNvPr id="138278" name="Line 38"/>
          <p:cNvSpPr>
            <a:spLocks noChangeShapeType="1"/>
          </p:cNvSpPr>
          <p:nvPr/>
        </p:nvSpPr>
        <p:spPr bwMode="auto">
          <a:xfrm>
            <a:off x="914400" y="3429000"/>
            <a:ext cx="0" cy="1524000"/>
          </a:xfrm>
          <a:prstGeom prst="line">
            <a:avLst/>
          </a:prstGeom>
          <a:noFill/>
          <a:ln w="38100">
            <a:solidFill>
              <a:schemeClr val="tx1"/>
            </a:solidFill>
            <a:round/>
            <a:headEnd/>
            <a:tailEnd type="triangle" w="med" len="med"/>
          </a:ln>
        </p:spPr>
        <p:txBody>
          <a:bodyPr/>
          <a:lstStyle/>
          <a:p>
            <a:endParaRPr lang="en-US"/>
          </a:p>
        </p:txBody>
      </p:sp>
      <p:sp>
        <p:nvSpPr>
          <p:cNvPr id="138279" name="Text Box 39"/>
          <p:cNvSpPr txBox="1">
            <a:spLocks noChangeArrowheads="1"/>
          </p:cNvSpPr>
          <p:nvPr/>
        </p:nvSpPr>
        <p:spPr bwMode="auto">
          <a:xfrm>
            <a:off x="381000" y="3810000"/>
            <a:ext cx="1098550" cy="641350"/>
          </a:xfrm>
          <a:prstGeom prst="rect">
            <a:avLst/>
          </a:prstGeom>
          <a:noFill/>
          <a:ln w="9525">
            <a:noFill/>
            <a:miter lim="800000"/>
            <a:headEnd/>
            <a:tailEnd/>
          </a:ln>
        </p:spPr>
        <p:txBody>
          <a:bodyPr wrap="none">
            <a:spAutoFit/>
          </a:bodyPr>
          <a:lstStyle/>
          <a:p>
            <a:pPr eaLnBrk="1" hangingPunct="1"/>
            <a:r>
              <a:rPr lang="en-US" b="1">
                <a:cs typeface="Arial" pitchFamily="34" charset="0"/>
              </a:rPr>
              <a:t>Banding</a:t>
            </a:r>
          </a:p>
          <a:p>
            <a:pPr eaLnBrk="1" hangingPunct="1"/>
            <a:r>
              <a:rPr lang="en-US" b="1">
                <a:cs typeface="Arial" pitchFamily="34" charset="0"/>
              </a:rPr>
              <a:t>( 3 bln )</a:t>
            </a:r>
          </a:p>
        </p:txBody>
      </p:sp>
      <p:pic>
        <p:nvPicPr>
          <p:cNvPr id="138280" name="Picture 40" descr="j0300840"/>
          <p:cNvPicPr>
            <a:picLocks noChangeAspect="1" noChangeArrowheads="1"/>
          </p:cNvPicPr>
          <p:nvPr/>
        </p:nvPicPr>
        <p:blipFill>
          <a:blip r:embed="rId6"/>
          <a:srcRect/>
          <a:stretch>
            <a:fillRect/>
          </a:stretch>
        </p:blipFill>
        <p:spPr bwMode="auto">
          <a:xfrm>
            <a:off x="152400" y="5029200"/>
            <a:ext cx="1676400" cy="1066800"/>
          </a:xfrm>
          <a:prstGeom prst="rect">
            <a:avLst/>
          </a:prstGeom>
          <a:noFill/>
          <a:ln w="9525">
            <a:noFill/>
            <a:miter lim="800000"/>
            <a:headEnd/>
            <a:tailEnd/>
          </a:ln>
        </p:spPr>
      </p:pic>
      <p:sp>
        <p:nvSpPr>
          <p:cNvPr id="138281" name="Text Box 41"/>
          <p:cNvSpPr txBox="1">
            <a:spLocks noChangeArrowheads="1"/>
          </p:cNvSpPr>
          <p:nvPr/>
        </p:nvSpPr>
        <p:spPr bwMode="auto">
          <a:xfrm>
            <a:off x="212725" y="6030913"/>
            <a:ext cx="2149475" cy="708025"/>
          </a:xfrm>
          <a:prstGeom prst="rect">
            <a:avLst/>
          </a:prstGeom>
          <a:noFill/>
          <a:ln w="9525">
            <a:noFill/>
            <a:miter lim="800000"/>
            <a:headEnd/>
            <a:tailEnd/>
          </a:ln>
        </p:spPr>
        <p:txBody>
          <a:bodyPr>
            <a:spAutoFit/>
          </a:bodyPr>
          <a:lstStyle/>
          <a:p>
            <a:pPr eaLnBrk="1" hangingPunct="1"/>
            <a:r>
              <a:rPr lang="en-US" sz="2000" b="1">
                <a:cs typeface="Arial" pitchFamily="34" charset="0"/>
              </a:rPr>
              <a:t>Pngdl.Pajak</a:t>
            </a:r>
            <a:endParaRPr lang="id-ID" sz="2000" b="1">
              <a:cs typeface="Arial" pitchFamily="34" charset="0"/>
            </a:endParaRPr>
          </a:p>
          <a:p>
            <a:pPr eaLnBrk="1" hangingPunct="1"/>
            <a:r>
              <a:rPr lang="id-ID" sz="2000" b="1">
                <a:cs typeface="Arial" pitchFamily="34" charset="0"/>
              </a:rPr>
              <a:t>UU 14 Th 2002</a:t>
            </a:r>
            <a:endParaRPr lang="en-US" sz="2000" b="1">
              <a:cs typeface="Arial" pitchFamily="34" charset="0"/>
            </a:endParaRPr>
          </a:p>
        </p:txBody>
      </p:sp>
      <p:pic>
        <p:nvPicPr>
          <p:cNvPr id="138282" name="Picture 42" descr="GCAH4425"/>
          <p:cNvPicPr>
            <a:picLocks noChangeAspect="1" noChangeArrowheads="1"/>
          </p:cNvPicPr>
          <p:nvPr/>
        </p:nvPicPr>
        <p:blipFill>
          <a:blip r:embed="rId7"/>
          <a:srcRect/>
          <a:stretch>
            <a:fillRect/>
          </a:stretch>
        </p:blipFill>
        <p:spPr bwMode="auto">
          <a:xfrm>
            <a:off x="304800" y="1371600"/>
            <a:ext cx="1143000" cy="1524000"/>
          </a:xfrm>
          <a:prstGeom prst="rect">
            <a:avLst/>
          </a:prstGeom>
          <a:noFill/>
          <a:ln w="9525">
            <a:noFill/>
            <a:miter lim="800000"/>
            <a:headEnd/>
            <a:tailEnd/>
          </a:ln>
        </p:spPr>
      </p:pic>
      <p:sp>
        <p:nvSpPr>
          <p:cNvPr id="138283" name="Line 43"/>
          <p:cNvSpPr>
            <a:spLocks noChangeShapeType="1"/>
          </p:cNvSpPr>
          <p:nvPr/>
        </p:nvSpPr>
        <p:spPr bwMode="auto">
          <a:xfrm>
            <a:off x="5029200" y="1905000"/>
            <a:ext cx="1295400" cy="0"/>
          </a:xfrm>
          <a:prstGeom prst="line">
            <a:avLst/>
          </a:prstGeom>
          <a:noFill/>
          <a:ln w="38100">
            <a:solidFill>
              <a:schemeClr val="tx1"/>
            </a:solidFill>
            <a:round/>
            <a:headEnd/>
            <a:tailEnd/>
          </a:ln>
        </p:spPr>
        <p:txBody>
          <a:bodyPr/>
          <a:lstStyle/>
          <a:p>
            <a:endParaRPr lang="en-US"/>
          </a:p>
        </p:txBody>
      </p:sp>
      <p:sp>
        <p:nvSpPr>
          <p:cNvPr id="138284" name="Line 44"/>
          <p:cNvSpPr>
            <a:spLocks noChangeShapeType="1"/>
          </p:cNvSpPr>
          <p:nvPr/>
        </p:nvSpPr>
        <p:spPr bwMode="auto">
          <a:xfrm flipV="1">
            <a:off x="6324600" y="1066800"/>
            <a:ext cx="609600" cy="838200"/>
          </a:xfrm>
          <a:prstGeom prst="line">
            <a:avLst/>
          </a:prstGeom>
          <a:noFill/>
          <a:ln w="38100">
            <a:solidFill>
              <a:schemeClr val="tx1"/>
            </a:solidFill>
            <a:round/>
            <a:headEnd/>
            <a:tailEnd type="triangle" w="med" len="med"/>
          </a:ln>
        </p:spPr>
        <p:txBody>
          <a:bodyPr/>
          <a:lstStyle/>
          <a:p>
            <a:endParaRPr lang="en-US"/>
          </a:p>
        </p:txBody>
      </p:sp>
      <p:sp>
        <p:nvSpPr>
          <p:cNvPr id="138286" name="Text Box 46"/>
          <p:cNvSpPr txBox="1">
            <a:spLocks noChangeArrowheads="1"/>
          </p:cNvSpPr>
          <p:nvPr/>
        </p:nvSpPr>
        <p:spPr bwMode="auto">
          <a:xfrm>
            <a:off x="7162800" y="3352800"/>
            <a:ext cx="1763713"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Dit.Jen.Pajak</a:t>
            </a:r>
          </a:p>
          <a:p>
            <a:pPr eaLnBrk="1" hangingPunct="1"/>
            <a:r>
              <a:rPr lang="en-US" sz="2000" b="1">
                <a:cs typeface="Arial" pitchFamily="34" charset="0"/>
              </a:rPr>
              <a:t>( &gt; 1,5 M )</a:t>
            </a:r>
          </a:p>
        </p:txBody>
      </p:sp>
      <p:sp>
        <p:nvSpPr>
          <p:cNvPr id="138287" name="Line 47"/>
          <p:cNvSpPr>
            <a:spLocks noChangeShapeType="1"/>
          </p:cNvSpPr>
          <p:nvPr/>
        </p:nvSpPr>
        <p:spPr bwMode="auto">
          <a:xfrm>
            <a:off x="6324600" y="1905000"/>
            <a:ext cx="838200" cy="838200"/>
          </a:xfrm>
          <a:prstGeom prst="line">
            <a:avLst/>
          </a:prstGeom>
          <a:noFill/>
          <a:ln w="38100">
            <a:solidFill>
              <a:schemeClr val="tx1"/>
            </a:solidFill>
            <a:round/>
            <a:headEnd/>
            <a:tailEnd type="triangle" w="med" len="med"/>
          </a:ln>
        </p:spPr>
        <p:txBody>
          <a:bodyPr/>
          <a:lstStyle/>
          <a:p>
            <a:endParaRPr lang="en-US"/>
          </a:p>
        </p:txBody>
      </p:sp>
      <p:graphicFrame>
        <p:nvGraphicFramePr>
          <p:cNvPr id="138288" name="Object 48"/>
          <p:cNvGraphicFramePr>
            <a:graphicFrameLocks/>
          </p:cNvGraphicFramePr>
          <p:nvPr/>
        </p:nvGraphicFramePr>
        <p:xfrm>
          <a:off x="6858000" y="2590800"/>
          <a:ext cx="2286000" cy="838200"/>
        </p:xfrm>
        <a:graphic>
          <a:graphicData uri="http://schemas.openxmlformats.org/presentationml/2006/ole">
            <p:oleObj spid="_x0000_s16387" name="ClipArt" r:id="rId8" imgW="1360440" imgH="62676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8249"/>
                                        </p:tgtEl>
                                        <p:attrNameLst>
                                          <p:attrName>style.visibility</p:attrName>
                                        </p:attrNameLst>
                                      </p:cBhvr>
                                      <p:to>
                                        <p:strVal val="visible"/>
                                      </p:to>
                                    </p:set>
                                    <p:anim calcmode="lin" valueType="num">
                                      <p:cBhvr>
                                        <p:cTn id="7" dur="500" fill="hold"/>
                                        <p:tgtEl>
                                          <p:spTgt spid="138249"/>
                                        </p:tgtEl>
                                        <p:attrNameLst>
                                          <p:attrName>ppt_w</p:attrName>
                                        </p:attrNameLst>
                                      </p:cBhvr>
                                      <p:tavLst>
                                        <p:tav tm="0">
                                          <p:val>
                                            <p:fltVal val="0"/>
                                          </p:val>
                                        </p:tav>
                                        <p:tav tm="100000">
                                          <p:val>
                                            <p:strVal val="#ppt_w"/>
                                          </p:val>
                                        </p:tav>
                                      </p:tavLst>
                                    </p:anim>
                                    <p:anim calcmode="lin" valueType="num">
                                      <p:cBhvr>
                                        <p:cTn id="8" dur="500" fill="hold"/>
                                        <p:tgtEl>
                                          <p:spTgt spid="13824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38282"/>
                                        </p:tgtEl>
                                        <p:attrNameLst>
                                          <p:attrName>style.visibility</p:attrName>
                                        </p:attrNameLst>
                                      </p:cBhvr>
                                      <p:to>
                                        <p:strVal val="visible"/>
                                      </p:to>
                                    </p:set>
                                    <p:anim calcmode="lin" valueType="num">
                                      <p:cBhvr additive="base">
                                        <p:cTn id="13" dur="500" fill="hold"/>
                                        <p:tgtEl>
                                          <p:spTgt spid="138282"/>
                                        </p:tgtEl>
                                        <p:attrNameLst>
                                          <p:attrName>ppt_x</p:attrName>
                                        </p:attrNameLst>
                                      </p:cBhvr>
                                      <p:tavLst>
                                        <p:tav tm="0">
                                          <p:val>
                                            <p:strVal val="0-#ppt_w/2"/>
                                          </p:val>
                                        </p:tav>
                                        <p:tav tm="100000">
                                          <p:val>
                                            <p:strVal val="#ppt_x"/>
                                          </p:val>
                                        </p:tav>
                                      </p:tavLst>
                                    </p:anim>
                                    <p:anim calcmode="lin" valueType="num">
                                      <p:cBhvr additive="base">
                                        <p:cTn id="14" dur="500" fill="hold"/>
                                        <p:tgtEl>
                                          <p:spTgt spid="13828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8" presetClass="entr" presetSubtype="16" fill="hold" grpId="0" nodeType="afterEffect">
                                  <p:stCondLst>
                                    <p:cond delay="0"/>
                                  </p:stCondLst>
                                  <p:childTnLst>
                                    <p:set>
                                      <p:cBhvr>
                                        <p:cTn id="17" dur="1" fill="hold">
                                          <p:stCondLst>
                                            <p:cond delay="0"/>
                                          </p:stCondLst>
                                        </p:cTn>
                                        <p:tgtEl>
                                          <p:spTgt spid="138250"/>
                                        </p:tgtEl>
                                        <p:attrNameLst>
                                          <p:attrName>style.visibility</p:attrName>
                                        </p:attrNameLst>
                                      </p:cBhvr>
                                      <p:to>
                                        <p:strVal val="visible"/>
                                      </p:to>
                                    </p:set>
                                    <p:animEffect transition="in" filter="diamond(in)">
                                      <p:cBhvr>
                                        <p:cTn id="18" dur="1000"/>
                                        <p:tgtEl>
                                          <p:spTgt spid="138250"/>
                                        </p:tgtEl>
                                      </p:cBhvr>
                                    </p:animEffec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138254"/>
                                        </p:tgtEl>
                                        <p:attrNameLst>
                                          <p:attrName>style.visibility</p:attrName>
                                        </p:attrNameLst>
                                      </p:cBhvr>
                                      <p:to>
                                        <p:strVal val="visible"/>
                                      </p:to>
                                    </p:set>
                                    <p:anim calcmode="discrete" valueType="clr">
                                      <p:cBhvr override="childStyle">
                                        <p:cTn id="23" dur="80"/>
                                        <p:tgtEl>
                                          <p:spTgt spid="138254"/>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38254"/>
                                        </p:tgtEl>
                                        <p:attrNameLst>
                                          <p:attrName>fillcolor</p:attrName>
                                        </p:attrNameLst>
                                      </p:cBhvr>
                                      <p:tavLst>
                                        <p:tav tm="0">
                                          <p:val>
                                            <p:clrVal>
                                              <a:schemeClr val="accent2"/>
                                            </p:clrVal>
                                          </p:val>
                                        </p:tav>
                                        <p:tav tm="50000">
                                          <p:val>
                                            <p:clrVal>
                                              <a:schemeClr val="hlink"/>
                                            </p:clrVal>
                                          </p:val>
                                        </p:tav>
                                      </p:tavLst>
                                    </p:anim>
                                    <p:set>
                                      <p:cBhvr>
                                        <p:cTn id="25" dur="80"/>
                                        <p:tgtEl>
                                          <p:spTgt spid="138254"/>
                                        </p:tgtEl>
                                        <p:attrNameLst>
                                          <p:attrName>fill.type</p:attrName>
                                        </p:attrNameLst>
                                      </p:cBhvr>
                                      <p:to>
                                        <p:strVal val="solid"/>
                                      </p:to>
                                    </p:set>
                                  </p:childTnLst>
                                </p:cTn>
                              </p:par>
                            </p:childTnLst>
                          </p:cTn>
                        </p:par>
                        <p:par>
                          <p:cTn id="26" fill="hold">
                            <p:stCondLst>
                              <p:cond delay="44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138255"/>
                                        </p:tgtEl>
                                        <p:attrNameLst>
                                          <p:attrName>style.visibility</p:attrName>
                                        </p:attrNameLst>
                                      </p:cBhvr>
                                      <p:to>
                                        <p:strVal val="visible"/>
                                      </p:to>
                                    </p:set>
                                    <p:anim calcmode="discrete" valueType="clr">
                                      <p:cBhvr override="childStyle">
                                        <p:cTn id="29" dur="80"/>
                                        <p:tgtEl>
                                          <p:spTgt spid="138255"/>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38255"/>
                                        </p:tgtEl>
                                        <p:attrNameLst>
                                          <p:attrName>fillcolor</p:attrName>
                                        </p:attrNameLst>
                                      </p:cBhvr>
                                      <p:tavLst>
                                        <p:tav tm="0">
                                          <p:val>
                                            <p:clrVal>
                                              <a:schemeClr val="accent2"/>
                                            </p:clrVal>
                                          </p:val>
                                        </p:tav>
                                        <p:tav tm="50000">
                                          <p:val>
                                            <p:clrVal>
                                              <a:schemeClr val="hlink"/>
                                            </p:clrVal>
                                          </p:val>
                                        </p:tav>
                                      </p:tavLst>
                                    </p:anim>
                                    <p:set>
                                      <p:cBhvr>
                                        <p:cTn id="31" dur="80"/>
                                        <p:tgtEl>
                                          <p:spTgt spid="138255"/>
                                        </p:tgtEl>
                                        <p:attrNameLst>
                                          <p:attrName>fill.type</p:attrName>
                                        </p:attrNameLst>
                                      </p:cBhvr>
                                      <p:to>
                                        <p:strVal val="solid"/>
                                      </p:to>
                                    </p:set>
                                  </p:childTnLst>
                                </p:cTn>
                              </p:par>
                            </p:childTnLst>
                          </p:cTn>
                        </p:par>
                        <p:par>
                          <p:cTn id="32" fill="hold">
                            <p:stCondLst>
                              <p:cond delay="1400"/>
                            </p:stCondLst>
                            <p:childTnLst>
                              <p:par>
                                <p:cTn id="33" presetID="23" presetClass="entr" presetSubtype="16" fill="hold" grpId="0" nodeType="afterEffect">
                                  <p:stCondLst>
                                    <p:cond delay="0"/>
                                  </p:stCondLst>
                                  <p:childTnLst>
                                    <p:set>
                                      <p:cBhvr>
                                        <p:cTn id="34" dur="1" fill="hold">
                                          <p:stCondLst>
                                            <p:cond delay="0"/>
                                          </p:stCondLst>
                                        </p:cTn>
                                        <p:tgtEl>
                                          <p:spTgt spid="138245"/>
                                        </p:tgtEl>
                                        <p:attrNameLst>
                                          <p:attrName>style.visibility</p:attrName>
                                        </p:attrNameLst>
                                      </p:cBhvr>
                                      <p:to>
                                        <p:strVal val="visible"/>
                                      </p:to>
                                    </p:set>
                                    <p:anim calcmode="lin" valueType="num">
                                      <p:cBhvr>
                                        <p:cTn id="35" dur="500" fill="hold"/>
                                        <p:tgtEl>
                                          <p:spTgt spid="138245"/>
                                        </p:tgtEl>
                                        <p:attrNameLst>
                                          <p:attrName>ppt_w</p:attrName>
                                        </p:attrNameLst>
                                      </p:cBhvr>
                                      <p:tavLst>
                                        <p:tav tm="0">
                                          <p:val>
                                            <p:fltVal val="0"/>
                                          </p:val>
                                        </p:tav>
                                        <p:tav tm="100000">
                                          <p:val>
                                            <p:strVal val="#ppt_w"/>
                                          </p:val>
                                        </p:tav>
                                      </p:tavLst>
                                    </p:anim>
                                    <p:anim calcmode="lin" valueType="num">
                                      <p:cBhvr>
                                        <p:cTn id="36" dur="500" fill="hold"/>
                                        <p:tgtEl>
                                          <p:spTgt spid="138245"/>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nodeType="clickEffect">
                                  <p:stCondLst>
                                    <p:cond delay="0"/>
                                  </p:stCondLst>
                                  <p:childTnLst>
                                    <p:set>
                                      <p:cBhvr>
                                        <p:cTn id="40" dur="1" fill="hold">
                                          <p:stCondLst>
                                            <p:cond delay="0"/>
                                          </p:stCondLst>
                                        </p:cTn>
                                        <p:tgtEl>
                                          <p:spTgt spid="138248"/>
                                        </p:tgtEl>
                                        <p:attrNameLst>
                                          <p:attrName>style.visibility</p:attrName>
                                        </p:attrNameLst>
                                      </p:cBhvr>
                                      <p:to>
                                        <p:strVal val="visible"/>
                                      </p:to>
                                    </p:set>
                                    <p:animEffect transition="in" filter="diamond(in)">
                                      <p:cBhvr>
                                        <p:cTn id="41" dur="2000"/>
                                        <p:tgtEl>
                                          <p:spTgt spid="138248"/>
                                        </p:tgtEl>
                                      </p:cBhvr>
                                    </p:animEffect>
                                  </p:childTnLst>
                                </p:cTn>
                              </p:par>
                            </p:childTnLst>
                          </p:cTn>
                        </p:par>
                        <p:par>
                          <p:cTn id="42" fill="hold">
                            <p:stCondLst>
                              <p:cond delay="200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38251"/>
                                        </p:tgtEl>
                                        <p:attrNameLst>
                                          <p:attrName>style.visibility</p:attrName>
                                        </p:attrNameLst>
                                      </p:cBhvr>
                                      <p:to>
                                        <p:strVal val="visible"/>
                                      </p:to>
                                    </p:set>
                                    <p:anim calcmode="discrete" valueType="clr">
                                      <p:cBhvr override="childStyle">
                                        <p:cTn id="45" dur="80"/>
                                        <p:tgtEl>
                                          <p:spTgt spid="138251"/>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38251"/>
                                        </p:tgtEl>
                                        <p:attrNameLst>
                                          <p:attrName>fillcolor</p:attrName>
                                        </p:attrNameLst>
                                      </p:cBhvr>
                                      <p:tavLst>
                                        <p:tav tm="0">
                                          <p:val>
                                            <p:clrVal>
                                              <a:schemeClr val="accent2"/>
                                            </p:clrVal>
                                          </p:val>
                                        </p:tav>
                                        <p:tav tm="50000">
                                          <p:val>
                                            <p:clrVal>
                                              <a:schemeClr val="hlink"/>
                                            </p:clrVal>
                                          </p:val>
                                        </p:tav>
                                      </p:tavLst>
                                    </p:anim>
                                    <p:set>
                                      <p:cBhvr>
                                        <p:cTn id="47" dur="80"/>
                                        <p:tgtEl>
                                          <p:spTgt spid="138251"/>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138256"/>
                                        </p:tgtEl>
                                        <p:attrNameLst>
                                          <p:attrName>style.visibility</p:attrName>
                                        </p:attrNameLst>
                                      </p:cBhvr>
                                      <p:to>
                                        <p:strVal val="visible"/>
                                      </p:to>
                                    </p:set>
                                    <p:anim calcmode="discrete" valueType="clr">
                                      <p:cBhvr override="childStyle">
                                        <p:cTn id="52" dur="80"/>
                                        <p:tgtEl>
                                          <p:spTgt spid="138256"/>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138256"/>
                                        </p:tgtEl>
                                        <p:attrNameLst>
                                          <p:attrName>fillcolor</p:attrName>
                                        </p:attrNameLst>
                                      </p:cBhvr>
                                      <p:tavLst>
                                        <p:tav tm="0">
                                          <p:val>
                                            <p:clrVal>
                                              <a:schemeClr val="accent2"/>
                                            </p:clrVal>
                                          </p:val>
                                        </p:tav>
                                        <p:tav tm="50000">
                                          <p:val>
                                            <p:clrVal>
                                              <a:schemeClr val="hlink"/>
                                            </p:clrVal>
                                          </p:val>
                                        </p:tav>
                                      </p:tavLst>
                                    </p:anim>
                                    <p:set>
                                      <p:cBhvr>
                                        <p:cTn id="54" dur="80"/>
                                        <p:tgtEl>
                                          <p:spTgt spid="138256"/>
                                        </p:tgtEl>
                                        <p:attrNameLst>
                                          <p:attrName>fill.type</p:attrName>
                                        </p:attrNameLst>
                                      </p:cBhvr>
                                      <p:to>
                                        <p:strVal val="solid"/>
                                      </p:to>
                                    </p:set>
                                  </p:childTnLst>
                                </p:cTn>
                              </p:par>
                            </p:childTnLst>
                          </p:cTn>
                        </p:par>
                        <p:par>
                          <p:cTn id="55" fill="hold">
                            <p:stCondLst>
                              <p:cond delay="440"/>
                            </p:stCondLst>
                            <p:childTnLst>
                              <p:par>
                                <p:cTn id="56" presetID="4" presetClass="entr" presetSubtype="16" fill="hold" grpId="0" nodeType="afterEffect">
                                  <p:stCondLst>
                                    <p:cond delay="0"/>
                                  </p:stCondLst>
                                  <p:childTnLst>
                                    <p:set>
                                      <p:cBhvr>
                                        <p:cTn id="57" dur="1" fill="hold">
                                          <p:stCondLst>
                                            <p:cond delay="0"/>
                                          </p:stCondLst>
                                        </p:cTn>
                                        <p:tgtEl>
                                          <p:spTgt spid="138283"/>
                                        </p:tgtEl>
                                        <p:attrNameLst>
                                          <p:attrName>style.visibility</p:attrName>
                                        </p:attrNameLst>
                                      </p:cBhvr>
                                      <p:to>
                                        <p:strVal val="visible"/>
                                      </p:to>
                                    </p:set>
                                    <p:animEffect transition="in" filter="box(in)">
                                      <p:cBhvr>
                                        <p:cTn id="58" dur="500"/>
                                        <p:tgtEl>
                                          <p:spTgt spid="138283"/>
                                        </p:tgtEl>
                                      </p:cBhvr>
                                    </p:animEffect>
                                  </p:childTnLst>
                                </p:cTn>
                              </p:par>
                            </p:childTnLst>
                          </p:cTn>
                        </p:par>
                        <p:par>
                          <p:cTn id="59" fill="hold">
                            <p:stCondLst>
                              <p:cond delay="940"/>
                            </p:stCondLst>
                            <p:childTnLst>
                              <p:par>
                                <p:cTn id="60" presetID="27" presetClass="entr" presetSubtype="0" fill="hold" grpId="0" nodeType="afterEffect">
                                  <p:stCondLst>
                                    <p:cond delay="0"/>
                                  </p:stCondLst>
                                  <p:iterate type="lt">
                                    <p:tmPct val="50000"/>
                                  </p:iterate>
                                  <p:childTnLst>
                                    <p:set>
                                      <p:cBhvr>
                                        <p:cTn id="61" dur="1" fill="hold">
                                          <p:stCondLst>
                                            <p:cond delay="0"/>
                                          </p:stCondLst>
                                        </p:cTn>
                                        <p:tgtEl>
                                          <p:spTgt spid="138257"/>
                                        </p:tgtEl>
                                        <p:attrNameLst>
                                          <p:attrName>style.visibility</p:attrName>
                                        </p:attrNameLst>
                                      </p:cBhvr>
                                      <p:to>
                                        <p:strVal val="visible"/>
                                      </p:to>
                                    </p:set>
                                    <p:anim calcmode="discrete" valueType="clr">
                                      <p:cBhvr override="childStyle">
                                        <p:cTn id="62" dur="80"/>
                                        <p:tgtEl>
                                          <p:spTgt spid="138257"/>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138257"/>
                                        </p:tgtEl>
                                        <p:attrNameLst>
                                          <p:attrName>fillcolor</p:attrName>
                                        </p:attrNameLst>
                                      </p:cBhvr>
                                      <p:tavLst>
                                        <p:tav tm="0">
                                          <p:val>
                                            <p:clrVal>
                                              <a:schemeClr val="accent2"/>
                                            </p:clrVal>
                                          </p:val>
                                        </p:tav>
                                        <p:tav tm="50000">
                                          <p:val>
                                            <p:clrVal>
                                              <a:schemeClr val="hlink"/>
                                            </p:clrVal>
                                          </p:val>
                                        </p:tav>
                                      </p:tavLst>
                                    </p:anim>
                                    <p:set>
                                      <p:cBhvr>
                                        <p:cTn id="64" dur="80"/>
                                        <p:tgtEl>
                                          <p:spTgt spid="138257"/>
                                        </p:tgtEl>
                                        <p:attrNameLst>
                                          <p:attrName>fill.type</p:attrName>
                                        </p:attrNameLst>
                                      </p:cBhvr>
                                      <p:to>
                                        <p:strVal val="solid"/>
                                      </p:to>
                                    </p:set>
                                  </p:childTnLst>
                                </p:cTn>
                              </p:par>
                            </p:childTnLst>
                          </p:cTn>
                        </p:par>
                        <p:par>
                          <p:cTn id="65" fill="hold">
                            <p:stCondLst>
                              <p:cond delay="1220"/>
                            </p:stCondLst>
                            <p:childTnLst>
                              <p:par>
                                <p:cTn id="66" presetID="5" presetClass="entr" presetSubtype="10" fill="hold" grpId="0" nodeType="afterEffect">
                                  <p:stCondLst>
                                    <p:cond delay="0"/>
                                  </p:stCondLst>
                                  <p:childTnLst>
                                    <p:set>
                                      <p:cBhvr>
                                        <p:cTn id="67" dur="1" fill="hold">
                                          <p:stCondLst>
                                            <p:cond delay="0"/>
                                          </p:stCondLst>
                                        </p:cTn>
                                        <p:tgtEl>
                                          <p:spTgt spid="138284"/>
                                        </p:tgtEl>
                                        <p:attrNameLst>
                                          <p:attrName>style.visibility</p:attrName>
                                        </p:attrNameLst>
                                      </p:cBhvr>
                                      <p:to>
                                        <p:strVal val="visible"/>
                                      </p:to>
                                    </p:set>
                                    <p:animEffect transition="in" filter="checkerboard(across)">
                                      <p:cBhvr>
                                        <p:cTn id="68" dur="500"/>
                                        <p:tgtEl>
                                          <p:spTgt spid="138284"/>
                                        </p:tgtEl>
                                      </p:cBhvr>
                                    </p:animEffect>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nodeType="clickEffect">
                                  <p:stCondLst>
                                    <p:cond delay="0"/>
                                  </p:stCondLst>
                                  <p:childTnLst>
                                    <p:set>
                                      <p:cBhvr>
                                        <p:cTn id="72" dur="1" fill="hold">
                                          <p:stCondLst>
                                            <p:cond delay="0"/>
                                          </p:stCondLst>
                                        </p:cTn>
                                        <p:tgtEl>
                                          <p:spTgt spid="138246"/>
                                        </p:tgtEl>
                                        <p:attrNameLst>
                                          <p:attrName>style.visibility</p:attrName>
                                        </p:attrNameLst>
                                      </p:cBhvr>
                                      <p:to>
                                        <p:strVal val="visible"/>
                                      </p:to>
                                    </p:set>
                                    <p:animEffect transition="in" filter="diamond(in)">
                                      <p:cBhvr>
                                        <p:cTn id="73" dur="2000"/>
                                        <p:tgtEl>
                                          <p:spTgt spid="138246"/>
                                        </p:tgtEl>
                                      </p:cBhvr>
                                    </p:animEffect>
                                  </p:childTnLst>
                                </p:cTn>
                              </p:par>
                            </p:childTnLst>
                          </p:cTn>
                        </p:par>
                        <p:par>
                          <p:cTn id="74" fill="hold">
                            <p:stCondLst>
                              <p:cond delay="2000"/>
                            </p:stCondLst>
                            <p:childTnLst>
                              <p:par>
                                <p:cTn id="75" presetID="27" presetClass="entr" presetSubtype="0" fill="hold" grpId="0" nodeType="afterEffect">
                                  <p:stCondLst>
                                    <p:cond delay="0"/>
                                  </p:stCondLst>
                                  <p:iterate type="lt">
                                    <p:tmPct val="50000"/>
                                  </p:iterate>
                                  <p:childTnLst>
                                    <p:set>
                                      <p:cBhvr>
                                        <p:cTn id="76" dur="1" fill="hold">
                                          <p:stCondLst>
                                            <p:cond delay="0"/>
                                          </p:stCondLst>
                                        </p:cTn>
                                        <p:tgtEl>
                                          <p:spTgt spid="138252"/>
                                        </p:tgtEl>
                                        <p:attrNameLst>
                                          <p:attrName>style.visibility</p:attrName>
                                        </p:attrNameLst>
                                      </p:cBhvr>
                                      <p:to>
                                        <p:strVal val="visible"/>
                                      </p:to>
                                    </p:set>
                                    <p:anim calcmode="discrete" valueType="clr">
                                      <p:cBhvr override="childStyle">
                                        <p:cTn id="77" dur="80"/>
                                        <p:tgtEl>
                                          <p:spTgt spid="138252"/>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138252"/>
                                        </p:tgtEl>
                                        <p:attrNameLst>
                                          <p:attrName>fillcolor</p:attrName>
                                        </p:attrNameLst>
                                      </p:cBhvr>
                                      <p:tavLst>
                                        <p:tav tm="0">
                                          <p:val>
                                            <p:clrVal>
                                              <a:schemeClr val="accent2"/>
                                            </p:clrVal>
                                          </p:val>
                                        </p:tav>
                                        <p:tav tm="50000">
                                          <p:val>
                                            <p:clrVal>
                                              <a:schemeClr val="hlink"/>
                                            </p:clrVal>
                                          </p:val>
                                        </p:tav>
                                      </p:tavLst>
                                    </p:anim>
                                    <p:set>
                                      <p:cBhvr>
                                        <p:cTn id="79" dur="80"/>
                                        <p:tgtEl>
                                          <p:spTgt spid="138252"/>
                                        </p:tgtEl>
                                        <p:attrNameLst>
                                          <p:attrName>fill.type</p:attrName>
                                        </p:attrNameLst>
                                      </p:cBhvr>
                                      <p:to>
                                        <p:strVal val="solid"/>
                                      </p:to>
                                    </p:set>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grpId="0" nodeType="clickEffect">
                                  <p:stCondLst>
                                    <p:cond delay="0"/>
                                  </p:stCondLst>
                                  <p:childTnLst>
                                    <p:set>
                                      <p:cBhvr>
                                        <p:cTn id="83" dur="1" fill="hold">
                                          <p:stCondLst>
                                            <p:cond delay="0"/>
                                          </p:stCondLst>
                                        </p:cTn>
                                        <p:tgtEl>
                                          <p:spTgt spid="138287"/>
                                        </p:tgtEl>
                                        <p:attrNameLst>
                                          <p:attrName>style.visibility</p:attrName>
                                        </p:attrNameLst>
                                      </p:cBhvr>
                                      <p:to>
                                        <p:strVal val="visible"/>
                                      </p:to>
                                    </p:set>
                                    <p:animEffect transition="in" filter="checkerboard(across)">
                                      <p:cBhvr>
                                        <p:cTn id="84" dur="500"/>
                                        <p:tgtEl>
                                          <p:spTgt spid="138287"/>
                                        </p:tgtEl>
                                      </p:cBhvr>
                                    </p:animEffect>
                                  </p:childTnLst>
                                </p:cTn>
                              </p:par>
                            </p:childTnLst>
                          </p:cTn>
                        </p:par>
                        <p:par>
                          <p:cTn id="85" fill="hold">
                            <p:stCondLst>
                              <p:cond delay="500"/>
                            </p:stCondLst>
                            <p:childTnLst>
                              <p:par>
                                <p:cTn id="86" presetID="4" presetClass="entr" presetSubtype="16" fill="hold" nodeType="afterEffect">
                                  <p:stCondLst>
                                    <p:cond delay="0"/>
                                  </p:stCondLst>
                                  <p:childTnLst>
                                    <p:set>
                                      <p:cBhvr>
                                        <p:cTn id="87" dur="1" fill="hold">
                                          <p:stCondLst>
                                            <p:cond delay="0"/>
                                          </p:stCondLst>
                                        </p:cTn>
                                        <p:tgtEl>
                                          <p:spTgt spid="138288"/>
                                        </p:tgtEl>
                                        <p:attrNameLst>
                                          <p:attrName>style.visibility</p:attrName>
                                        </p:attrNameLst>
                                      </p:cBhvr>
                                      <p:to>
                                        <p:strVal val="visible"/>
                                      </p:to>
                                    </p:set>
                                    <p:animEffect transition="in" filter="box(in)">
                                      <p:cBhvr>
                                        <p:cTn id="88" dur="500"/>
                                        <p:tgtEl>
                                          <p:spTgt spid="138288"/>
                                        </p:tgtEl>
                                      </p:cBhvr>
                                    </p:animEffect>
                                  </p:childTnLst>
                                </p:cTn>
                              </p:par>
                            </p:childTnLst>
                          </p:cTn>
                        </p:par>
                        <p:par>
                          <p:cTn id="89" fill="hold">
                            <p:stCondLst>
                              <p:cond delay="1000"/>
                            </p:stCondLst>
                            <p:childTnLst>
                              <p:par>
                                <p:cTn id="90" presetID="27" presetClass="entr" presetSubtype="0" fill="hold" grpId="0" nodeType="afterEffect">
                                  <p:stCondLst>
                                    <p:cond delay="0"/>
                                  </p:stCondLst>
                                  <p:iterate type="lt">
                                    <p:tmPct val="50000"/>
                                  </p:iterate>
                                  <p:childTnLst>
                                    <p:set>
                                      <p:cBhvr>
                                        <p:cTn id="91" dur="1" fill="hold">
                                          <p:stCondLst>
                                            <p:cond delay="0"/>
                                          </p:stCondLst>
                                        </p:cTn>
                                        <p:tgtEl>
                                          <p:spTgt spid="138286"/>
                                        </p:tgtEl>
                                        <p:attrNameLst>
                                          <p:attrName>style.visibility</p:attrName>
                                        </p:attrNameLst>
                                      </p:cBhvr>
                                      <p:to>
                                        <p:strVal val="visible"/>
                                      </p:to>
                                    </p:set>
                                    <p:anim calcmode="discrete" valueType="clr">
                                      <p:cBhvr override="childStyle">
                                        <p:cTn id="92" dur="80"/>
                                        <p:tgtEl>
                                          <p:spTgt spid="138286"/>
                                        </p:tgtEl>
                                        <p:attrNameLst>
                                          <p:attrName>style.color</p:attrName>
                                        </p:attrNameLst>
                                      </p:cBhvr>
                                      <p:tavLst>
                                        <p:tav tm="0">
                                          <p:val>
                                            <p:clrVal>
                                              <a:schemeClr val="accent2"/>
                                            </p:clrVal>
                                          </p:val>
                                        </p:tav>
                                        <p:tav tm="50000">
                                          <p:val>
                                            <p:clrVal>
                                              <a:schemeClr val="hlink"/>
                                            </p:clrVal>
                                          </p:val>
                                        </p:tav>
                                      </p:tavLst>
                                    </p:anim>
                                    <p:anim calcmode="discrete" valueType="clr">
                                      <p:cBhvr>
                                        <p:cTn id="93" dur="80"/>
                                        <p:tgtEl>
                                          <p:spTgt spid="138286"/>
                                        </p:tgtEl>
                                        <p:attrNameLst>
                                          <p:attrName>fillcolor</p:attrName>
                                        </p:attrNameLst>
                                      </p:cBhvr>
                                      <p:tavLst>
                                        <p:tav tm="0">
                                          <p:val>
                                            <p:clrVal>
                                              <a:schemeClr val="accent2"/>
                                            </p:clrVal>
                                          </p:val>
                                        </p:tav>
                                        <p:tav tm="50000">
                                          <p:val>
                                            <p:clrVal>
                                              <a:schemeClr val="hlink"/>
                                            </p:clrVal>
                                          </p:val>
                                        </p:tav>
                                      </p:tavLst>
                                    </p:anim>
                                    <p:set>
                                      <p:cBhvr>
                                        <p:cTn id="94" dur="80"/>
                                        <p:tgtEl>
                                          <p:spTgt spid="138286"/>
                                        </p:tgtEl>
                                        <p:attrNameLst>
                                          <p:attrName>fill.type</p:attrName>
                                        </p:attrNameLst>
                                      </p:cBhvr>
                                      <p:to>
                                        <p:strVal val="solid"/>
                                      </p:to>
                                    </p:set>
                                  </p:childTnLst>
                                </p:cTn>
                              </p:par>
                            </p:childTnLst>
                          </p:cTn>
                        </p:par>
                      </p:childTnLst>
                    </p:cTn>
                  </p:par>
                  <p:par>
                    <p:cTn id="95" fill="hold">
                      <p:stCondLst>
                        <p:cond delay="indefinite"/>
                      </p:stCondLst>
                      <p:childTnLst>
                        <p:par>
                          <p:cTn id="96" fill="hold">
                            <p:stCondLst>
                              <p:cond delay="0"/>
                            </p:stCondLst>
                            <p:childTnLst>
                              <p:par>
                                <p:cTn id="97" presetID="23" presetClass="entr" presetSubtype="16" fill="hold" grpId="0" nodeType="clickEffect">
                                  <p:stCondLst>
                                    <p:cond delay="0"/>
                                  </p:stCondLst>
                                  <p:childTnLst>
                                    <p:set>
                                      <p:cBhvr>
                                        <p:cTn id="98" dur="1" fill="hold">
                                          <p:stCondLst>
                                            <p:cond delay="0"/>
                                          </p:stCondLst>
                                        </p:cTn>
                                        <p:tgtEl>
                                          <p:spTgt spid="138258"/>
                                        </p:tgtEl>
                                        <p:attrNameLst>
                                          <p:attrName>style.visibility</p:attrName>
                                        </p:attrNameLst>
                                      </p:cBhvr>
                                      <p:to>
                                        <p:strVal val="visible"/>
                                      </p:to>
                                    </p:set>
                                    <p:anim calcmode="lin" valueType="num">
                                      <p:cBhvr>
                                        <p:cTn id="99" dur="500" fill="hold"/>
                                        <p:tgtEl>
                                          <p:spTgt spid="138258"/>
                                        </p:tgtEl>
                                        <p:attrNameLst>
                                          <p:attrName>ppt_w</p:attrName>
                                        </p:attrNameLst>
                                      </p:cBhvr>
                                      <p:tavLst>
                                        <p:tav tm="0">
                                          <p:val>
                                            <p:fltVal val="0"/>
                                          </p:val>
                                        </p:tav>
                                        <p:tav tm="100000">
                                          <p:val>
                                            <p:strVal val="#ppt_w"/>
                                          </p:val>
                                        </p:tav>
                                      </p:tavLst>
                                    </p:anim>
                                    <p:anim calcmode="lin" valueType="num">
                                      <p:cBhvr>
                                        <p:cTn id="100" dur="500" fill="hold"/>
                                        <p:tgtEl>
                                          <p:spTgt spid="138258"/>
                                        </p:tgtEl>
                                        <p:attrNameLst>
                                          <p:attrName>ppt_h</p:attrName>
                                        </p:attrNameLst>
                                      </p:cBhvr>
                                      <p:tavLst>
                                        <p:tav tm="0">
                                          <p:val>
                                            <p:fltVal val="0"/>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27" presetClass="entr" presetSubtype="0" fill="hold" grpId="0" nodeType="clickEffect">
                                  <p:stCondLst>
                                    <p:cond delay="0"/>
                                  </p:stCondLst>
                                  <p:iterate type="lt">
                                    <p:tmPct val="50000"/>
                                  </p:iterate>
                                  <p:childTnLst>
                                    <p:set>
                                      <p:cBhvr>
                                        <p:cTn id="104" dur="1" fill="hold">
                                          <p:stCondLst>
                                            <p:cond delay="0"/>
                                          </p:stCondLst>
                                        </p:cTn>
                                        <p:tgtEl>
                                          <p:spTgt spid="138260"/>
                                        </p:tgtEl>
                                        <p:attrNameLst>
                                          <p:attrName>style.visibility</p:attrName>
                                        </p:attrNameLst>
                                      </p:cBhvr>
                                      <p:to>
                                        <p:strVal val="visible"/>
                                      </p:to>
                                    </p:set>
                                    <p:anim calcmode="discrete" valueType="clr">
                                      <p:cBhvr override="childStyle">
                                        <p:cTn id="105" dur="80"/>
                                        <p:tgtEl>
                                          <p:spTgt spid="138260"/>
                                        </p:tgtEl>
                                        <p:attrNameLst>
                                          <p:attrName>style.color</p:attrName>
                                        </p:attrNameLst>
                                      </p:cBhvr>
                                      <p:tavLst>
                                        <p:tav tm="0">
                                          <p:val>
                                            <p:clrVal>
                                              <a:schemeClr val="accent2"/>
                                            </p:clrVal>
                                          </p:val>
                                        </p:tav>
                                        <p:tav tm="50000">
                                          <p:val>
                                            <p:clrVal>
                                              <a:schemeClr val="hlink"/>
                                            </p:clrVal>
                                          </p:val>
                                        </p:tav>
                                      </p:tavLst>
                                    </p:anim>
                                    <p:anim calcmode="discrete" valueType="clr">
                                      <p:cBhvr>
                                        <p:cTn id="106" dur="80"/>
                                        <p:tgtEl>
                                          <p:spTgt spid="138260"/>
                                        </p:tgtEl>
                                        <p:attrNameLst>
                                          <p:attrName>fillcolor</p:attrName>
                                        </p:attrNameLst>
                                      </p:cBhvr>
                                      <p:tavLst>
                                        <p:tav tm="0">
                                          <p:val>
                                            <p:clrVal>
                                              <a:schemeClr val="accent2"/>
                                            </p:clrVal>
                                          </p:val>
                                        </p:tav>
                                        <p:tav tm="50000">
                                          <p:val>
                                            <p:clrVal>
                                              <a:schemeClr val="hlink"/>
                                            </p:clrVal>
                                          </p:val>
                                        </p:tav>
                                      </p:tavLst>
                                    </p:anim>
                                    <p:set>
                                      <p:cBhvr>
                                        <p:cTn id="107" dur="80"/>
                                        <p:tgtEl>
                                          <p:spTgt spid="138260"/>
                                        </p:tgtEl>
                                        <p:attrNameLst>
                                          <p:attrName>fill.type</p:attrName>
                                        </p:attrNameLst>
                                      </p:cBhvr>
                                      <p:to>
                                        <p:strVal val="solid"/>
                                      </p:to>
                                    </p:set>
                                  </p:childTnLst>
                                </p:cTn>
                              </p:par>
                            </p:childTnLst>
                          </p:cTn>
                        </p:par>
                      </p:childTnLst>
                    </p:cTn>
                  </p:par>
                  <p:par>
                    <p:cTn id="108" fill="hold">
                      <p:stCondLst>
                        <p:cond delay="indefinite"/>
                      </p:stCondLst>
                      <p:childTnLst>
                        <p:par>
                          <p:cTn id="109" fill="hold">
                            <p:stCondLst>
                              <p:cond delay="0"/>
                            </p:stCondLst>
                            <p:childTnLst>
                              <p:par>
                                <p:cTn id="110" presetID="23" presetClass="entr" presetSubtype="16" fill="hold" grpId="0" nodeType="clickEffect">
                                  <p:stCondLst>
                                    <p:cond delay="0"/>
                                  </p:stCondLst>
                                  <p:childTnLst>
                                    <p:set>
                                      <p:cBhvr>
                                        <p:cTn id="111" dur="1" fill="hold">
                                          <p:stCondLst>
                                            <p:cond delay="0"/>
                                          </p:stCondLst>
                                        </p:cTn>
                                        <p:tgtEl>
                                          <p:spTgt spid="138264"/>
                                        </p:tgtEl>
                                        <p:attrNameLst>
                                          <p:attrName>style.visibility</p:attrName>
                                        </p:attrNameLst>
                                      </p:cBhvr>
                                      <p:to>
                                        <p:strVal val="visible"/>
                                      </p:to>
                                    </p:set>
                                    <p:anim calcmode="lin" valueType="num">
                                      <p:cBhvr>
                                        <p:cTn id="112" dur="500" fill="hold"/>
                                        <p:tgtEl>
                                          <p:spTgt spid="138264"/>
                                        </p:tgtEl>
                                        <p:attrNameLst>
                                          <p:attrName>ppt_w</p:attrName>
                                        </p:attrNameLst>
                                      </p:cBhvr>
                                      <p:tavLst>
                                        <p:tav tm="0">
                                          <p:val>
                                            <p:fltVal val="0"/>
                                          </p:val>
                                        </p:tav>
                                        <p:tav tm="100000">
                                          <p:val>
                                            <p:strVal val="#ppt_w"/>
                                          </p:val>
                                        </p:tav>
                                      </p:tavLst>
                                    </p:anim>
                                    <p:anim calcmode="lin" valueType="num">
                                      <p:cBhvr>
                                        <p:cTn id="113" dur="500" fill="hold"/>
                                        <p:tgtEl>
                                          <p:spTgt spid="138264"/>
                                        </p:tgtEl>
                                        <p:attrNameLst>
                                          <p:attrName>ppt_h</p:attrName>
                                        </p:attrNameLst>
                                      </p:cBhvr>
                                      <p:tavLst>
                                        <p:tav tm="0">
                                          <p:val>
                                            <p:fltVal val="0"/>
                                          </p:val>
                                        </p:tav>
                                        <p:tav tm="100000">
                                          <p:val>
                                            <p:strVal val="#ppt_h"/>
                                          </p:val>
                                        </p:tav>
                                      </p:tavLst>
                                    </p:anim>
                                  </p:childTnLst>
                                </p:cTn>
                              </p:par>
                            </p:childTnLst>
                          </p:cTn>
                        </p:par>
                      </p:childTnLst>
                    </p:cTn>
                  </p:par>
                  <p:par>
                    <p:cTn id="114" fill="hold">
                      <p:stCondLst>
                        <p:cond delay="indefinite"/>
                      </p:stCondLst>
                      <p:childTnLst>
                        <p:par>
                          <p:cTn id="115" fill="hold">
                            <p:stCondLst>
                              <p:cond delay="0"/>
                            </p:stCondLst>
                            <p:childTnLst>
                              <p:par>
                                <p:cTn id="116" presetID="27" presetClass="entr" presetSubtype="0" fill="hold" grpId="0" nodeType="clickEffect">
                                  <p:stCondLst>
                                    <p:cond delay="0"/>
                                  </p:stCondLst>
                                  <p:iterate type="lt">
                                    <p:tmPct val="50000"/>
                                  </p:iterate>
                                  <p:childTnLst>
                                    <p:set>
                                      <p:cBhvr>
                                        <p:cTn id="117" dur="1" fill="hold">
                                          <p:stCondLst>
                                            <p:cond delay="0"/>
                                          </p:stCondLst>
                                        </p:cTn>
                                        <p:tgtEl>
                                          <p:spTgt spid="138266"/>
                                        </p:tgtEl>
                                        <p:attrNameLst>
                                          <p:attrName>style.visibility</p:attrName>
                                        </p:attrNameLst>
                                      </p:cBhvr>
                                      <p:to>
                                        <p:strVal val="visible"/>
                                      </p:to>
                                    </p:set>
                                    <p:anim calcmode="discrete" valueType="clr">
                                      <p:cBhvr override="childStyle">
                                        <p:cTn id="118" dur="80"/>
                                        <p:tgtEl>
                                          <p:spTgt spid="138266"/>
                                        </p:tgtEl>
                                        <p:attrNameLst>
                                          <p:attrName>style.color</p:attrName>
                                        </p:attrNameLst>
                                      </p:cBhvr>
                                      <p:tavLst>
                                        <p:tav tm="0">
                                          <p:val>
                                            <p:clrVal>
                                              <a:schemeClr val="accent2"/>
                                            </p:clrVal>
                                          </p:val>
                                        </p:tav>
                                        <p:tav tm="50000">
                                          <p:val>
                                            <p:clrVal>
                                              <a:schemeClr val="hlink"/>
                                            </p:clrVal>
                                          </p:val>
                                        </p:tav>
                                      </p:tavLst>
                                    </p:anim>
                                    <p:anim calcmode="discrete" valueType="clr">
                                      <p:cBhvr>
                                        <p:cTn id="119" dur="80"/>
                                        <p:tgtEl>
                                          <p:spTgt spid="138266"/>
                                        </p:tgtEl>
                                        <p:attrNameLst>
                                          <p:attrName>fillcolor</p:attrName>
                                        </p:attrNameLst>
                                      </p:cBhvr>
                                      <p:tavLst>
                                        <p:tav tm="0">
                                          <p:val>
                                            <p:clrVal>
                                              <a:schemeClr val="accent2"/>
                                            </p:clrVal>
                                          </p:val>
                                        </p:tav>
                                        <p:tav tm="50000">
                                          <p:val>
                                            <p:clrVal>
                                              <a:schemeClr val="hlink"/>
                                            </p:clrVal>
                                          </p:val>
                                        </p:tav>
                                      </p:tavLst>
                                    </p:anim>
                                    <p:set>
                                      <p:cBhvr>
                                        <p:cTn id="120" dur="80"/>
                                        <p:tgtEl>
                                          <p:spTgt spid="138266"/>
                                        </p:tgtEl>
                                        <p:attrNameLst>
                                          <p:attrName>fill.type</p:attrName>
                                        </p:attrNameLst>
                                      </p:cBhvr>
                                      <p:to>
                                        <p:strVal val="solid"/>
                                      </p:to>
                                    </p:set>
                                  </p:childTnLst>
                                </p:cTn>
                              </p:par>
                            </p:childTnLst>
                          </p:cTn>
                        </p:par>
                      </p:childTnLst>
                    </p:cTn>
                  </p:par>
                  <p:par>
                    <p:cTn id="121" fill="hold">
                      <p:stCondLst>
                        <p:cond delay="indefinite"/>
                      </p:stCondLst>
                      <p:childTnLst>
                        <p:par>
                          <p:cTn id="122" fill="hold">
                            <p:stCondLst>
                              <p:cond delay="0"/>
                            </p:stCondLst>
                            <p:childTnLst>
                              <p:par>
                                <p:cTn id="123" presetID="27" presetClass="entr" presetSubtype="0" fill="hold" grpId="0" nodeType="clickEffect">
                                  <p:stCondLst>
                                    <p:cond delay="0"/>
                                  </p:stCondLst>
                                  <p:iterate type="lt">
                                    <p:tmPct val="50000"/>
                                  </p:iterate>
                                  <p:childTnLst>
                                    <p:set>
                                      <p:cBhvr>
                                        <p:cTn id="124" dur="1" fill="hold">
                                          <p:stCondLst>
                                            <p:cond delay="0"/>
                                          </p:stCondLst>
                                        </p:cTn>
                                        <p:tgtEl>
                                          <p:spTgt spid="138268"/>
                                        </p:tgtEl>
                                        <p:attrNameLst>
                                          <p:attrName>style.visibility</p:attrName>
                                        </p:attrNameLst>
                                      </p:cBhvr>
                                      <p:to>
                                        <p:strVal val="visible"/>
                                      </p:to>
                                    </p:set>
                                    <p:anim calcmode="discrete" valueType="clr">
                                      <p:cBhvr override="childStyle">
                                        <p:cTn id="125" dur="80"/>
                                        <p:tgtEl>
                                          <p:spTgt spid="138268"/>
                                        </p:tgtEl>
                                        <p:attrNameLst>
                                          <p:attrName>style.color</p:attrName>
                                        </p:attrNameLst>
                                      </p:cBhvr>
                                      <p:tavLst>
                                        <p:tav tm="0">
                                          <p:val>
                                            <p:clrVal>
                                              <a:schemeClr val="accent2"/>
                                            </p:clrVal>
                                          </p:val>
                                        </p:tav>
                                        <p:tav tm="50000">
                                          <p:val>
                                            <p:clrVal>
                                              <a:schemeClr val="hlink"/>
                                            </p:clrVal>
                                          </p:val>
                                        </p:tav>
                                      </p:tavLst>
                                    </p:anim>
                                    <p:anim calcmode="discrete" valueType="clr">
                                      <p:cBhvr>
                                        <p:cTn id="126" dur="80"/>
                                        <p:tgtEl>
                                          <p:spTgt spid="138268"/>
                                        </p:tgtEl>
                                        <p:attrNameLst>
                                          <p:attrName>fillcolor</p:attrName>
                                        </p:attrNameLst>
                                      </p:cBhvr>
                                      <p:tavLst>
                                        <p:tav tm="0">
                                          <p:val>
                                            <p:clrVal>
                                              <a:schemeClr val="accent2"/>
                                            </p:clrVal>
                                          </p:val>
                                        </p:tav>
                                        <p:tav tm="50000">
                                          <p:val>
                                            <p:clrVal>
                                              <a:schemeClr val="hlink"/>
                                            </p:clrVal>
                                          </p:val>
                                        </p:tav>
                                      </p:tavLst>
                                    </p:anim>
                                    <p:set>
                                      <p:cBhvr>
                                        <p:cTn id="127" dur="80"/>
                                        <p:tgtEl>
                                          <p:spTgt spid="138268"/>
                                        </p:tgtEl>
                                        <p:attrNameLst>
                                          <p:attrName>fill.type</p:attrName>
                                        </p:attrNameLst>
                                      </p:cBhvr>
                                      <p:to>
                                        <p:strVal val="solid"/>
                                      </p:to>
                                    </p:set>
                                  </p:childTnLst>
                                </p:cTn>
                              </p:par>
                            </p:childTnLst>
                          </p:cTn>
                        </p:par>
                      </p:childTnLst>
                    </p:cTn>
                  </p:par>
                  <p:par>
                    <p:cTn id="128" fill="hold">
                      <p:stCondLst>
                        <p:cond delay="indefinite"/>
                      </p:stCondLst>
                      <p:childTnLst>
                        <p:par>
                          <p:cTn id="129" fill="hold">
                            <p:stCondLst>
                              <p:cond delay="0"/>
                            </p:stCondLst>
                            <p:childTnLst>
                              <p:par>
                                <p:cTn id="130" presetID="27" presetClass="entr" presetSubtype="0" fill="hold" grpId="0" nodeType="clickEffect">
                                  <p:stCondLst>
                                    <p:cond delay="0"/>
                                  </p:stCondLst>
                                  <p:iterate type="lt">
                                    <p:tmPct val="50000"/>
                                  </p:iterate>
                                  <p:childTnLst>
                                    <p:set>
                                      <p:cBhvr>
                                        <p:cTn id="131" dur="1" fill="hold">
                                          <p:stCondLst>
                                            <p:cond delay="0"/>
                                          </p:stCondLst>
                                        </p:cTn>
                                        <p:tgtEl>
                                          <p:spTgt spid="138269"/>
                                        </p:tgtEl>
                                        <p:attrNameLst>
                                          <p:attrName>style.visibility</p:attrName>
                                        </p:attrNameLst>
                                      </p:cBhvr>
                                      <p:to>
                                        <p:strVal val="visible"/>
                                      </p:to>
                                    </p:set>
                                    <p:anim calcmode="discrete" valueType="clr">
                                      <p:cBhvr override="childStyle">
                                        <p:cTn id="132" dur="80"/>
                                        <p:tgtEl>
                                          <p:spTgt spid="138269"/>
                                        </p:tgtEl>
                                        <p:attrNameLst>
                                          <p:attrName>style.color</p:attrName>
                                        </p:attrNameLst>
                                      </p:cBhvr>
                                      <p:tavLst>
                                        <p:tav tm="0">
                                          <p:val>
                                            <p:clrVal>
                                              <a:schemeClr val="accent2"/>
                                            </p:clrVal>
                                          </p:val>
                                        </p:tav>
                                        <p:tav tm="50000">
                                          <p:val>
                                            <p:clrVal>
                                              <a:schemeClr val="hlink"/>
                                            </p:clrVal>
                                          </p:val>
                                        </p:tav>
                                      </p:tavLst>
                                    </p:anim>
                                    <p:anim calcmode="discrete" valueType="clr">
                                      <p:cBhvr>
                                        <p:cTn id="133" dur="80"/>
                                        <p:tgtEl>
                                          <p:spTgt spid="138269"/>
                                        </p:tgtEl>
                                        <p:attrNameLst>
                                          <p:attrName>fillcolor</p:attrName>
                                        </p:attrNameLst>
                                      </p:cBhvr>
                                      <p:tavLst>
                                        <p:tav tm="0">
                                          <p:val>
                                            <p:clrVal>
                                              <a:schemeClr val="accent2"/>
                                            </p:clrVal>
                                          </p:val>
                                        </p:tav>
                                        <p:tav tm="50000">
                                          <p:val>
                                            <p:clrVal>
                                              <a:schemeClr val="hlink"/>
                                            </p:clrVal>
                                          </p:val>
                                        </p:tav>
                                      </p:tavLst>
                                    </p:anim>
                                    <p:set>
                                      <p:cBhvr>
                                        <p:cTn id="134" dur="80"/>
                                        <p:tgtEl>
                                          <p:spTgt spid="138269"/>
                                        </p:tgtEl>
                                        <p:attrNameLst>
                                          <p:attrName>fill.type</p:attrName>
                                        </p:attrNameLst>
                                      </p:cBhvr>
                                      <p:to>
                                        <p:strVal val="solid"/>
                                      </p:to>
                                    </p:set>
                                  </p:childTnLst>
                                </p:cTn>
                              </p:par>
                            </p:childTnLst>
                          </p:cTn>
                        </p:par>
                      </p:childTnLst>
                    </p:cTn>
                  </p:par>
                  <p:par>
                    <p:cTn id="135" fill="hold">
                      <p:stCondLst>
                        <p:cond delay="indefinite"/>
                      </p:stCondLst>
                      <p:childTnLst>
                        <p:par>
                          <p:cTn id="136" fill="hold">
                            <p:stCondLst>
                              <p:cond delay="0"/>
                            </p:stCondLst>
                            <p:childTnLst>
                              <p:par>
                                <p:cTn id="137" presetID="27" presetClass="entr" presetSubtype="0" fill="hold" grpId="0" nodeType="clickEffect">
                                  <p:stCondLst>
                                    <p:cond delay="0"/>
                                  </p:stCondLst>
                                  <p:iterate type="lt">
                                    <p:tmPct val="50000"/>
                                  </p:iterate>
                                  <p:childTnLst>
                                    <p:set>
                                      <p:cBhvr>
                                        <p:cTn id="138" dur="1" fill="hold">
                                          <p:stCondLst>
                                            <p:cond delay="0"/>
                                          </p:stCondLst>
                                        </p:cTn>
                                        <p:tgtEl>
                                          <p:spTgt spid="138270"/>
                                        </p:tgtEl>
                                        <p:attrNameLst>
                                          <p:attrName>style.visibility</p:attrName>
                                        </p:attrNameLst>
                                      </p:cBhvr>
                                      <p:to>
                                        <p:strVal val="visible"/>
                                      </p:to>
                                    </p:set>
                                    <p:anim calcmode="discrete" valueType="clr">
                                      <p:cBhvr override="childStyle">
                                        <p:cTn id="139" dur="80"/>
                                        <p:tgtEl>
                                          <p:spTgt spid="138270"/>
                                        </p:tgtEl>
                                        <p:attrNameLst>
                                          <p:attrName>style.color</p:attrName>
                                        </p:attrNameLst>
                                      </p:cBhvr>
                                      <p:tavLst>
                                        <p:tav tm="0">
                                          <p:val>
                                            <p:clrVal>
                                              <a:schemeClr val="accent2"/>
                                            </p:clrVal>
                                          </p:val>
                                        </p:tav>
                                        <p:tav tm="50000">
                                          <p:val>
                                            <p:clrVal>
                                              <a:schemeClr val="hlink"/>
                                            </p:clrVal>
                                          </p:val>
                                        </p:tav>
                                      </p:tavLst>
                                    </p:anim>
                                    <p:anim calcmode="discrete" valueType="clr">
                                      <p:cBhvr>
                                        <p:cTn id="140" dur="80"/>
                                        <p:tgtEl>
                                          <p:spTgt spid="138270"/>
                                        </p:tgtEl>
                                        <p:attrNameLst>
                                          <p:attrName>fillcolor</p:attrName>
                                        </p:attrNameLst>
                                      </p:cBhvr>
                                      <p:tavLst>
                                        <p:tav tm="0">
                                          <p:val>
                                            <p:clrVal>
                                              <a:schemeClr val="accent2"/>
                                            </p:clrVal>
                                          </p:val>
                                        </p:tav>
                                        <p:tav tm="50000">
                                          <p:val>
                                            <p:clrVal>
                                              <a:schemeClr val="hlink"/>
                                            </p:clrVal>
                                          </p:val>
                                        </p:tav>
                                      </p:tavLst>
                                    </p:anim>
                                    <p:set>
                                      <p:cBhvr>
                                        <p:cTn id="141" dur="80"/>
                                        <p:tgtEl>
                                          <p:spTgt spid="138270"/>
                                        </p:tgtEl>
                                        <p:attrNameLst>
                                          <p:attrName>fill.type</p:attrName>
                                        </p:attrNameLst>
                                      </p:cBhvr>
                                      <p:to>
                                        <p:strVal val="solid"/>
                                      </p:to>
                                    </p:set>
                                  </p:childTnLst>
                                </p:cTn>
                              </p:par>
                            </p:childTnLst>
                          </p:cTn>
                        </p:par>
                      </p:childTnLst>
                    </p:cTn>
                  </p:par>
                  <p:par>
                    <p:cTn id="142" fill="hold">
                      <p:stCondLst>
                        <p:cond delay="indefinite"/>
                      </p:stCondLst>
                      <p:childTnLst>
                        <p:par>
                          <p:cTn id="143" fill="hold">
                            <p:stCondLst>
                              <p:cond delay="0"/>
                            </p:stCondLst>
                            <p:childTnLst>
                              <p:par>
                                <p:cTn id="144" presetID="23" presetClass="entr" presetSubtype="16" fill="hold" grpId="0" nodeType="clickEffect">
                                  <p:stCondLst>
                                    <p:cond delay="0"/>
                                  </p:stCondLst>
                                  <p:childTnLst>
                                    <p:set>
                                      <p:cBhvr>
                                        <p:cTn id="145" dur="1" fill="hold">
                                          <p:stCondLst>
                                            <p:cond delay="0"/>
                                          </p:stCondLst>
                                        </p:cTn>
                                        <p:tgtEl>
                                          <p:spTgt spid="138272"/>
                                        </p:tgtEl>
                                        <p:attrNameLst>
                                          <p:attrName>style.visibility</p:attrName>
                                        </p:attrNameLst>
                                      </p:cBhvr>
                                      <p:to>
                                        <p:strVal val="visible"/>
                                      </p:to>
                                    </p:set>
                                    <p:anim calcmode="lin" valueType="num">
                                      <p:cBhvr>
                                        <p:cTn id="146" dur="500" fill="hold"/>
                                        <p:tgtEl>
                                          <p:spTgt spid="138272"/>
                                        </p:tgtEl>
                                        <p:attrNameLst>
                                          <p:attrName>ppt_w</p:attrName>
                                        </p:attrNameLst>
                                      </p:cBhvr>
                                      <p:tavLst>
                                        <p:tav tm="0">
                                          <p:val>
                                            <p:fltVal val="0"/>
                                          </p:val>
                                        </p:tav>
                                        <p:tav tm="100000">
                                          <p:val>
                                            <p:strVal val="#ppt_w"/>
                                          </p:val>
                                        </p:tav>
                                      </p:tavLst>
                                    </p:anim>
                                    <p:anim calcmode="lin" valueType="num">
                                      <p:cBhvr>
                                        <p:cTn id="147" dur="500" fill="hold"/>
                                        <p:tgtEl>
                                          <p:spTgt spid="138272"/>
                                        </p:tgtEl>
                                        <p:attrNameLst>
                                          <p:attrName>ppt_h</p:attrName>
                                        </p:attrNameLst>
                                      </p:cBhvr>
                                      <p:tavLst>
                                        <p:tav tm="0">
                                          <p:val>
                                            <p:fltVal val="0"/>
                                          </p:val>
                                        </p:tav>
                                        <p:tav tm="100000">
                                          <p:val>
                                            <p:strVal val="#ppt_h"/>
                                          </p:val>
                                        </p:tav>
                                      </p:tavLst>
                                    </p:anim>
                                  </p:childTnLst>
                                </p:cTn>
                              </p:par>
                            </p:childTnLst>
                          </p:cTn>
                        </p:par>
                        <p:par>
                          <p:cTn id="148" fill="hold">
                            <p:stCondLst>
                              <p:cond delay="500"/>
                            </p:stCondLst>
                            <p:childTnLst>
                              <p:par>
                                <p:cTn id="149" presetID="23" presetClass="entr" presetSubtype="16" fill="hold" grpId="0" nodeType="afterEffect">
                                  <p:stCondLst>
                                    <p:cond delay="0"/>
                                  </p:stCondLst>
                                  <p:childTnLst>
                                    <p:set>
                                      <p:cBhvr>
                                        <p:cTn id="150" dur="1" fill="hold">
                                          <p:stCondLst>
                                            <p:cond delay="0"/>
                                          </p:stCondLst>
                                        </p:cTn>
                                        <p:tgtEl>
                                          <p:spTgt spid="138274"/>
                                        </p:tgtEl>
                                        <p:attrNameLst>
                                          <p:attrName>style.visibility</p:attrName>
                                        </p:attrNameLst>
                                      </p:cBhvr>
                                      <p:to>
                                        <p:strVal val="visible"/>
                                      </p:to>
                                    </p:set>
                                    <p:anim calcmode="lin" valueType="num">
                                      <p:cBhvr>
                                        <p:cTn id="151" dur="500" fill="hold"/>
                                        <p:tgtEl>
                                          <p:spTgt spid="138274"/>
                                        </p:tgtEl>
                                        <p:attrNameLst>
                                          <p:attrName>ppt_w</p:attrName>
                                        </p:attrNameLst>
                                      </p:cBhvr>
                                      <p:tavLst>
                                        <p:tav tm="0">
                                          <p:val>
                                            <p:fltVal val="0"/>
                                          </p:val>
                                        </p:tav>
                                        <p:tav tm="100000">
                                          <p:val>
                                            <p:strVal val="#ppt_w"/>
                                          </p:val>
                                        </p:tav>
                                      </p:tavLst>
                                    </p:anim>
                                    <p:anim calcmode="lin" valueType="num">
                                      <p:cBhvr>
                                        <p:cTn id="152" dur="500" fill="hold"/>
                                        <p:tgtEl>
                                          <p:spTgt spid="138274"/>
                                        </p:tgtEl>
                                        <p:attrNameLst>
                                          <p:attrName>ppt_h</p:attrName>
                                        </p:attrNameLst>
                                      </p:cBhvr>
                                      <p:tavLst>
                                        <p:tav tm="0">
                                          <p:val>
                                            <p:fltVal val="0"/>
                                          </p:val>
                                        </p:tav>
                                        <p:tav tm="100000">
                                          <p:val>
                                            <p:strVal val="#ppt_h"/>
                                          </p:val>
                                        </p:tav>
                                      </p:tavLst>
                                    </p:anim>
                                  </p:childTnLst>
                                </p:cTn>
                              </p:par>
                            </p:childTnLst>
                          </p:cTn>
                        </p:par>
                        <p:par>
                          <p:cTn id="153" fill="hold">
                            <p:stCondLst>
                              <p:cond delay="1000"/>
                            </p:stCondLst>
                            <p:childTnLst>
                              <p:par>
                                <p:cTn id="154" presetID="27" presetClass="entr" presetSubtype="0" fill="hold" grpId="0" nodeType="afterEffect">
                                  <p:stCondLst>
                                    <p:cond delay="0"/>
                                  </p:stCondLst>
                                  <p:iterate type="lt">
                                    <p:tmPct val="50000"/>
                                  </p:iterate>
                                  <p:childTnLst>
                                    <p:set>
                                      <p:cBhvr>
                                        <p:cTn id="155" dur="1" fill="hold">
                                          <p:stCondLst>
                                            <p:cond delay="0"/>
                                          </p:stCondLst>
                                        </p:cTn>
                                        <p:tgtEl>
                                          <p:spTgt spid="138275"/>
                                        </p:tgtEl>
                                        <p:attrNameLst>
                                          <p:attrName>style.visibility</p:attrName>
                                        </p:attrNameLst>
                                      </p:cBhvr>
                                      <p:to>
                                        <p:strVal val="visible"/>
                                      </p:to>
                                    </p:set>
                                    <p:anim calcmode="discrete" valueType="clr">
                                      <p:cBhvr override="childStyle">
                                        <p:cTn id="156" dur="80"/>
                                        <p:tgtEl>
                                          <p:spTgt spid="138275"/>
                                        </p:tgtEl>
                                        <p:attrNameLst>
                                          <p:attrName>style.color</p:attrName>
                                        </p:attrNameLst>
                                      </p:cBhvr>
                                      <p:tavLst>
                                        <p:tav tm="0">
                                          <p:val>
                                            <p:clrVal>
                                              <a:schemeClr val="accent2"/>
                                            </p:clrVal>
                                          </p:val>
                                        </p:tav>
                                        <p:tav tm="50000">
                                          <p:val>
                                            <p:clrVal>
                                              <a:schemeClr val="hlink"/>
                                            </p:clrVal>
                                          </p:val>
                                        </p:tav>
                                      </p:tavLst>
                                    </p:anim>
                                    <p:anim calcmode="discrete" valueType="clr">
                                      <p:cBhvr>
                                        <p:cTn id="157" dur="80"/>
                                        <p:tgtEl>
                                          <p:spTgt spid="138275"/>
                                        </p:tgtEl>
                                        <p:attrNameLst>
                                          <p:attrName>fillcolor</p:attrName>
                                        </p:attrNameLst>
                                      </p:cBhvr>
                                      <p:tavLst>
                                        <p:tav tm="0">
                                          <p:val>
                                            <p:clrVal>
                                              <a:schemeClr val="accent2"/>
                                            </p:clrVal>
                                          </p:val>
                                        </p:tav>
                                        <p:tav tm="50000">
                                          <p:val>
                                            <p:clrVal>
                                              <a:schemeClr val="hlink"/>
                                            </p:clrVal>
                                          </p:val>
                                        </p:tav>
                                      </p:tavLst>
                                    </p:anim>
                                    <p:set>
                                      <p:cBhvr>
                                        <p:cTn id="158" dur="80"/>
                                        <p:tgtEl>
                                          <p:spTgt spid="138275"/>
                                        </p:tgtEl>
                                        <p:attrNameLst>
                                          <p:attrName>fill.type</p:attrName>
                                        </p:attrNameLst>
                                      </p:cBhvr>
                                      <p:to>
                                        <p:strVal val="solid"/>
                                      </p:to>
                                    </p:set>
                                  </p:childTnLst>
                                </p:cTn>
                              </p:par>
                            </p:childTnLst>
                          </p:cTn>
                        </p:par>
                      </p:childTnLst>
                    </p:cTn>
                  </p:par>
                  <p:par>
                    <p:cTn id="159" fill="hold">
                      <p:stCondLst>
                        <p:cond delay="indefinite"/>
                      </p:stCondLst>
                      <p:childTnLst>
                        <p:par>
                          <p:cTn id="160" fill="hold">
                            <p:stCondLst>
                              <p:cond delay="0"/>
                            </p:stCondLst>
                            <p:childTnLst>
                              <p:par>
                                <p:cTn id="161" presetID="4" presetClass="entr" presetSubtype="16" fill="hold" grpId="0" nodeType="clickEffect">
                                  <p:stCondLst>
                                    <p:cond delay="0"/>
                                  </p:stCondLst>
                                  <p:childTnLst>
                                    <p:set>
                                      <p:cBhvr>
                                        <p:cTn id="162" dur="1" fill="hold">
                                          <p:stCondLst>
                                            <p:cond delay="0"/>
                                          </p:stCondLst>
                                        </p:cTn>
                                        <p:tgtEl>
                                          <p:spTgt spid="138276"/>
                                        </p:tgtEl>
                                        <p:attrNameLst>
                                          <p:attrName>style.visibility</p:attrName>
                                        </p:attrNameLst>
                                      </p:cBhvr>
                                      <p:to>
                                        <p:strVal val="visible"/>
                                      </p:to>
                                    </p:set>
                                    <p:animEffect transition="in" filter="box(in)">
                                      <p:cBhvr>
                                        <p:cTn id="163" dur="500"/>
                                        <p:tgtEl>
                                          <p:spTgt spid="138276"/>
                                        </p:tgtEl>
                                      </p:cBhvr>
                                    </p:animEffect>
                                  </p:childTnLst>
                                </p:cTn>
                              </p:par>
                            </p:childTnLst>
                          </p:cTn>
                        </p:par>
                      </p:childTnLst>
                    </p:cTn>
                  </p:par>
                  <p:par>
                    <p:cTn id="164" fill="hold">
                      <p:stCondLst>
                        <p:cond delay="indefinite"/>
                      </p:stCondLst>
                      <p:childTnLst>
                        <p:par>
                          <p:cTn id="165" fill="hold">
                            <p:stCondLst>
                              <p:cond delay="0"/>
                            </p:stCondLst>
                            <p:childTnLst>
                              <p:par>
                                <p:cTn id="166" presetID="23" presetClass="entr" presetSubtype="16" fill="hold" grpId="0" nodeType="clickEffect">
                                  <p:stCondLst>
                                    <p:cond delay="0"/>
                                  </p:stCondLst>
                                  <p:childTnLst>
                                    <p:set>
                                      <p:cBhvr>
                                        <p:cTn id="167" dur="1" fill="hold">
                                          <p:stCondLst>
                                            <p:cond delay="0"/>
                                          </p:stCondLst>
                                        </p:cTn>
                                        <p:tgtEl>
                                          <p:spTgt spid="138277"/>
                                        </p:tgtEl>
                                        <p:attrNameLst>
                                          <p:attrName>style.visibility</p:attrName>
                                        </p:attrNameLst>
                                      </p:cBhvr>
                                      <p:to>
                                        <p:strVal val="visible"/>
                                      </p:to>
                                    </p:set>
                                    <p:anim calcmode="lin" valueType="num">
                                      <p:cBhvr>
                                        <p:cTn id="168" dur="500" fill="hold"/>
                                        <p:tgtEl>
                                          <p:spTgt spid="138277"/>
                                        </p:tgtEl>
                                        <p:attrNameLst>
                                          <p:attrName>ppt_w</p:attrName>
                                        </p:attrNameLst>
                                      </p:cBhvr>
                                      <p:tavLst>
                                        <p:tav tm="0">
                                          <p:val>
                                            <p:fltVal val="0"/>
                                          </p:val>
                                        </p:tav>
                                        <p:tav tm="100000">
                                          <p:val>
                                            <p:strVal val="#ppt_w"/>
                                          </p:val>
                                        </p:tav>
                                      </p:tavLst>
                                    </p:anim>
                                    <p:anim calcmode="lin" valueType="num">
                                      <p:cBhvr>
                                        <p:cTn id="169" dur="500" fill="hold"/>
                                        <p:tgtEl>
                                          <p:spTgt spid="138277"/>
                                        </p:tgtEl>
                                        <p:attrNameLst>
                                          <p:attrName>ppt_h</p:attrName>
                                        </p:attrNameLst>
                                      </p:cBhvr>
                                      <p:tavLst>
                                        <p:tav tm="0">
                                          <p:val>
                                            <p:fltVal val="0"/>
                                          </p:val>
                                        </p:tav>
                                        <p:tav tm="100000">
                                          <p:val>
                                            <p:strVal val="#ppt_h"/>
                                          </p:val>
                                        </p:tav>
                                      </p:tavLst>
                                    </p:anim>
                                  </p:childTnLst>
                                </p:cTn>
                              </p:par>
                            </p:childTnLst>
                          </p:cTn>
                        </p:par>
                      </p:childTnLst>
                    </p:cTn>
                  </p:par>
                  <p:par>
                    <p:cTn id="170" fill="hold">
                      <p:stCondLst>
                        <p:cond delay="indefinite"/>
                      </p:stCondLst>
                      <p:childTnLst>
                        <p:par>
                          <p:cTn id="171" fill="hold">
                            <p:stCondLst>
                              <p:cond delay="0"/>
                            </p:stCondLst>
                            <p:childTnLst>
                              <p:par>
                                <p:cTn id="172" presetID="27" presetClass="entr" presetSubtype="0" fill="hold" grpId="0" nodeType="clickEffect">
                                  <p:stCondLst>
                                    <p:cond delay="0"/>
                                  </p:stCondLst>
                                  <p:iterate type="lt">
                                    <p:tmPct val="50000"/>
                                  </p:iterate>
                                  <p:childTnLst>
                                    <p:set>
                                      <p:cBhvr>
                                        <p:cTn id="173" dur="1" fill="hold">
                                          <p:stCondLst>
                                            <p:cond delay="0"/>
                                          </p:stCondLst>
                                        </p:cTn>
                                        <p:tgtEl>
                                          <p:spTgt spid="138279"/>
                                        </p:tgtEl>
                                        <p:attrNameLst>
                                          <p:attrName>style.visibility</p:attrName>
                                        </p:attrNameLst>
                                      </p:cBhvr>
                                      <p:to>
                                        <p:strVal val="visible"/>
                                      </p:to>
                                    </p:set>
                                    <p:anim calcmode="discrete" valueType="clr">
                                      <p:cBhvr override="childStyle">
                                        <p:cTn id="174" dur="80"/>
                                        <p:tgtEl>
                                          <p:spTgt spid="138279"/>
                                        </p:tgtEl>
                                        <p:attrNameLst>
                                          <p:attrName>style.color</p:attrName>
                                        </p:attrNameLst>
                                      </p:cBhvr>
                                      <p:tavLst>
                                        <p:tav tm="0">
                                          <p:val>
                                            <p:clrVal>
                                              <a:schemeClr val="accent2"/>
                                            </p:clrVal>
                                          </p:val>
                                        </p:tav>
                                        <p:tav tm="50000">
                                          <p:val>
                                            <p:clrVal>
                                              <a:schemeClr val="hlink"/>
                                            </p:clrVal>
                                          </p:val>
                                        </p:tav>
                                      </p:tavLst>
                                    </p:anim>
                                    <p:anim calcmode="discrete" valueType="clr">
                                      <p:cBhvr>
                                        <p:cTn id="175" dur="80"/>
                                        <p:tgtEl>
                                          <p:spTgt spid="138279"/>
                                        </p:tgtEl>
                                        <p:attrNameLst>
                                          <p:attrName>fillcolor</p:attrName>
                                        </p:attrNameLst>
                                      </p:cBhvr>
                                      <p:tavLst>
                                        <p:tav tm="0">
                                          <p:val>
                                            <p:clrVal>
                                              <a:schemeClr val="accent2"/>
                                            </p:clrVal>
                                          </p:val>
                                        </p:tav>
                                        <p:tav tm="50000">
                                          <p:val>
                                            <p:clrVal>
                                              <a:schemeClr val="hlink"/>
                                            </p:clrVal>
                                          </p:val>
                                        </p:tav>
                                      </p:tavLst>
                                    </p:anim>
                                    <p:set>
                                      <p:cBhvr>
                                        <p:cTn id="176" dur="80"/>
                                        <p:tgtEl>
                                          <p:spTgt spid="138279"/>
                                        </p:tgtEl>
                                        <p:attrNameLst>
                                          <p:attrName>fill.type</p:attrName>
                                        </p:attrNameLst>
                                      </p:cBhvr>
                                      <p:to>
                                        <p:strVal val="solid"/>
                                      </p:to>
                                    </p:set>
                                  </p:childTnLst>
                                </p:cTn>
                              </p:par>
                            </p:childTnLst>
                          </p:cTn>
                        </p:par>
                        <p:par>
                          <p:cTn id="177" fill="hold">
                            <p:stCondLst>
                              <p:cond delay="560"/>
                            </p:stCondLst>
                            <p:childTnLst>
                              <p:par>
                                <p:cTn id="178" presetID="23" presetClass="entr" presetSubtype="16" fill="hold" grpId="0" nodeType="afterEffect">
                                  <p:stCondLst>
                                    <p:cond delay="0"/>
                                  </p:stCondLst>
                                  <p:childTnLst>
                                    <p:set>
                                      <p:cBhvr>
                                        <p:cTn id="179" dur="1" fill="hold">
                                          <p:stCondLst>
                                            <p:cond delay="0"/>
                                          </p:stCondLst>
                                        </p:cTn>
                                        <p:tgtEl>
                                          <p:spTgt spid="138278"/>
                                        </p:tgtEl>
                                        <p:attrNameLst>
                                          <p:attrName>style.visibility</p:attrName>
                                        </p:attrNameLst>
                                      </p:cBhvr>
                                      <p:to>
                                        <p:strVal val="visible"/>
                                      </p:to>
                                    </p:set>
                                    <p:anim calcmode="lin" valueType="num">
                                      <p:cBhvr>
                                        <p:cTn id="180" dur="500" fill="hold"/>
                                        <p:tgtEl>
                                          <p:spTgt spid="138278"/>
                                        </p:tgtEl>
                                        <p:attrNameLst>
                                          <p:attrName>ppt_w</p:attrName>
                                        </p:attrNameLst>
                                      </p:cBhvr>
                                      <p:tavLst>
                                        <p:tav tm="0">
                                          <p:val>
                                            <p:fltVal val="0"/>
                                          </p:val>
                                        </p:tav>
                                        <p:tav tm="100000">
                                          <p:val>
                                            <p:strVal val="#ppt_w"/>
                                          </p:val>
                                        </p:tav>
                                      </p:tavLst>
                                    </p:anim>
                                    <p:anim calcmode="lin" valueType="num">
                                      <p:cBhvr>
                                        <p:cTn id="181" dur="500" fill="hold"/>
                                        <p:tgtEl>
                                          <p:spTgt spid="138278"/>
                                        </p:tgtEl>
                                        <p:attrNameLst>
                                          <p:attrName>ppt_h</p:attrName>
                                        </p:attrNameLst>
                                      </p:cBhvr>
                                      <p:tavLst>
                                        <p:tav tm="0">
                                          <p:val>
                                            <p:fltVal val="0"/>
                                          </p:val>
                                        </p:tav>
                                        <p:tav tm="100000">
                                          <p:val>
                                            <p:strVal val="#ppt_h"/>
                                          </p:val>
                                        </p:tav>
                                      </p:tavLst>
                                    </p:anim>
                                  </p:childTnLst>
                                </p:cTn>
                              </p:par>
                            </p:childTnLst>
                          </p:cTn>
                        </p:par>
                      </p:childTnLst>
                    </p:cTn>
                  </p:par>
                  <p:par>
                    <p:cTn id="182" fill="hold">
                      <p:stCondLst>
                        <p:cond delay="indefinite"/>
                      </p:stCondLst>
                      <p:childTnLst>
                        <p:par>
                          <p:cTn id="183" fill="hold">
                            <p:stCondLst>
                              <p:cond delay="0"/>
                            </p:stCondLst>
                            <p:childTnLst>
                              <p:par>
                                <p:cTn id="184" presetID="4" presetClass="entr" presetSubtype="16" fill="hold" nodeType="clickEffect">
                                  <p:stCondLst>
                                    <p:cond delay="0"/>
                                  </p:stCondLst>
                                  <p:childTnLst>
                                    <p:set>
                                      <p:cBhvr>
                                        <p:cTn id="185" dur="1" fill="hold">
                                          <p:stCondLst>
                                            <p:cond delay="0"/>
                                          </p:stCondLst>
                                        </p:cTn>
                                        <p:tgtEl>
                                          <p:spTgt spid="138280"/>
                                        </p:tgtEl>
                                        <p:attrNameLst>
                                          <p:attrName>style.visibility</p:attrName>
                                        </p:attrNameLst>
                                      </p:cBhvr>
                                      <p:to>
                                        <p:strVal val="visible"/>
                                      </p:to>
                                    </p:set>
                                    <p:animEffect transition="in" filter="box(in)">
                                      <p:cBhvr>
                                        <p:cTn id="186" dur="2000"/>
                                        <p:tgtEl>
                                          <p:spTgt spid="138280"/>
                                        </p:tgtEl>
                                      </p:cBhvr>
                                    </p:animEffect>
                                  </p:childTnLst>
                                </p:cTn>
                              </p:par>
                            </p:childTnLst>
                          </p:cTn>
                        </p:par>
                        <p:par>
                          <p:cTn id="187" fill="hold">
                            <p:stCondLst>
                              <p:cond delay="2000"/>
                            </p:stCondLst>
                            <p:childTnLst>
                              <p:par>
                                <p:cTn id="188" presetID="27" presetClass="entr" presetSubtype="0" fill="hold" grpId="0" nodeType="afterEffect">
                                  <p:stCondLst>
                                    <p:cond delay="0"/>
                                  </p:stCondLst>
                                  <p:iterate type="lt">
                                    <p:tmPct val="50000"/>
                                  </p:iterate>
                                  <p:childTnLst>
                                    <p:set>
                                      <p:cBhvr>
                                        <p:cTn id="189" dur="1" fill="hold">
                                          <p:stCondLst>
                                            <p:cond delay="0"/>
                                          </p:stCondLst>
                                        </p:cTn>
                                        <p:tgtEl>
                                          <p:spTgt spid="138281"/>
                                        </p:tgtEl>
                                        <p:attrNameLst>
                                          <p:attrName>style.visibility</p:attrName>
                                        </p:attrNameLst>
                                      </p:cBhvr>
                                      <p:to>
                                        <p:strVal val="visible"/>
                                      </p:to>
                                    </p:set>
                                    <p:anim calcmode="discrete" valueType="clr">
                                      <p:cBhvr override="childStyle">
                                        <p:cTn id="190" dur="80"/>
                                        <p:tgtEl>
                                          <p:spTgt spid="138281"/>
                                        </p:tgtEl>
                                        <p:attrNameLst>
                                          <p:attrName>style.color</p:attrName>
                                        </p:attrNameLst>
                                      </p:cBhvr>
                                      <p:tavLst>
                                        <p:tav tm="0">
                                          <p:val>
                                            <p:clrVal>
                                              <a:schemeClr val="accent2"/>
                                            </p:clrVal>
                                          </p:val>
                                        </p:tav>
                                        <p:tav tm="50000">
                                          <p:val>
                                            <p:clrVal>
                                              <a:schemeClr val="hlink"/>
                                            </p:clrVal>
                                          </p:val>
                                        </p:tav>
                                      </p:tavLst>
                                    </p:anim>
                                    <p:anim calcmode="discrete" valueType="clr">
                                      <p:cBhvr>
                                        <p:cTn id="191" dur="80"/>
                                        <p:tgtEl>
                                          <p:spTgt spid="138281"/>
                                        </p:tgtEl>
                                        <p:attrNameLst>
                                          <p:attrName>fillcolor</p:attrName>
                                        </p:attrNameLst>
                                      </p:cBhvr>
                                      <p:tavLst>
                                        <p:tav tm="0">
                                          <p:val>
                                            <p:clrVal>
                                              <a:schemeClr val="accent2"/>
                                            </p:clrVal>
                                          </p:val>
                                        </p:tav>
                                        <p:tav tm="50000">
                                          <p:val>
                                            <p:clrVal>
                                              <a:schemeClr val="hlink"/>
                                            </p:clrVal>
                                          </p:val>
                                        </p:tav>
                                      </p:tavLst>
                                    </p:anim>
                                    <p:set>
                                      <p:cBhvr>
                                        <p:cTn id="192" dur="80"/>
                                        <p:tgtEl>
                                          <p:spTgt spid="13828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5" grpId="0" animBg="1"/>
      <p:bldP spid="138249" grpId="0"/>
      <p:bldP spid="138250" grpId="0"/>
      <p:bldP spid="138251" grpId="0"/>
      <p:bldP spid="138252" grpId="0"/>
      <p:bldP spid="138254" grpId="0"/>
      <p:bldP spid="138255" grpId="0"/>
      <p:bldP spid="138256" grpId="0"/>
      <p:bldP spid="138257" grpId="0"/>
      <p:bldP spid="138258" grpId="0" animBg="1"/>
      <p:bldP spid="138260" grpId="0" animBg="1"/>
      <p:bldP spid="138264" grpId="0" animBg="1"/>
      <p:bldP spid="138266" grpId="0" animBg="1"/>
      <p:bldP spid="138268" grpId="0"/>
      <p:bldP spid="138269" grpId="0"/>
      <p:bldP spid="138270" grpId="0"/>
      <p:bldP spid="138272" grpId="0" animBg="1"/>
      <p:bldP spid="138274" grpId="0" animBg="1"/>
      <p:bldP spid="138275" grpId="0"/>
      <p:bldP spid="138276" grpId="0" animBg="1"/>
      <p:bldP spid="138277" grpId="0" animBg="1"/>
      <p:bldP spid="138278" grpId="0" animBg="1"/>
      <p:bldP spid="138279" grpId="0"/>
      <p:bldP spid="138281" grpId="0"/>
      <p:bldP spid="138283" grpId="0" animBg="1"/>
      <p:bldP spid="138284" grpId="0" animBg="1"/>
      <p:bldP spid="138286" grpId="0"/>
      <p:bldP spid="13828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EF4B828E-93C4-4A8E-ACF5-A697F0983862}" type="slidenum">
              <a:rPr lang="en-US"/>
              <a:pPr/>
              <a:t>13</a:t>
            </a:fld>
            <a:endParaRPr lang="en-US"/>
          </a:p>
        </p:txBody>
      </p:sp>
      <p:sp>
        <p:nvSpPr>
          <p:cNvPr id="28675" name="AutoShape 4"/>
          <p:cNvSpPr>
            <a:spLocks noChangeArrowheads="1"/>
          </p:cNvSpPr>
          <p:nvPr/>
        </p:nvSpPr>
        <p:spPr bwMode="auto">
          <a:xfrm>
            <a:off x="609600" y="1676400"/>
            <a:ext cx="2819400" cy="1066800"/>
          </a:xfrm>
          <a:prstGeom prst="cube">
            <a:avLst>
              <a:gd name="adj" fmla="val 25000"/>
            </a:avLst>
          </a:prstGeom>
          <a:solidFill>
            <a:schemeClr val="bg1"/>
          </a:solidFill>
          <a:ln w="9525">
            <a:solidFill>
              <a:schemeClr val="tx1"/>
            </a:solidFill>
            <a:miter lim="800000"/>
            <a:headEnd/>
            <a:tailEnd/>
          </a:ln>
        </p:spPr>
        <p:txBody>
          <a:bodyPr wrap="none" anchor="ctr"/>
          <a:lstStyle/>
          <a:p>
            <a:pPr algn="ctr" eaLnBrk="1" hangingPunct="1"/>
            <a:r>
              <a:rPr lang="en-US" sz="2400" b="1">
                <a:cs typeface="Arial" pitchFamily="34" charset="0"/>
              </a:rPr>
              <a:t>Objek yg tdk</a:t>
            </a:r>
          </a:p>
          <a:p>
            <a:pPr algn="ctr" eaLnBrk="1" hangingPunct="1"/>
            <a:r>
              <a:rPr lang="en-US" sz="2400" b="1">
                <a:cs typeface="Arial" pitchFamily="34" charset="0"/>
              </a:rPr>
              <a:t>Dikenakan PBB</a:t>
            </a:r>
          </a:p>
        </p:txBody>
      </p:sp>
      <p:sp>
        <p:nvSpPr>
          <p:cNvPr id="28676" name="AutoShape 5"/>
          <p:cNvSpPr>
            <a:spLocks noChangeArrowheads="1"/>
          </p:cNvSpPr>
          <p:nvPr/>
        </p:nvSpPr>
        <p:spPr bwMode="auto">
          <a:xfrm>
            <a:off x="5334000" y="609600"/>
            <a:ext cx="3200400" cy="914400"/>
          </a:xfrm>
          <a:prstGeom prst="roundRect">
            <a:avLst>
              <a:gd name="adj" fmla="val 16667"/>
            </a:avLst>
          </a:prstGeom>
          <a:solidFill>
            <a:schemeClr val="bg1"/>
          </a:solidFill>
          <a:ln w="9525">
            <a:solidFill>
              <a:schemeClr val="tx1"/>
            </a:solidFill>
            <a:round/>
            <a:headEnd/>
            <a:tailEnd/>
          </a:ln>
        </p:spPr>
        <p:txBody>
          <a:bodyPr wrap="none" anchor="ctr"/>
          <a:lstStyle/>
          <a:p>
            <a:pPr algn="ctr" eaLnBrk="1" hangingPunct="1"/>
            <a:r>
              <a:rPr lang="id-ID" sz="2000" b="1">
                <a:cs typeface="Arial" pitchFamily="34" charset="0"/>
              </a:rPr>
              <a:t>a. </a:t>
            </a:r>
            <a:r>
              <a:rPr lang="en-US" sz="2000" b="1">
                <a:cs typeface="Arial" pitchFamily="34" charset="0"/>
              </a:rPr>
              <a:t>Kepentingan umum</a:t>
            </a:r>
          </a:p>
          <a:p>
            <a:pPr algn="ctr" eaLnBrk="1" hangingPunct="1"/>
            <a:r>
              <a:rPr lang="en-US" sz="2000" b="1">
                <a:cs typeface="Arial" pitchFamily="34" charset="0"/>
              </a:rPr>
              <a:t>dibid.ibadah, sosial</a:t>
            </a:r>
          </a:p>
          <a:p>
            <a:pPr algn="ctr" eaLnBrk="1" hangingPunct="1"/>
            <a:r>
              <a:rPr lang="en-US" sz="2000" b="1">
                <a:cs typeface="Arial" pitchFamily="34" charset="0"/>
              </a:rPr>
              <a:t>kesehatan, dikbudnas</a:t>
            </a:r>
          </a:p>
        </p:txBody>
      </p:sp>
      <p:sp>
        <p:nvSpPr>
          <p:cNvPr id="28677" name="AutoShape 6"/>
          <p:cNvSpPr>
            <a:spLocks noChangeArrowheads="1"/>
          </p:cNvSpPr>
          <p:nvPr/>
        </p:nvSpPr>
        <p:spPr bwMode="auto">
          <a:xfrm>
            <a:off x="6324600" y="1828800"/>
            <a:ext cx="2438400" cy="685800"/>
          </a:xfrm>
          <a:prstGeom prst="roundRect">
            <a:avLst>
              <a:gd name="adj" fmla="val 16667"/>
            </a:avLst>
          </a:prstGeom>
          <a:solidFill>
            <a:schemeClr val="bg1"/>
          </a:solidFill>
          <a:ln w="9525">
            <a:solidFill>
              <a:schemeClr val="tx1"/>
            </a:solidFill>
            <a:round/>
            <a:headEnd/>
            <a:tailEnd/>
          </a:ln>
        </p:spPr>
        <p:txBody>
          <a:bodyPr wrap="none" anchor="ctr"/>
          <a:lstStyle/>
          <a:p>
            <a:pPr algn="ctr" eaLnBrk="1" hangingPunct="1"/>
            <a:r>
              <a:rPr lang="id-ID" sz="2000" b="1">
                <a:cs typeface="Arial" pitchFamily="34" charset="0"/>
              </a:rPr>
              <a:t>b. </a:t>
            </a:r>
            <a:r>
              <a:rPr lang="en-US" sz="2000" b="1">
                <a:cs typeface="Arial" pitchFamily="34" charset="0"/>
              </a:rPr>
              <a:t>Kuburan, pening-</a:t>
            </a:r>
          </a:p>
          <a:p>
            <a:pPr algn="ctr" eaLnBrk="1" hangingPunct="1"/>
            <a:r>
              <a:rPr lang="en-US" sz="2000" b="1">
                <a:cs typeface="Arial" pitchFamily="34" charset="0"/>
              </a:rPr>
              <a:t>galan purbakala</a:t>
            </a:r>
          </a:p>
        </p:txBody>
      </p:sp>
      <p:sp>
        <p:nvSpPr>
          <p:cNvPr id="28678" name="AutoShape 7"/>
          <p:cNvSpPr>
            <a:spLocks noChangeArrowheads="1"/>
          </p:cNvSpPr>
          <p:nvPr/>
        </p:nvSpPr>
        <p:spPr bwMode="auto">
          <a:xfrm>
            <a:off x="4876800" y="3048000"/>
            <a:ext cx="3810000" cy="990600"/>
          </a:xfrm>
          <a:prstGeom prst="roundRect">
            <a:avLst>
              <a:gd name="adj" fmla="val 16667"/>
            </a:avLst>
          </a:prstGeom>
          <a:solidFill>
            <a:schemeClr val="bg1"/>
          </a:solidFill>
          <a:ln w="9525">
            <a:solidFill>
              <a:schemeClr val="tx1"/>
            </a:solidFill>
            <a:round/>
            <a:headEnd/>
            <a:tailEnd/>
          </a:ln>
        </p:spPr>
        <p:txBody>
          <a:bodyPr wrap="none" anchor="ctr"/>
          <a:lstStyle/>
          <a:p>
            <a:pPr algn="ctr" eaLnBrk="1" hangingPunct="1"/>
            <a:r>
              <a:rPr lang="id-ID" sz="2000" b="1">
                <a:cs typeface="Arial" pitchFamily="34" charset="0"/>
              </a:rPr>
              <a:t>c. </a:t>
            </a:r>
            <a:r>
              <a:rPr lang="en-US" sz="2000" b="1">
                <a:cs typeface="Arial" pitchFamily="34" charset="0"/>
              </a:rPr>
              <a:t>Hutan lindung/suaka alam/</a:t>
            </a:r>
          </a:p>
          <a:p>
            <a:pPr algn="ctr" eaLnBrk="1" hangingPunct="1"/>
            <a:r>
              <a:rPr lang="en-US" sz="2000" b="1">
                <a:cs typeface="Arial" pitchFamily="34" charset="0"/>
              </a:rPr>
              <a:t>wisata, tmn nasional, tnh </a:t>
            </a:r>
          </a:p>
          <a:p>
            <a:pPr algn="ctr" eaLnBrk="1" hangingPunct="1"/>
            <a:r>
              <a:rPr lang="en-US" sz="2000" b="1">
                <a:cs typeface="Arial" pitchFamily="34" charset="0"/>
              </a:rPr>
              <a:t>penggembalaan desa</a:t>
            </a:r>
          </a:p>
        </p:txBody>
      </p:sp>
      <p:sp>
        <p:nvSpPr>
          <p:cNvPr id="28679" name="AutoShape 8"/>
          <p:cNvSpPr>
            <a:spLocks noChangeArrowheads="1"/>
          </p:cNvSpPr>
          <p:nvPr/>
        </p:nvSpPr>
        <p:spPr bwMode="auto">
          <a:xfrm>
            <a:off x="3124200" y="4495800"/>
            <a:ext cx="2667000" cy="1143000"/>
          </a:xfrm>
          <a:prstGeom prst="roundRect">
            <a:avLst>
              <a:gd name="adj" fmla="val 16667"/>
            </a:avLst>
          </a:prstGeom>
          <a:solidFill>
            <a:schemeClr val="bg1"/>
          </a:solidFill>
          <a:ln w="9525">
            <a:solidFill>
              <a:schemeClr val="tx1"/>
            </a:solidFill>
            <a:round/>
            <a:headEnd/>
            <a:tailEnd/>
          </a:ln>
        </p:spPr>
        <p:txBody>
          <a:bodyPr wrap="none" anchor="ctr"/>
          <a:lstStyle/>
          <a:p>
            <a:pPr algn="ctr" eaLnBrk="1" hangingPunct="1"/>
            <a:endParaRPr lang="id-ID" sz="2000" b="1">
              <a:cs typeface="Arial" pitchFamily="34" charset="0"/>
            </a:endParaRPr>
          </a:p>
          <a:p>
            <a:pPr algn="ctr" eaLnBrk="1" hangingPunct="1"/>
            <a:r>
              <a:rPr lang="id-ID" sz="2000" b="1">
                <a:cs typeface="Arial" pitchFamily="34" charset="0"/>
              </a:rPr>
              <a:t>d. </a:t>
            </a:r>
            <a:r>
              <a:rPr lang="en-US" sz="2000" b="1">
                <a:cs typeface="Arial" pitchFamily="34" charset="0"/>
              </a:rPr>
              <a:t>Perwkl.diplo/ kon</a:t>
            </a:r>
          </a:p>
          <a:p>
            <a:pPr algn="ctr" eaLnBrk="1" hangingPunct="1"/>
            <a:r>
              <a:rPr lang="en-US" sz="2000" b="1">
                <a:cs typeface="Arial" pitchFamily="34" charset="0"/>
              </a:rPr>
              <a:t>sulat berdsr azas</a:t>
            </a:r>
          </a:p>
          <a:p>
            <a:pPr algn="ctr" eaLnBrk="1" hangingPunct="1"/>
            <a:r>
              <a:rPr lang="en-US" sz="2000" b="1">
                <a:cs typeface="Arial" pitchFamily="34" charset="0"/>
              </a:rPr>
              <a:t>timbal balik</a:t>
            </a:r>
            <a:endParaRPr lang="id-ID" sz="2000" b="1">
              <a:cs typeface="Arial" pitchFamily="34" charset="0"/>
            </a:endParaRPr>
          </a:p>
          <a:p>
            <a:pPr algn="ctr" eaLnBrk="1" hangingPunct="1"/>
            <a:endParaRPr lang="en-US" sz="2000" b="1">
              <a:cs typeface="Arial" pitchFamily="34" charset="0"/>
            </a:endParaRPr>
          </a:p>
        </p:txBody>
      </p:sp>
      <p:sp>
        <p:nvSpPr>
          <p:cNvPr id="28680" name="AutoShape 9"/>
          <p:cNvSpPr>
            <a:spLocks noChangeArrowheads="1"/>
          </p:cNvSpPr>
          <p:nvPr/>
        </p:nvSpPr>
        <p:spPr bwMode="auto">
          <a:xfrm>
            <a:off x="457200" y="5257800"/>
            <a:ext cx="2209800" cy="990600"/>
          </a:xfrm>
          <a:prstGeom prst="roundRect">
            <a:avLst>
              <a:gd name="adj" fmla="val 16667"/>
            </a:avLst>
          </a:prstGeom>
          <a:solidFill>
            <a:schemeClr val="bg1"/>
          </a:solidFill>
          <a:ln w="9525">
            <a:solidFill>
              <a:schemeClr val="tx1"/>
            </a:solidFill>
            <a:round/>
            <a:headEnd/>
            <a:tailEnd/>
          </a:ln>
        </p:spPr>
        <p:txBody>
          <a:bodyPr wrap="none" anchor="ctr"/>
          <a:lstStyle/>
          <a:p>
            <a:pPr algn="ctr" eaLnBrk="1" hangingPunct="1"/>
            <a:r>
              <a:rPr lang="id-ID" sz="2000" b="1">
                <a:cs typeface="Arial" pitchFamily="34" charset="0"/>
              </a:rPr>
              <a:t>e. </a:t>
            </a:r>
            <a:r>
              <a:rPr lang="en-US" sz="2000" b="1">
                <a:cs typeface="Arial" pitchFamily="34" charset="0"/>
              </a:rPr>
              <a:t>Badan/Organ.</a:t>
            </a:r>
          </a:p>
          <a:p>
            <a:pPr algn="ctr" eaLnBrk="1" hangingPunct="1"/>
            <a:r>
              <a:rPr lang="en-US" sz="2000" b="1">
                <a:cs typeface="Arial" pitchFamily="34" charset="0"/>
              </a:rPr>
              <a:t>Internasional</a:t>
            </a:r>
            <a:endParaRPr lang="id-ID" sz="2000" b="1">
              <a:cs typeface="Arial" pitchFamily="34" charset="0"/>
            </a:endParaRPr>
          </a:p>
        </p:txBody>
      </p:sp>
      <p:sp>
        <p:nvSpPr>
          <p:cNvPr id="28681" name="Line 20"/>
          <p:cNvSpPr>
            <a:spLocks noChangeShapeType="1"/>
          </p:cNvSpPr>
          <p:nvPr/>
        </p:nvSpPr>
        <p:spPr bwMode="auto">
          <a:xfrm flipV="1">
            <a:off x="3581400" y="1143000"/>
            <a:ext cx="1600200" cy="685800"/>
          </a:xfrm>
          <a:prstGeom prst="line">
            <a:avLst/>
          </a:prstGeom>
          <a:noFill/>
          <a:ln w="38100">
            <a:solidFill>
              <a:schemeClr val="tx1"/>
            </a:solidFill>
            <a:round/>
            <a:headEnd/>
            <a:tailEnd type="triangle" w="med" len="med"/>
          </a:ln>
        </p:spPr>
        <p:txBody>
          <a:bodyPr/>
          <a:lstStyle/>
          <a:p>
            <a:endParaRPr lang="en-US"/>
          </a:p>
        </p:txBody>
      </p:sp>
      <p:sp>
        <p:nvSpPr>
          <p:cNvPr id="28682" name="Line 21"/>
          <p:cNvSpPr>
            <a:spLocks noChangeShapeType="1"/>
          </p:cNvSpPr>
          <p:nvPr/>
        </p:nvSpPr>
        <p:spPr bwMode="auto">
          <a:xfrm>
            <a:off x="3657600" y="2133600"/>
            <a:ext cx="2590800" cy="0"/>
          </a:xfrm>
          <a:prstGeom prst="line">
            <a:avLst/>
          </a:prstGeom>
          <a:noFill/>
          <a:ln w="38100">
            <a:solidFill>
              <a:schemeClr val="tx1"/>
            </a:solidFill>
            <a:round/>
            <a:headEnd/>
            <a:tailEnd type="triangle" w="med" len="med"/>
          </a:ln>
        </p:spPr>
        <p:txBody>
          <a:bodyPr/>
          <a:lstStyle/>
          <a:p>
            <a:endParaRPr lang="en-US"/>
          </a:p>
        </p:txBody>
      </p:sp>
      <p:sp>
        <p:nvSpPr>
          <p:cNvPr id="28683" name="Line 22"/>
          <p:cNvSpPr>
            <a:spLocks noChangeShapeType="1"/>
          </p:cNvSpPr>
          <p:nvPr/>
        </p:nvSpPr>
        <p:spPr bwMode="auto">
          <a:xfrm>
            <a:off x="3581400" y="2667000"/>
            <a:ext cx="1143000" cy="609600"/>
          </a:xfrm>
          <a:prstGeom prst="line">
            <a:avLst/>
          </a:prstGeom>
          <a:noFill/>
          <a:ln w="38100">
            <a:solidFill>
              <a:schemeClr val="tx1"/>
            </a:solidFill>
            <a:round/>
            <a:headEnd/>
            <a:tailEnd type="triangle" w="med" len="med"/>
          </a:ln>
        </p:spPr>
        <p:txBody>
          <a:bodyPr/>
          <a:lstStyle/>
          <a:p>
            <a:endParaRPr lang="en-US"/>
          </a:p>
        </p:txBody>
      </p:sp>
      <p:sp>
        <p:nvSpPr>
          <p:cNvPr id="28684" name="Line 23"/>
          <p:cNvSpPr>
            <a:spLocks noChangeShapeType="1"/>
          </p:cNvSpPr>
          <p:nvPr/>
        </p:nvSpPr>
        <p:spPr bwMode="auto">
          <a:xfrm>
            <a:off x="2971800" y="2971800"/>
            <a:ext cx="762000" cy="1524000"/>
          </a:xfrm>
          <a:prstGeom prst="line">
            <a:avLst/>
          </a:prstGeom>
          <a:noFill/>
          <a:ln w="38100">
            <a:solidFill>
              <a:schemeClr val="tx1"/>
            </a:solidFill>
            <a:round/>
            <a:headEnd/>
            <a:tailEnd type="triangle" w="med" len="med"/>
          </a:ln>
        </p:spPr>
        <p:txBody>
          <a:bodyPr/>
          <a:lstStyle/>
          <a:p>
            <a:endParaRPr lang="en-US"/>
          </a:p>
        </p:txBody>
      </p:sp>
      <p:sp>
        <p:nvSpPr>
          <p:cNvPr id="28685" name="Line 24"/>
          <p:cNvSpPr>
            <a:spLocks noChangeShapeType="1"/>
          </p:cNvSpPr>
          <p:nvPr/>
        </p:nvSpPr>
        <p:spPr bwMode="auto">
          <a:xfrm>
            <a:off x="1371600" y="3200400"/>
            <a:ext cx="0" cy="1905000"/>
          </a:xfrm>
          <a:prstGeom prst="line">
            <a:avLst/>
          </a:prstGeom>
          <a:noFill/>
          <a:ln w="38100">
            <a:solidFill>
              <a:schemeClr val="tx1"/>
            </a:solidFill>
            <a:round/>
            <a:headEnd/>
            <a:tailEnd type="triangle" w="med" len="med"/>
          </a:ln>
        </p:spPr>
        <p:txBody>
          <a:bodyPr/>
          <a:lstStyle/>
          <a:p>
            <a:endParaRPr lang="en-US"/>
          </a:p>
        </p:txBody>
      </p:sp>
      <p:sp>
        <p:nvSpPr>
          <p:cNvPr id="28686" name="Rectangle 26"/>
          <p:cNvSpPr>
            <a:spLocks noChangeArrowheads="1"/>
          </p:cNvSpPr>
          <p:nvPr/>
        </p:nvSpPr>
        <p:spPr bwMode="auto">
          <a:xfrm>
            <a:off x="609600" y="2743200"/>
            <a:ext cx="2590800" cy="685800"/>
          </a:xfrm>
          <a:prstGeom prst="rect">
            <a:avLst/>
          </a:prstGeom>
          <a:solidFill>
            <a:schemeClr val="accent1"/>
          </a:solidFill>
          <a:ln w="9525">
            <a:solidFill>
              <a:schemeClr val="tx1"/>
            </a:solidFill>
            <a:miter lim="800000"/>
            <a:headEnd/>
            <a:tailEnd/>
          </a:ln>
        </p:spPr>
        <p:txBody>
          <a:bodyPr wrap="none" anchor="ctr"/>
          <a:lstStyle/>
          <a:p>
            <a:pPr algn="ctr" eaLnBrk="1" hangingPunct="1"/>
            <a:r>
              <a:rPr lang="en-US">
                <a:solidFill>
                  <a:schemeClr val="bg1"/>
                </a:solidFill>
              </a:rPr>
              <a:t>Ps.3 (1)</a:t>
            </a:r>
            <a:r>
              <a:rPr lang="id-ID"/>
              <a:t> </a:t>
            </a:r>
            <a:endParaRPr lang="en-US"/>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255513BA-9E3A-4E8A-94EF-2329A2B622C7}" type="slidenum">
              <a:rPr lang="en-US"/>
              <a:pPr/>
              <a:t>130</a:t>
            </a:fld>
            <a:endParaRPr lang="en-US"/>
          </a:p>
        </p:txBody>
      </p:sp>
      <p:sp>
        <p:nvSpPr>
          <p:cNvPr id="326658" name="Rectangle 2"/>
          <p:cNvSpPr>
            <a:spLocks noGrp="1"/>
          </p:cNvSpPr>
          <p:nvPr>
            <p:ph type="title"/>
          </p:nvPr>
        </p:nvSpPr>
        <p:spPr bwMode="auto">
          <a:xfrm>
            <a:off x="1143000" y="15240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12</a:t>
            </a:r>
          </a:p>
        </p:txBody>
      </p:sp>
      <p:sp>
        <p:nvSpPr>
          <p:cNvPr id="117764" name="Text Box 3"/>
          <p:cNvSpPr txBox="1">
            <a:spLocks noChangeArrowheads="1"/>
          </p:cNvSpPr>
          <p:nvPr/>
        </p:nvSpPr>
        <p:spPr bwMode="auto">
          <a:xfrm>
            <a:off x="457200" y="1143000"/>
            <a:ext cx="8229600" cy="4838700"/>
          </a:xfrm>
          <a:prstGeom prst="rect">
            <a:avLst/>
          </a:prstGeom>
          <a:noFill/>
          <a:ln w="9525">
            <a:noFill/>
            <a:miter lim="800000"/>
            <a:headEnd/>
            <a:tailEnd/>
          </a:ln>
        </p:spPr>
        <p:txBody>
          <a:bodyPr>
            <a:spAutoFit/>
          </a:bodyPr>
          <a:lstStyle/>
          <a:p>
            <a:pPr marL="342900" indent="-342900" algn="just"/>
            <a:r>
              <a:rPr lang="id-ID" sz="2400" b="1"/>
              <a:t>Pada tahun 2002 Pak Ali keberatan atas objek pajaknya yang berupa tanah dan bangunan. Keberatan tersebut telah diproses oleh Kantor Pelayanan Pajak sesuai dengan hasil pemeriksaan lapangan dan telah diterbitkan Surat Keputusan Keberatannya. Pada tahun 2003, Pak Ali menerima SPPT dengan kondisi yang sama seperti saat sebelum mengajukan keberatan, dan sejak saat itu karena kecewa, walaupun setiap tahun menerima SPPT beliau tidak mau membayar PBB lagi. Tahun 2008 Pak Ali menerima Surat Tagihan Pajak untuk Tahun Pajak 2003 sampai dengan 2007, dan atas diterbitkannya STP tersebut mengajukan keberatannya ke Kantor pajak. Bagaimana penyelesaiannya.</a:t>
            </a:r>
            <a:endParaRPr lang="en-US" sz="2400" b="1"/>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5C82B159-0B9E-4BDF-ABAD-C3EA3CF3F172}" type="slidenum">
              <a:rPr lang="en-US"/>
              <a:pPr/>
              <a:t>131</a:t>
            </a:fld>
            <a:endParaRPr lang="en-US"/>
          </a:p>
        </p:txBody>
      </p:sp>
      <p:sp>
        <p:nvSpPr>
          <p:cNvPr id="118788" name="Rectangle 3"/>
          <p:cNvSpPr>
            <a:spLocks noGrp="1" noChangeArrowheads="1"/>
          </p:cNvSpPr>
          <p:nvPr>
            <p:ph type="body" idx="4294967295"/>
          </p:nvPr>
        </p:nvSpPr>
        <p:spPr/>
        <p:txBody>
          <a:bodyPr/>
          <a:lstStyle/>
          <a:p>
            <a:pPr eaLnBrk="1" hangingPunct="1">
              <a:lnSpc>
                <a:spcPct val="90000"/>
              </a:lnSpc>
              <a:buFont typeface="Wingdings 2" pitchFamily="18" charset="2"/>
              <a:buNone/>
            </a:pPr>
            <a:r>
              <a:rPr lang="en-US" dirty="0" smtClean="0"/>
              <a:t>                         PENGURANGAN</a:t>
            </a:r>
          </a:p>
          <a:p>
            <a:pPr eaLnBrk="1" hangingPunct="1">
              <a:lnSpc>
                <a:spcPct val="90000"/>
              </a:lnSpc>
              <a:buFont typeface="Wingdings 2" pitchFamily="18" charset="2"/>
              <a:buNone/>
            </a:pPr>
            <a:r>
              <a:rPr lang="en-US" dirty="0" err="1" smtClean="0"/>
              <a:t>Permenteri</a:t>
            </a:r>
            <a:r>
              <a:rPr lang="en-US" dirty="0" smtClean="0"/>
              <a:t> </a:t>
            </a:r>
            <a:r>
              <a:rPr lang="en-US" dirty="0" err="1" smtClean="0"/>
              <a:t>keuangan</a:t>
            </a:r>
            <a:r>
              <a:rPr lang="en-US" dirty="0" smtClean="0"/>
              <a:t> no 110/2009</a:t>
            </a:r>
          </a:p>
          <a:p>
            <a:pPr eaLnBrk="1" hangingPunct="1">
              <a:lnSpc>
                <a:spcPct val="90000"/>
              </a:lnSpc>
            </a:pPr>
            <a:r>
              <a:rPr lang="en-US" dirty="0" smtClean="0"/>
              <a:t>WP o</a:t>
            </a:r>
            <a:r>
              <a:rPr lang="id-ID" dirty="0" smtClean="0"/>
              <a:t>rang </a:t>
            </a:r>
            <a:r>
              <a:rPr lang="en-US" dirty="0" smtClean="0"/>
              <a:t>p</a:t>
            </a:r>
            <a:r>
              <a:rPr lang="id-ID" dirty="0" smtClean="0"/>
              <a:t>ribadi</a:t>
            </a:r>
            <a:r>
              <a:rPr lang="en-US" dirty="0" smtClean="0"/>
              <a:t>/</a:t>
            </a:r>
            <a:r>
              <a:rPr lang="en-US" dirty="0" err="1" smtClean="0"/>
              <a:t>badan</a:t>
            </a:r>
            <a:r>
              <a:rPr lang="en-US" dirty="0" smtClean="0"/>
              <a:t> </a:t>
            </a:r>
            <a:r>
              <a:rPr lang="en-US" dirty="0" err="1" smtClean="0"/>
              <a:t>karena</a:t>
            </a:r>
            <a:r>
              <a:rPr lang="en-US" dirty="0" smtClean="0"/>
              <a:t> </a:t>
            </a:r>
            <a:r>
              <a:rPr lang="en-US" dirty="0" err="1" smtClean="0"/>
              <a:t>kondisi</a:t>
            </a:r>
            <a:r>
              <a:rPr lang="en-US" dirty="0" smtClean="0"/>
              <a:t> </a:t>
            </a:r>
            <a:r>
              <a:rPr lang="en-US" dirty="0" err="1" smtClean="0"/>
              <a:t>tertentu</a:t>
            </a:r>
            <a:r>
              <a:rPr lang="en-US" dirty="0" smtClean="0"/>
              <a:t> OP </a:t>
            </a:r>
            <a:r>
              <a:rPr lang="en-US" dirty="0" err="1" smtClean="0"/>
              <a:t>yg</a:t>
            </a:r>
            <a:r>
              <a:rPr lang="en-US" dirty="0" smtClean="0"/>
              <a:t> </a:t>
            </a:r>
            <a:r>
              <a:rPr lang="en-US" dirty="0" err="1" smtClean="0"/>
              <a:t>ada</a:t>
            </a:r>
            <a:r>
              <a:rPr lang="en-US" dirty="0" smtClean="0"/>
              <a:t> </a:t>
            </a:r>
            <a:r>
              <a:rPr lang="en-US" dirty="0" err="1" smtClean="0"/>
              <a:t>hubungannya</a:t>
            </a:r>
            <a:r>
              <a:rPr lang="en-US" dirty="0" smtClean="0"/>
              <a:t> dg SP </a:t>
            </a:r>
            <a:r>
              <a:rPr lang="en-US" dirty="0" err="1" smtClean="0"/>
              <a:t>atau</a:t>
            </a:r>
            <a:r>
              <a:rPr lang="en-US" dirty="0" smtClean="0"/>
              <a:t> </a:t>
            </a:r>
            <a:r>
              <a:rPr lang="en-US" dirty="0" err="1" smtClean="0"/>
              <a:t>sebab-sebab</a:t>
            </a:r>
            <a:r>
              <a:rPr lang="en-US" dirty="0" smtClean="0"/>
              <a:t> </a:t>
            </a:r>
            <a:r>
              <a:rPr lang="en-US" dirty="0" err="1" smtClean="0"/>
              <a:t>tertentu</a:t>
            </a:r>
            <a:r>
              <a:rPr lang="en-US" dirty="0" smtClean="0"/>
              <a:t> </a:t>
            </a:r>
            <a:r>
              <a:rPr lang="en-US" dirty="0" err="1" smtClean="0"/>
              <a:t>lainnya</a:t>
            </a:r>
            <a:endParaRPr lang="en-US" dirty="0" smtClean="0"/>
          </a:p>
          <a:p>
            <a:pPr eaLnBrk="1" hangingPunct="1">
              <a:lnSpc>
                <a:spcPct val="90000"/>
              </a:lnSpc>
            </a:pPr>
            <a:r>
              <a:rPr lang="en-US" dirty="0" smtClean="0"/>
              <a:t>WP o</a:t>
            </a:r>
            <a:r>
              <a:rPr lang="id-ID" dirty="0" smtClean="0"/>
              <a:t>rang </a:t>
            </a:r>
            <a:r>
              <a:rPr lang="en-US" dirty="0" smtClean="0"/>
              <a:t>p</a:t>
            </a:r>
            <a:r>
              <a:rPr lang="id-ID" dirty="0" smtClean="0"/>
              <a:t>ribadi</a:t>
            </a:r>
            <a:r>
              <a:rPr lang="en-US" dirty="0" smtClean="0"/>
              <a:t> </a:t>
            </a:r>
            <a:r>
              <a:rPr lang="en-US" dirty="0" err="1" smtClean="0"/>
              <a:t>dalam</a:t>
            </a:r>
            <a:r>
              <a:rPr lang="en-US" dirty="0" smtClean="0"/>
              <a:t> </a:t>
            </a:r>
            <a:r>
              <a:rPr lang="en-US" dirty="0" err="1" smtClean="0"/>
              <a:t>hal</a:t>
            </a:r>
            <a:r>
              <a:rPr lang="en-US" dirty="0" smtClean="0"/>
              <a:t> OP </a:t>
            </a:r>
            <a:r>
              <a:rPr lang="en-US" dirty="0" err="1" smtClean="0"/>
              <a:t>terkena</a:t>
            </a:r>
            <a:r>
              <a:rPr lang="en-US" dirty="0" smtClean="0"/>
              <a:t> </a:t>
            </a:r>
            <a:r>
              <a:rPr lang="en-US" dirty="0" err="1" smtClean="0"/>
              <a:t>bencana</a:t>
            </a:r>
            <a:r>
              <a:rPr lang="en-US" dirty="0" smtClean="0"/>
              <a:t> </a:t>
            </a:r>
            <a:r>
              <a:rPr lang="en-US" dirty="0" err="1" smtClean="0"/>
              <a:t>alam</a:t>
            </a:r>
            <a:r>
              <a:rPr lang="en-US" dirty="0" smtClean="0"/>
              <a:t> </a:t>
            </a:r>
            <a:r>
              <a:rPr lang="en-US" dirty="0" err="1" smtClean="0"/>
              <a:t>atau</a:t>
            </a:r>
            <a:r>
              <a:rPr lang="en-US" dirty="0" smtClean="0"/>
              <a:t> </a:t>
            </a:r>
            <a:r>
              <a:rPr lang="en-US" dirty="0" err="1" smtClean="0"/>
              <a:t>sebab-sebab</a:t>
            </a:r>
            <a:r>
              <a:rPr lang="en-US" dirty="0" smtClean="0"/>
              <a:t> lain yang </a:t>
            </a:r>
            <a:r>
              <a:rPr lang="en-US" dirty="0" err="1" smtClean="0"/>
              <a:t>luar</a:t>
            </a:r>
            <a:r>
              <a:rPr lang="en-US" dirty="0" smtClean="0"/>
              <a:t> </a:t>
            </a:r>
            <a:r>
              <a:rPr lang="en-US" dirty="0" err="1" smtClean="0"/>
              <a:t>biasa</a:t>
            </a:r>
            <a:endParaRPr lang="en-US" dirty="0" smtClean="0"/>
          </a:p>
          <a:p>
            <a:pPr eaLnBrk="1" hangingPunct="1">
              <a:lnSpc>
                <a:spcPct val="90000"/>
              </a:lnSpc>
            </a:pPr>
            <a:r>
              <a:rPr lang="en-US" dirty="0" smtClean="0"/>
              <a:t>WP </a:t>
            </a:r>
            <a:r>
              <a:rPr lang="en-US" dirty="0" err="1" smtClean="0"/>
              <a:t>anggota</a:t>
            </a:r>
            <a:r>
              <a:rPr lang="en-US" dirty="0" smtClean="0"/>
              <a:t> Veteran </a:t>
            </a:r>
            <a:r>
              <a:rPr lang="en-US" dirty="0" err="1" smtClean="0"/>
              <a:t>Pejuang</a:t>
            </a:r>
            <a:r>
              <a:rPr lang="en-US" dirty="0" smtClean="0"/>
              <a:t> </a:t>
            </a:r>
            <a:r>
              <a:rPr lang="en-US" dirty="0" err="1" smtClean="0"/>
              <a:t>Kemerdekaan</a:t>
            </a:r>
            <a:r>
              <a:rPr lang="en-US" dirty="0" smtClean="0"/>
              <a:t> </a:t>
            </a:r>
            <a:r>
              <a:rPr lang="en-US" dirty="0" err="1" smtClean="0"/>
              <a:t>dan</a:t>
            </a:r>
            <a:r>
              <a:rPr lang="en-US" dirty="0" smtClean="0"/>
              <a:t> Veteran </a:t>
            </a:r>
            <a:r>
              <a:rPr lang="en-US" dirty="0" err="1" smtClean="0"/>
              <a:t>Pembela</a:t>
            </a:r>
            <a:r>
              <a:rPr lang="en-US" dirty="0" smtClean="0"/>
              <a:t> </a:t>
            </a:r>
            <a:r>
              <a:rPr lang="en-US" dirty="0" err="1" smtClean="0"/>
              <a:t>Kemerdekaan</a:t>
            </a:r>
            <a:r>
              <a:rPr lang="en-US" dirty="0" smtClean="0"/>
              <a:t> </a:t>
            </a:r>
            <a:r>
              <a:rPr lang="en-US" dirty="0" err="1" smtClean="0"/>
              <a:t>termasuk</a:t>
            </a:r>
            <a:r>
              <a:rPr lang="en-US" dirty="0" smtClean="0"/>
              <a:t> </a:t>
            </a:r>
            <a:r>
              <a:rPr lang="en-US" dirty="0" err="1" smtClean="0"/>
              <a:t>janda</a:t>
            </a:r>
            <a:r>
              <a:rPr lang="en-US" dirty="0" smtClean="0"/>
              <a:t>/</a:t>
            </a:r>
            <a:r>
              <a:rPr lang="en-US" dirty="0" err="1" smtClean="0"/>
              <a:t>dudanya</a:t>
            </a:r>
            <a:endParaRPr lang="en-US" dirty="0" smtClean="0"/>
          </a:p>
        </p:txBody>
      </p:sp>
    </p:spTree>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831DBA80-1D7A-4544-B606-859C3FEF525A}" type="slidenum">
              <a:rPr lang="en-US"/>
              <a:pPr/>
              <a:t>132</a:t>
            </a:fld>
            <a:endParaRPr lang="en-US"/>
          </a:p>
        </p:txBody>
      </p:sp>
      <p:sp>
        <p:nvSpPr>
          <p:cNvPr id="254979"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bodyPr>
          <a:lstStyle/>
          <a:p>
            <a:pPr eaLnBrk="1" hangingPunct="1">
              <a:defRPr/>
            </a:pPr>
            <a:r>
              <a:rPr lang="en-US" smtClean="0">
                <a:solidFill>
                  <a:srgbClr val="FFFF00"/>
                </a:solidFill>
              </a:rPr>
              <a:t>KONDISI TERTENTU OP</a:t>
            </a:r>
          </a:p>
        </p:txBody>
      </p:sp>
      <p:sp>
        <p:nvSpPr>
          <p:cNvPr id="119812" name="Rectangle 3"/>
          <p:cNvSpPr>
            <a:spLocks noGrp="1" noChangeArrowheads="1"/>
          </p:cNvSpPr>
          <p:nvPr>
            <p:ph type="body" idx="4294967295"/>
          </p:nvPr>
        </p:nvSpPr>
        <p:spPr/>
        <p:txBody>
          <a:bodyPr/>
          <a:lstStyle/>
          <a:p>
            <a:pPr eaLnBrk="1" hangingPunct="1">
              <a:lnSpc>
                <a:spcPct val="90000"/>
              </a:lnSpc>
            </a:pPr>
            <a:r>
              <a:rPr lang="en-US" sz="2400" smtClean="0"/>
              <a:t>pertanian/perkebunan/perikanan/peternakan yg hasilnya sangat terbatas milik </a:t>
            </a:r>
            <a:r>
              <a:rPr lang="id-ID" sz="2400" smtClean="0"/>
              <a:t>WP </a:t>
            </a:r>
            <a:r>
              <a:rPr lang="en-US" sz="2400" smtClean="0"/>
              <a:t>o</a:t>
            </a:r>
            <a:r>
              <a:rPr lang="id-ID" sz="2400" smtClean="0"/>
              <a:t>rang </a:t>
            </a:r>
            <a:r>
              <a:rPr lang="en-US" sz="2400" smtClean="0"/>
              <a:t>p</a:t>
            </a:r>
            <a:r>
              <a:rPr lang="id-ID" sz="2400" smtClean="0"/>
              <a:t>ribadi</a:t>
            </a:r>
            <a:endParaRPr lang="en-US" sz="2400" smtClean="0"/>
          </a:p>
          <a:p>
            <a:pPr eaLnBrk="1" hangingPunct="1">
              <a:lnSpc>
                <a:spcPct val="90000"/>
              </a:lnSpc>
            </a:pPr>
            <a:r>
              <a:rPr lang="en-US" sz="2400" smtClean="0"/>
              <a:t>OP milik o</a:t>
            </a:r>
            <a:r>
              <a:rPr lang="id-ID" sz="2400" smtClean="0"/>
              <a:t>rang </a:t>
            </a:r>
            <a:r>
              <a:rPr lang="en-US" sz="2400" smtClean="0"/>
              <a:t>p</a:t>
            </a:r>
            <a:r>
              <a:rPr lang="id-ID" sz="2400" smtClean="0"/>
              <a:t>ribadi</a:t>
            </a:r>
            <a:r>
              <a:rPr lang="en-US" sz="2400" smtClean="0"/>
              <a:t> berpenghasilan rendah yg NJOP</a:t>
            </a:r>
            <a:r>
              <a:rPr lang="id-ID" sz="2400" smtClean="0"/>
              <a:t>-</a:t>
            </a:r>
            <a:r>
              <a:rPr lang="en-US" sz="2400" smtClean="0"/>
              <a:t>nya meningkat krn pembangunan</a:t>
            </a:r>
          </a:p>
          <a:p>
            <a:pPr eaLnBrk="1" hangingPunct="1">
              <a:lnSpc>
                <a:spcPct val="90000"/>
              </a:lnSpc>
            </a:pPr>
            <a:r>
              <a:rPr lang="en-US" sz="2400" smtClean="0"/>
              <a:t>OP milik o</a:t>
            </a:r>
            <a:r>
              <a:rPr lang="id-ID" sz="2400" smtClean="0"/>
              <a:t>rang </a:t>
            </a:r>
            <a:r>
              <a:rPr lang="en-US" sz="2400" smtClean="0"/>
              <a:t>p</a:t>
            </a:r>
            <a:r>
              <a:rPr lang="id-ID" sz="2400" smtClean="0"/>
              <a:t>ribadi</a:t>
            </a:r>
            <a:r>
              <a:rPr lang="en-US" sz="2400" smtClean="0"/>
              <a:t> yg penghasilannya semata-mata dari pensiunan</a:t>
            </a:r>
          </a:p>
          <a:p>
            <a:pPr eaLnBrk="1" hangingPunct="1">
              <a:lnSpc>
                <a:spcPct val="90000"/>
              </a:lnSpc>
            </a:pPr>
            <a:r>
              <a:rPr lang="en-US" sz="2400" smtClean="0"/>
              <a:t>OP milik o</a:t>
            </a:r>
            <a:r>
              <a:rPr lang="id-ID" sz="2400" smtClean="0"/>
              <a:t>rang </a:t>
            </a:r>
            <a:r>
              <a:rPr lang="en-US" sz="2400" smtClean="0"/>
              <a:t>p</a:t>
            </a:r>
            <a:r>
              <a:rPr lang="id-ID" sz="2400" smtClean="0"/>
              <a:t>ribadi</a:t>
            </a:r>
            <a:r>
              <a:rPr lang="en-US" sz="2400" smtClean="0"/>
              <a:t> yg berpenghasilan rendah</a:t>
            </a:r>
          </a:p>
          <a:p>
            <a:pPr eaLnBrk="1" hangingPunct="1">
              <a:lnSpc>
                <a:spcPct val="90000"/>
              </a:lnSpc>
            </a:pPr>
            <a:r>
              <a:rPr lang="en-US" sz="2400" smtClean="0"/>
              <a:t>OP milik Veteran</a:t>
            </a:r>
          </a:p>
          <a:p>
            <a:pPr eaLnBrk="1" hangingPunct="1">
              <a:lnSpc>
                <a:spcPct val="90000"/>
              </a:lnSpc>
            </a:pPr>
            <a:r>
              <a:rPr lang="en-US" sz="2400" smtClean="0"/>
              <a:t>OP milik badan yg mengalami kerugian dan kesulitan likuiditas sepanjang tahun</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6E85E27B-E557-4DA2-8EA7-149E22F69CF9}" type="slidenum">
              <a:rPr lang="en-US"/>
              <a:pPr/>
              <a:t>133</a:t>
            </a:fld>
            <a:endParaRPr lang="en-US"/>
          </a:p>
        </p:txBody>
      </p:sp>
      <p:sp>
        <p:nvSpPr>
          <p:cNvPr id="177154" name="AutoShape 2"/>
          <p:cNvSpPr>
            <a:spLocks noChangeArrowheads="1"/>
          </p:cNvSpPr>
          <p:nvPr/>
        </p:nvSpPr>
        <p:spPr bwMode="auto">
          <a:xfrm>
            <a:off x="1295400" y="2133600"/>
            <a:ext cx="4343400" cy="914400"/>
          </a:xfrm>
          <a:prstGeom prst="rightArrowCallout">
            <a:avLst>
              <a:gd name="adj1" fmla="val 25000"/>
              <a:gd name="adj2" fmla="val 25000"/>
              <a:gd name="adj3" fmla="val 79167"/>
              <a:gd name="adj4" fmla="val 66667"/>
            </a:avLst>
          </a:prstGeom>
          <a:solidFill>
            <a:schemeClr val="bg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eaLnBrk="1" hangingPunct="1"/>
            <a:endParaRPr lang="id-ID" sz="2400">
              <a:latin typeface="Times New Roman" pitchFamily="18" charset="0"/>
            </a:endParaRPr>
          </a:p>
        </p:txBody>
      </p:sp>
      <p:sp>
        <p:nvSpPr>
          <p:cNvPr id="177155" name="AutoShape 3"/>
          <p:cNvSpPr>
            <a:spLocks noChangeArrowheads="1"/>
          </p:cNvSpPr>
          <p:nvPr/>
        </p:nvSpPr>
        <p:spPr bwMode="auto">
          <a:xfrm>
            <a:off x="1295400" y="3657600"/>
            <a:ext cx="4419600" cy="1066800"/>
          </a:xfrm>
          <a:prstGeom prst="rightArrowCallout">
            <a:avLst>
              <a:gd name="adj1" fmla="val 25000"/>
              <a:gd name="adj2" fmla="val 25000"/>
              <a:gd name="adj3" fmla="val 69048"/>
              <a:gd name="adj4" fmla="val 66667"/>
            </a:avLst>
          </a:prstGeom>
          <a:solidFill>
            <a:schemeClr val="bg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eaLnBrk="1" hangingPunct="1"/>
            <a:r>
              <a:rPr lang="en-US" sz="2400" b="1">
                <a:latin typeface="Times New Roman" pitchFamily="18" charset="0"/>
              </a:rPr>
              <a:t>OP terkena bencana</a:t>
            </a:r>
          </a:p>
        </p:txBody>
      </p:sp>
      <p:sp>
        <p:nvSpPr>
          <p:cNvPr id="177156" name="AutoShape 4"/>
          <p:cNvSpPr>
            <a:spLocks noChangeArrowheads="1"/>
          </p:cNvSpPr>
          <p:nvPr/>
        </p:nvSpPr>
        <p:spPr bwMode="auto">
          <a:xfrm>
            <a:off x="1371600" y="5410200"/>
            <a:ext cx="4419600" cy="838200"/>
          </a:xfrm>
          <a:prstGeom prst="rightArrowCallout">
            <a:avLst>
              <a:gd name="adj1" fmla="val 25000"/>
              <a:gd name="adj2" fmla="val 25000"/>
              <a:gd name="adj3" fmla="val 87879"/>
              <a:gd name="adj4" fmla="val 66667"/>
            </a:avLst>
          </a:prstGeom>
          <a:solidFill>
            <a:schemeClr val="bg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eaLnBrk="1" hangingPunct="1"/>
            <a:r>
              <a:rPr lang="en-US" sz="2400">
                <a:latin typeface="Times New Roman" pitchFamily="18" charset="0"/>
              </a:rPr>
              <a:t>Status WP: Veteran</a:t>
            </a:r>
          </a:p>
        </p:txBody>
      </p:sp>
      <p:sp>
        <p:nvSpPr>
          <p:cNvPr id="177157" name="Oval 5"/>
          <p:cNvSpPr>
            <a:spLocks noChangeArrowheads="1"/>
          </p:cNvSpPr>
          <p:nvPr/>
        </p:nvSpPr>
        <p:spPr bwMode="auto">
          <a:xfrm>
            <a:off x="6019800" y="1905000"/>
            <a:ext cx="2743200" cy="1219200"/>
          </a:xfrm>
          <a:prstGeom prst="ellipse">
            <a:avLst/>
          </a:prstGeom>
          <a:solidFill>
            <a:schemeClr val="bg1"/>
          </a:solidFill>
          <a:ln w="9525">
            <a:round/>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eaLnBrk="1" hangingPunct="1"/>
            <a:r>
              <a:rPr lang="en-US" sz="2400">
                <a:latin typeface="Times New Roman" pitchFamily="18" charset="0"/>
              </a:rPr>
              <a:t>Setinggi-tingginya</a:t>
            </a:r>
          </a:p>
          <a:p>
            <a:pPr algn="ctr" eaLnBrk="1" hangingPunct="1"/>
            <a:r>
              <a:rPr lang="en-US" sz="2400">
                <a:latin typeface="Times New Roman" pitchFamily="18" charset="0"/>
              </a:rPr>
              <a:t>75 %</a:t>
            </a:r>
          </a:p>
        </p:txBody>
      </p:sp>
      <p:sp>
        <p:nvSpPr>
          <p:cNvPr id="177158" name="Oval 6"/>
          <p:cNvSpPr>
            <a:spLocks noChangeArrowheads="1"/>
          </p:cNvSpPr>
          <p:nvPr/>
        </p:nvSpPr>
        <p:spPr bwMode="auto">
          <a:xfrm>
            <a:off x="6096000" y="3581400"/>
            <a:ext cx="2819400" cy="1066800"/>
          </a:xfrm>
          <a:prstGeom prst="ellipse">
            <a:avLst/>
          </a:prstGeom>
          <a:solidFill>
            <a:schemeClr val="bg1"/>
          </a:solidFill>
          <a:ln w="9525">
            <a:round/>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eaLnBrk="1" hangingPunct="1"/>
            <a:r>
              <a:rPr lang="en-US" sz="2400">
                <a:latin typeface="Times New Roman" pitchFamily="18" charset="0"/>
              </a:rPr>
              <a:t>Dapat diberikan </a:t>
            </a:r>
          </a:p>
          <a:p>
            <a:pPr algn="ctr" eaLnBrk="1" hangingPunct="1"/>
            <a:r>
              <a:rPr lang="en-US" sz="2400">
                <a:latin typeface="Times New Roman" pitchFamily="18" charset="0"/>
              </a:rPr>
              <a:t>sampai 100 %</a:t>
            </a:r>
          </a:p>
        </p:txBody>
      </p:sp>
      <p:sp>
        <p:nvSpPr>
          <p:cNvPr id="177159" name="Oval 7"/>
          <p:cNvSpPr>
            <a:spLocks noChangeArrowheads="1"/>
          </p:cNvSpPr>
          <p:nvPr/>
        </p:nvSpPr>
        <p:spPr bwMode="auto">
          <a:xfrm>
            <a:off x="6019800" y="5105400"/>
            <a:ext cx="2819400" cy="1143000"/>
          </a:xfrm>
          <a:prstGeom prst="ellipse">
            <a:avLst/>
          </a:prstGeom>
          <a:solidFill>
            <a:schemeClr val="bg1"/>
          </a:solidFill>
          <a:ln w="9525">
            <a:round/>
            <a:headEnd/>
            <a:tailEnd/>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eaLnBrk="1" hangingPunct="1"/>
            <a:r>
              <a:rPr lang="en-US" sz="2400">
                <a:latin typeface="Times New Roman" pitchFamily="18" charset="0"/>
              </a:rPr>
              <a:t>Sebesar </a:t>
            </a:r>
          </a:p>
          <a:p>
            <a:pPr algn="ctr" eaLnBrk="1" hangingPunct="1"/>
            <a:r>
              <a:rPr lang="en-US" sz="2400">
                <a:latin typeface="Times New Roman" pitchFamily="18" charset="0"/>
              </a:rPr>
              <a:t>75 %</a:t>
            </a:r>
          </a:p>
        </p:txBody>
      </p:sp>
      <p:sp>
        <p:nvSpPr>
          <p:cNvPr id="177160" name="Text Box 8"/>
          <p:cNvSpPr txBox="1">
            <a:spLocks noChangeArrowheads="1"/>
          </p:cNvSpPr>
          <p:nvPr/>
        </p:nvSpPr>
        <p:spPr bwMode="auto">
          <a:xfrm>
            <a:off x="1371600" y="2286000"/>
            <a:ext cx="2741613" cy="457200"/>
          </a:xfrm>
          <a:prstGeom prst="rect">
            <a:avLst/>
          </a:prstGeom>
          <a:noFill/>
          <a:ln w="9525">
            <a:noFill/>
            <a:miter lim="800000"/>
            <a:headEnd/>
            <a:tailEnd/>
          </a:ln>
        </p:spPr>
        <p:txBody>
          <a:bodyPr>
            <a:spAutoFit/>
          </a:bodyPr>
          <a:lstStyle/>
          <a:p>
            <a:pPr eaLnBrk="1" hangingPunct="1"/>
            <a:r>
              <a:rPr lang="en-US" sz="2400" b="1">
                <a:latin typeface="Times New Roman" pitchFamily="18" charset="0"/>
              </a:rPr>
              <a:t>Kondisi tertentu op</a:t>
            </a:r>
          </a:p>
        </p:txBody>
      </p:sp>
      <p:sp>
        <p:nvSpPr>
          <p:cNvPr id="120842" name="Text Box 10"/>
          <p:cNvSpPr txBox="1">
            <a:spLocks noChangeArrowheads="1"/>
          </p:cNvSpPr>
          <p:nvPr/>
        </p:nvSpPr>
        <p:spPr bwMode="auto">
          <a:xfrm>
            <a:off x="1905000" y="381000"/>
            <a:ext cx="5810250" cy="579438"/>
          </a:xfrm>
          <a:prstGeom prst="rect">
            <a:avLst/>
          </a:prstGeom>
          <a:noFill/>
          <a:ln w="9525">
            <a:noFill/>
            <a:miter lim="800000"/>
            <a:headEnd/>
            <a:tailEnd/>
          </a:ln>
        </p:spPr>
        <p:txBody>
          <a:bodyPr wrap="none">
            <a:spAutoFit/>
          </a:bodyPr>
          <a:lstStyle/>
          <a:p>
            <a:pPr eaLnBrk="1" hangingPunct="1"/>
            <a:r>
              <a:rPr lang="en-US" sz="3200" b="1">
                <a:solidFill>
                  <a:srgbClr val="FFFF00"/>
                </a:solidFill>
                <a:cs typeface="Arial" pitchFamily="34" charset="0"/>
              </a:rPr>
              <a:t>BESARNYA PENGURANGAN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7154"/>
                                        </p:tgtEl>
                                        <p:attrNameLst>
                                          <p:attrName>style.visibility</p:attrName>
                                        </p:attrNameLst>
                                      </p:cBhvr>
                                      <p:to>
                                        <p:strVal val="visible"/>
                                      </p:to>
                                    </p:set>
                                    <p:animEffect transition="in" filter="box(in)">
                                      <p:cBhvr>
                                        <p:cTn id="7" dur="2000"/>
                                        <p:tgtEl>
                                          <p:spTgt spid="177154"/>
                                        </p:tgtEl>
                                      </p:cBhvr>
                                    </p:animEffect>
                                  </p:childTnLst>
                                </p:cTn>
                              </p:par>
                            </p:childTnLst>
                          </p:cTn>
                        </p:par>
                        <p:par>
                          <p:cTn id="8" fill="hold">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177160"/>
                                        </p:tgtEl>
                                        <p:attrNameLst>
                                          <p:attrName>style.visibility</p:attrName>
                                        </p:attrNameLst>
                                      </p:cBhvr>
                                      <p:to>
                                        <p:strVal val="visible"/>
                                      </p:to>
                                    </p:set>
                                    <p:animEffect transition="in" filter="box(in)">
                                      <p:cBhvr>
                                        <p:cTn id="11" dur="500"/>
                                        <p:tgtEl>
                                          <p:spTgt spid="177160"/>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77157"/>
                                        </p:tgtEl>
                                        <p:attrNameLst>
                                          <p:attrName>style.visibility</p:attrName>
                                        </p:attrNameLst>
                                      </p:cBhvr>
                                      <p:to>
                                        <p:strVal val="visible"/>
                                      </p:to>
                                    </p:set>
                                    <p:animEffect transition="in" filter="diamond(in)">
                                      <p:cBhvr>
                                        <p:cTn id="16" dur="2000"/>
                                        <p:tgtEl>
                                          <p:spTgt spid="177157"/>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177155"/>
                                        </p:tgtEl>
                                        <p:attrNameLst>
                                          <p:attrName>style.visibility</p:attrName>
                                        </p:attrNameLst>
                                      </p:cBhvr>
                                      <p:to>
                                        <p:strVal val="visible"/>
                                      </p:to>
                                    </p:set>
                                    <p:animEffect transition="in" filter="box(in)">
                                      <p:cBhvr>
                                        <p:cTn id="21" dur="2000"/>
                                        <p:tgtEl>
                                          <p:spTgt spid="17715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177158"/>
                                        </p:tgtEl>
                                        <p:attrNameLst>
                                          <p:attrName>style.visibility</p:attrName>
                                        </p:attrNameLst>
                                      </p:cBhvr>
                                      <p:to>
                                        <p:strVal val="visible"/>
                                      </p:to>
                                    </p:set>
                                    <p:animEffect transition="in" filter="diamond(in)">
                                      <p:cBhvr>
                                        <p:cTn id="26" dur="2000"/>
                                        <p:tgtEl>
                                          <p:spTgt spid="177158"/>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177156"/>
                                        </p:tgtEl>
                                        <p:attrNameLst>
                                          <p:attrName>style.visibility</p:attrName>
                                        </p:attrNameLst>
                                      </p:cBhvr>
                                      <p:to>
                                        <p:strVal val="visible"/>
                                      </p:to>
                                    </p:set>
                                    <p:animEffect transition="in" filter="box(in)">
                                      <p:cBhvr>
                                        <p:cTn id="31" dur="2000"/>
                                        <p:tgtEl>
                                          <p:spTgt spid="177156"/>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77159"/>
                                        </p:tgtEl>
                                        <p:attrNameLst>
                                          <p:attrName>style.visibility</p:attrName>
                                        </p:attrNameLst>
                                      </p:cBhvr>
                                      <p:to>
                                        <p:strVal val="visible"/>
                                      </p:to>
                                    </p:set>
                                    <p:animEffect transition="in" filter="diamond(in)">
                                      <p:cBhvr>
                                        <p:cTn id="36" dur="2000"/>
                                        <p:tgtEl>
                                          <p:spTgt spid="177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4" grpId="0" animBg="1"/>
      <p:bldP spid="177155" grpId="0" animBg="1"/>
      <p:bldP spid="177156" grpId="0" animBg="1"/>
      <p:bldP spid="177157" grpId="0" animBg="1"/>
      <p:bldP spid="177158" grpId="0" animBg="1"/>
      <p:bldP spid="177159" grpId="0" animBg="1"/>
      <p:bldP spid="177160"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8700F752-96AE-4AD5-805F-C2726B5352E7}" type="slidenum">
              <a:rPr lang="en-US"/>
              <a:pPr/>
              <a:t>134</a:t>
            </a:fld>
            <a:endParaRPr lang="en-US"/>
          </a:p>
        </p:txBody>
      </p:sp>
      <p:sp>
        <p:nvSpPr>
          <p:cNvPr id="259075"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bodyPr>
          <a:lstStyle/>
          <a:p>
            <a:pPr eaLnBrk="1" hangingPunct="1">
              <a:defRPr/>
            </a:pPr>
            <a:r>
              <a:rPr lang="en-US" sz="3700" smtClean="0">
                <a:solidFill>
                  <a:srgbClr val="FFFF00"/>
                </a:solidFill>
              </a:rPr>
              <a:t>PERSYARATAN PERMOHONAN</a:t>
            </a:r>
          </a:p>
        </p:txBody>
      </p:sp>
      <p:sp>
        <p:nvSpPr>
          <p:cNvPr id="121860" name="Rectangle 3"/>
          <p:cNvSpPr>
            <a:spLocks noGrp="1" noChangeArrowheads="1"/>
          </p:cNvSpPr>
          <p:nvPr>
            <p:ph type="body" idx="4294967295"/>
          </p:nvPr>
        </p:nvSpPr>
        <p:spPr/>
        <p:txBody>
          <a:bodyPr/>
          <a:lstStyle/>
          <a:p>
            <a:pPr eaLnBrk="1" hangingPunct="1"/>
            <a:r>
              <a:rPr lang="en-US" sz="2400" smtClean="0"/>
              <a:t>Diajukan secara tertulis dl</a:t>
            </a:r>
            <a:r>
              <a:rPr lang="id-ID" sz="2400" smtClean="0"/>
              <a:t>m</a:t>
            </a:r>
            <a:r>
              <a:rPr lang="en-US" sz="2400" smtClean="0"/>
              <a:t> bhs.Indonesia kepada Kepala KPP Pratama dg mencantumkan persentase pengurangan yg dimohonkan</a:t>
            </a:r>
          </a:p>
          <a:p>
            <a:pPr eaLnBrk="1" hangingPunct="1"/>
            <a:r>
              <a:rPr lang="en-US" sz="2400" smtClean="0"/>
              <a:t>Untuk SKP hanya diberikan atas pokok p</a:t>
            </a:r>
            <a:r>
              <a:rPr lang="id-ID" sz="2400" smtClean="0"/>
              <a:t>a</a:t>
            </a:r>
            <a:r>
              <a:rPr lang="en-US" sz="2400" smtClean="0"/>
              <a:t>j</a:t>
            </a:r>
            <a:r>
              <a:rPr lang="id-ID" sz="2400" smtClean="0"/>
              <a:t>a</a:t>
            </a:r>
            <a:r>
              <a:rPr lang="en-US" sz="2400" smtClean="0"/>
              <a:t>k</a:t>
            </a:r>
          </a:p>
          <a:p>
            <a:pPr eaLnBrk="1" hangingPunct="1"/>
            <a:r>
              <a:rPr lang="en-US" sz="2400" smtClean="0"/>
              <a:t>Diajukan dl</a:t>
            </a:r>
            <a:r>
              <a:rPr lang="id-ID" sz="2400" smtClean="0"/>
              <a:t>m</a:t>
            </a:r>
            <a:r>
              <a:rPr lang="en-US" sz="2400" smtClean="0"/>
              <a:t> </a:t>
            </a:r>
            <a:r>
              <a:rPr lang="id-ID" sz="2400" smtClean="0"/>
              <a:t>jangka </a:t>
            </a:r>
            <a:r>
              <a:rPr lang="en-US" sz="2400" smtClean="0"/>
              <a:t>waktu 3 bln sejak terima SPPT atau sejak bencana ; Untuk SKP dan Keputusan keberatan 1 bulan setelah diterimanya SKP atau Putusan keberatan</a:t>
            </a:r>
          </a:p>
          <a:p>
            <a:pPr eaLnBrk="1" hangingPunct="1"/>
            <a:r>
              <a:rPr lang="en-US" sz="2400" smtClean="0"/>
              <a:t>Dapat dilakukan secara kolektif ( Ket. s/d Rp200.000,- )</a:t>
            </a:r>
          </a:p>
          <a:p>
            <a:pPr eaLnBrk="1" hangingPunct="1"/>
            <a:r>
              <a:rPr lang="en-US" sz="2400" smtClean="0"/>
              <a:t>Untk veteran pejuang dan pembela kemerdekaan serta bencana alam Ket s/d 500.000.000</a:t>
            </a:r>
          </a:p>
          <a:p>
            <a:pPr eaLnBrk="1" hangingPunct="1"/>
            <a:r>
              <a:rPr lang="en-US" sz="2400" smtClean="0"/>
              <a:t>Kolektif selambatnya tgl 10 Januari (</a:t>
            </a:r>
            <a:r>
              <a:rPr lang="id-ID" sz="2400" smtClean="0"/>
              <a:t>utk pengajuan </a:t>
            </a:r>
            <a:r>
              <a:rPr lang="en-US" sz="2400" smtClean="0"/>
              <a:t>sebelum SPPT terbit)</a:t>
            </a:r>
          </a:p>
          <a:p>
            <a:pPr eaLnBrk="1" hangingPunct="1"/>
            <a:endParaRPr lang="en-US" sz="2400" smtClean="0"/>
          </a:p>
          <a:p>
            <a:pPr eaLnBrk="1" hangingPunct="1"/>
            <a:endParaRPr lang="en-US" sz="2400" smtClean="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3"/>
          <p:cNvSpPr>
            <a:spLocks noGrp="1"/>
          </p:cNvSpPr>
          <p:nvPr>
            <p:ph type="sldNum" sz="quarter" idx="12"/>
          </p:nvPr>
        </p:nvSpPr>
        <p:spPr/>
        <p:txBody>
          <a:bodyPr/>
          <a:lstStyle/>
          <a:p>
            <a:fld id="{7506A6A4-D950-4DC2-B8B7-F1B23C0B2F44}" type="slidenum">
              <a:rPr lang="en-US"/>
              <a:pPr/>
              <a:t>135</a:t>
            </a:fld>
            <a:endParaRPr lang="en-US"/>
          </a:p>
        </p:txBody>
      </p:sp>
      <p:sp>
        <p:nvSpPr>
          <p:cNvPr id="145412" name="Text Box 4"/>
          <p:cNvSpPr txBox="1">
            <a:spLocks noChangeArrowheads="1"/>
          </p:cNvSpPr>
          <p:nvPr/>
        </p:nvSpPr>
        <p:spPr bwMode="auto">
          <a:xfrm>
            <a:off x="1981200" y="0"/>
            <a:ext cx="6130925" cy="519113"/>
          </a:xfrm>
          <a:prstGeom prst="rect">
            <a:avLst/>
          </a:prstGeom>
          <a:noFill/>
          <a:ln w="9525">
            <a:noFill/>
            <a:miter lim="800000"/>
            <a:headEnd/>
            <a:tailEnd/>
          </a:ln>
        </p:spPr>
        <p:txBody>
          <a:bodyPr wrap="none">
            <a:spAutoFit/>
          </a:bodyPr>
          <a:lstStyle/>
          <a:p>
            <a:pPr eaLnBrk="1" hangingPunct="1"/>
            <a:r>
              <a:rPr lang="en-US" sz="2800" b="1">
                <a:solidFill>
                  <a:srgbClr val="FFFF00"/>
                </a:solidFill>
                <a:cs typeface="Arial" pitchFamily="34" charset="0"/>
              </a:rPr>
              <a:t>MEKANISME PENGURANGAN PBB</a:t>
            </a:r>
          </a:p>
        </p:txBody>
      </p:sp>
      <p:graphicFrame>
        <p:nvGraphicFramePr>
          <p:cNvPr id="145413" name="Object 5"/>
          <p:cNvGraphicFramePr>
            <a:graphicFrameLocks noChangeAspect="1"/>
          </p:cNvGraphicFramePr>
          <p:nvPr/>
        </p:nvGraphicFramePr>
        <p:xfrm>
          <a:off x="381000" y="1447800"/>
          <a:ext cx="779463" cy="1651000"/>
        </p:xfrm>
        <a:graphic>
          <a:graphicData uri="http://schemas.openxmlformats.org/presentationml/2006/ole">
            <p:oleObj spid="_x0000_s17410" name="Clip" r:id="rId4" imgW="3072240" imgH="9950400" progId="">
              <p:embed/>
            </p:oleObj>
          </a:graphicData>
        </a:graphic>
      </p:graphicFrame>
      <p:sp>
        <p:nvSpPr>
          <p:cNvPr id="145414" name="Text Box 6"/>
          <p:cNvSpPr txBox="1">
            <a:spLocks noChangeArrowheads="1"/>
          </p:cNvSpPr>
          <p:nvPr/>
        </p:nvSpPr>
        <p:spPr bwMode="auto">
          <a:xfrm>
            <a:off x="457200" y="2971800"/>
            <a:ext cx="536575" cy="396875"/>
          </a:xfrm>
          <a:prstGeom prst="rect">
            <a:avLst/>
          </a:prstGeom>
          <a:noFill/>
          <a:ln w="9525">
            <a:noFill/>
            <a:miter lim="800000"/>
            <a:headEnd/>
            <a:tailEnd/>
          </a:ln>
        </p:spPr>
        <p:txBody>
          <a:bodyPr wrap="none">
            <a:spAutoFit/>
          </a:bodyPr>
          <a:lstStyle/>
          <a:p>
            <a:pPr eaLnBrk="1" hangingPunct="1"/>
            <a:r>
              <a:rPr lang="en-US" sz="2000" b="1">
                <a:cs typeface="Arial" pitchFamily="34" charset="0"/>
              </a:rPr>
              <a:t>wp</a:t>
            </a:r>
          </a:p>
        </p:txBody>
      </p:sp>
      <p:sp>
        <p:nvSpPr>
          <p:cNvPr id="145415" name="Line 7"/>
          <p:cNvSpPr>
            <a:spLocks noChangeShapeType="1"/>
          </p:cNvSpPr>
          <p:nvPr/>
        </p:nvSpPr>
        <p:spPr bwMode="auto">
          <a:xfrm>
            <a:off x="1219200" y="2286000"/>
            <a:ext cx="1600200" cy="0"/>
          </a:xfrm>
          <a:prstGeom prst="line">
            <a:avLst/>
          </a:prstGeom>
          <a:noFill/>
          <a:ln w="28575">
            <a:solidFill>
              <a:schemeClr val="tx1"/>
            </a:solidFill>
            <a:round/>
            <a:headEnd/>
            <a:tailEnd type="triangle" w="med" len="med"/>
          </a:ln>
        </p:spPr>
        <p:txBody>
          <a:bodyPr/>
          <a:lstStyle/>
          <a:p>
            <a:endParaRPr lang="en-US"/>
          </a:p>
        </p:txBody>
      </p:sp>
      <p:sp>
        <p:nvSpPr>
          <p:cNvPr id="145416" name="Text Box 8"/>
          <p:cNvSpPr txBox="1">
            <a:spLocks noChangeArrowheads="1"/>
          </p:cNvSpPr>
          <p:nvPr/>
        </p:nvSpPr>
        <p:spPr bwMode="auto">
          <a:xfrm>
            <a:off x="1295400" y="1905000"/>
            <a:ext cx="1568450" cy="366713"/>
          </a:xfrm>
          <a:prstGeom prst="rect">
            <a:avLst/>
          </a:prstGeom>
          <a:noFill/>
          <a:ln w="9525">
            <a:noFill/>
            <a:miter lim="800000"/>
            <a:headEnd/>
            <a:tailEnd/>
          </a:ln>
        </p:spPr>
        <p:txBody>
          <a:bodyPr wrap="none">
            <a:spAutoFit/>
          </a:bodyPr>
          <a:lstStyle/>
          <a:p>
            <a:pPr eaLnBrk="1" hangingPunct="1"/>
            <a:r>
              <a:rPr lang="en-US" b="1">
                <a:cs typeface="Arial" pitchFamily="34" charset="0"/>
              </a:rPr>
              <a:t>permohonan</a:t>
            </a:r>
          </a:p>
        </p:txBody>
      </p:sp>
      <p:sp>
        <p:nvSpPr>
          <p:cNvPr id="145417" name="Text Box 9"/>
          <p:cNvSpPr txBox="1">
            <a:spLocks noChangeArrowheads="1"/>
          </p:cNvSpPr>
          <p:nvPr/>
        </p:nvSpPr>
        <p:spPr bwMode="auto">
          <a:xfrm>
            <a:off x="1295400" y="2286000"/>
            <a:ext cx="1620838" cy="923925"/>
          </a:xfrm>
          <a:prstGeom prst="rect">
            <a:avLst/>
          </a:prstGeom>
          <a:noFill/>
          <a:ln w="9525">
            <a:noFill/>
            <a:miter lim="800000"/>
            <a:headEnd/>
            <a:tailEnd/>
          </a:ln>
        </p:spPr>
        <p:txBody>
          <a:bodyPr wrap="none">
            <a:spAutoFit/>
          </a:bodyPr>
          <a:lstStyle/>
          <a:p>
            <a:pPr eaLnBrk="1" hangingPunct="1"/>
            <a:r>
              <a:rPr lang="en-US" b="1">
                <a:cs typeface="Arial" pitchFamily="34" charset="0"/>
              </a:rPr>
              <a:t>3 bln sejak </a:t>
            </a:r>
          </a:p>
          <a:p>
            <a:pPr eaLnBrk="1" hangingPunct="1"/>
            <a:r>
              <a:rPr lang="en-US" b="1">
                <a:cs typeface="Arial" pitchFamily="34" charset="0"/>
              </a:rPr>
              <a:t>terimaSPPT</a:t>
            </a:r>
            <a:r>
              <a:rPr lang="id-ID" b="1">
                <a:cs typeface="Arial" pitchFamily="34" charset="0"/>
              </a:rPr>
              <a:t>/</a:t>
            </a:r>
          </a:p>
          <a:p>
            <a:pPr eaLnBrk="1" hangingPunct="1"/>
            <a:r>
              <a:rPr lang="id-ID" b="1">
                <a:cs typeface="Arial" pitchFamily="34" charset="0"/>
              </a:rPr>
              <a:t>stlh bencana</a:t>
            </a:r>
            <a:endParaRPr lang="en-US" b="1">
              <a:cs typeface="Arial" pitchFamily="34" charset="0"/>
            </a:endParaRPr>
          </a:p>
        </p:txBody>
      </p:sp>
      <p:pic>
        <p:nvPicPr>
          <p:cNvPr id="145418" name="Picture 10" descr="Bank"/>
          <p:cNvPicPr>
            <a:picLocks noChangeAspect="1" noChangeArrowheads="1"/>
          </p:cNvPicPr>
          <p:nvPr/>
        </p:nvPicPr>
        <p:blipFill>
          <a:blip r:embed="rId5"/>
          <a:srcRect/>
          <a:stretch>
            <a:fillRect/>
          </a:stretch>
        </p:blipFill>
        <p:spPr bwMode="auto">
          <a:xfrm>
            <a:off x="2895600" y="1447800"/>
            <a:ext cx="2044700" cy="1524000"/>
          </a:xfrm>
          <a:prstGeom prst="rect">
            <a:avLst/>
          </a:prstGeom>
          <a:noFill/>
          <a:ln w="9525">
            <a:noFill/>
            <a:miter lim="800000"/>
            <a:headEnd/>
            <a:tailEnd/>
          </a:ln>
        </p:spPr>
      </p:pic>
      <p:sp>
        <p:nvSpPr>
          <p:cNvPr id="145419" name="Text Box 11"/>
          <p:cNvSpPr txBox="1">
            <a:spLocks noChangeArrowheads="1"/>
          </p:cNvSpPr>
          <p:nvPr/>
        </p:nvSpPr>
        <p:spPr bwMode="auto">
          <a:xfrm>
            <a:off x="3184525" y="2932113"/>
            <a:ext cx="1250950" cy="641350"/>
          </a:xfrm>
          <a:prstGeom prst="rect">
            <a:avLst/>
          </a:prstGeom>
          <a:noFill/>
          <a:ln w="9525">
            <a:noFill/>
            <a:miter lim="800000"/>
            <a:headEnd/>
            <a:tailEnd/>
          </a:ln>
        </p:spPr>
        <p:txBody>
          <a:bodyPr wrap="none">
            <a:spAutoFit/>
          </a:bodyPr>
          <a:lstStyle/>
          <a:p>
            <a:pPr eaLnBrk="1" hangingPunct="1"/>
            <a:r>
              <a:rPr lang="en-US" b="1">
                <a:cs typeface="Arial" pitchFamily="34" charset="0"/>
              </a:rPr>
              <a:t>KPP</a:t>
            </a:r>
          </a:p>
          <a:p>
            <a:pPr eaLnBrk="1" hangingPunct="1"/>
            <a:r>
              <a:rPr lang="en-US" b="1">
                <a:cs typeface="Arial" pitchFamily="34" charset="0"/>
              </a:rPr>
              <a:t>(sd 500 jt)</a:t>
            </a:r>
          </a:p>
        </p:txBody>
      </p:sp>
      <p:sp>
        <p:nvSpPr>
          <p:cNvPr id="145420" name="Line 12"/>
          <p:cNvSpPr>
            <a:spLocks noChangeShapeType="1"/>
          </p:cNvSpPr>
          <p:nvPr/>
        </p:nvSpPr>
        <p:spPr bwMode="auto">
          <a:xfrm>
            <a:off x="4572000" y="2286000"/>
            <a:ext cx="1905000" cy="0"/>
          </a:xfrm>
          <a:prstGeom prst="line">
            <a:avLst/>
          </a:prstGeom>
          <a:noFill/>
          <a:ln w="28575">
            <a:solidFill>
              <a:schemeClr val="tx1"/>
            </a:solidFill>
            <a:round/>
            <a:headEnd/>
            <a:tailEnd type="triangle" w="med" len="med"/>
          </a:ln>
        </p:spPr>
        <p:txBody>
          <a:bodyPr/>
          <a:lstStyle/>
          <a:p>
            <a:endParaRPr lang="en-US"/>
          </a:p>
        </p:txBody>
      </p:sp>
      <p:sp>
        <p:nvSpPr>
          <p:cNvPr id="145421" name="Text Box 13"/>
          <p:cNvSpPr txBox="1">
            <a:spLocks noChangeArrowheads="1"/>
          </p:cNvSpPr>
          <p:nvPr/>
        </p:nvSpPr>
        <p:spPr bwMode="auto">
          <a:xfrm>
            <a:off x="4784725" y="1941513"/>
            <a:ext cx="1339850" cy="366712"/>
          </a:xfrm>
          <a:prstGeom prst="rect">
            <a:avLst/>
          </a:prstGeom>
          <a:noFill/>
          <a:ln w="9525">
            <a:noFill/>
            <a:miter lim="800000"/>
            <a:headEnd/>
            <a:tailEnd/>
          </a:ln>
        </p:spPr>
        <p:txBody>
          <a:bodyPr wrap="none">
            <a:spAutoFit/>
          </a:bodyPr>
          <a:lstStyle/>
          <a:p>
            <a:pPr eaLnBrk="1" hangingPunct="1"/>
            <a:r>
              <a:rPr lang="en-US" b="1">
                <a:cs typeface="Arial" pitchFamily="34" charset="0"/>
              </a:rPr>
              <a:t>diteruskan</a:t>
            </a:r>
          </a:p>
        </p:txBody>
      </p:sp>
      <p:sp>
        <p:nvSpPr>
          <p:cNvPr id="17422" name="Text Box 14"/>
          <p:cNvSpPr txBox="1">
            <a:spLocks noChangeArrowheads="1"/>
          </p:cNvSpPr>
          <p:nvPr/>
        </p:nvSpPr>
        <p:spPr bwMode="auto">
          <a:xfrm>
            <a:off x="4876800" y="2362200"/>
            <a:ext cx="184150" cy="366713"/>
          </a:xfrm>
          <a:prstGeom prst="rect">
            <a:avLst/>
          </a:prstGeom>
          <a:noFill/>
          <a:ln w="9525">
            <a:noFill/>
            <a:miter lim="800000"/>
            <a:headEnd/>
            <a:tailEnd/>
          </a:ln>
        </p:spPr>
        <p:txBody>
          <a:bodyPr>
            <a:spAutoFit/>
          </a:bodyPr>
          <a:lstStyle/>
          <a:p>
            <a:pPr eaLnBrk="1" hangingPunct="1">
              <a:spcBef>
                <a:spcPct val="50000"/>
              </a:spcBef>
            </a:pPr>
            <a:endParaRPr lang="id-ID">
              <a:cs typeface="Arial" pitchFamily="34" charset="0"/>
            </a:endParaRPr>
          </a:p>
        </p:txBody>
      </p:sp>
      <p:sp>
        <p:nvSpPr>
          <p:cNvPr id="145423" name="Text Box 15"/>
          <p:cNvSpPr txBox="1">
            <a:spLocks noChangeArrowheads="1"/>
          </p:cNvSpPr>
          <p:nvPr/>
        </p:nvSpPr>
        <p:spPr bwMode="auto">
          <a:xfrm>
            <a:off x="4876800" y="2286000"/>
            <a:ext cx="1187450" cy="366713"/>
          </a:xfrm>
          <a:prstGeom prst="rect">
            <a:avLst/>
          </a:prstGeom>
          <a:noFill/>
          <a:ln w="9525">
            <a:noFill/>
            <a:miter lim="800000"/>
            <a:headEnd/>
            <a:tailEnd/>
          </a:ln>
        </p:spPr>
        <p:txBody>
          <a:bodyPr wrap="none">
            <a:spAutoFit/>
          </a:bodyPr>
          <a:lstStyle/>
          <a:p>
            <a:pPr eaLnBrk="1" hangingPunct="1"/>
            <a:r>
              <a:rPr lang="en-US" b="1">
                <a:cs typeface="Arial" pitchFamily="34" charset="0"/>
              </a:rPr>
              <a:t>dl 14 hari</a:t>
            </a:r>
          </a:p>
        </p:txBody>
      </p:sp>
      <p:graphicFrame>
        <p:nvGraphicFramePr>
          <p:cNvPr id="145424" name="Object 16"/>
          <p:cNvGraphicFramePr>
            <a:graphicFrameLocks/>
          </p:cNvGraphicFramePr>
          <p:nvPr/>
        </p:nvGraphicFramePr>
        <p:xfrm>
          <a:off x="6629400" y="1524000"/>
          <a:ext cx="1828800" cy="1295400"/>
        </p:xfrm>
        <a:graphic>
          <a:graphicData uri="http://schemas.openxmlformats.org/presentationml/2006/ole">
            <p:oleObj spid="_x0000_s17411" name="ClipArt" r:id="rId6" imgW="933120" imgH="1398240" progId="">
              <p:embed/>
            </p:oleObj>
          </a:graphicData>
        </a:graphic>
      </p:graphicFrame>
      <p:sp>
        <p:nvSpPr>
          <p:cNvPr id="145425" name="Text Box 17"/>
          <p:cNvSpPr txBox="1">
            <a:spLocks noChangeArrowheads="1"/>
          </p:cNvSpPr>
          <p:nvPr/>
        </p:nvSpPr>
        <p:spPr bwMode="auto">
          <a:xfrm>
            <a:off x="6765925" y="2855913"/>
            <a:ext cx="1606550" cy="641350"/>
          </a:xfrm>
          <a:prstGeom prst="rect">
            <a:avLst/>
          </a:prstGeom>
          <a:noFill/>
          <a:ln w="9525">
            <a:noFill/>
            <a:miter lim="800000"/>
            <a:headEnd/>
            <a:tailEnd/>
          </a:ln>
        </p:spPr>
        <p:txBody>
          <a:bodyPr wrap="none">
            <a:spAutoFit/>
          </a:bodyPr>
          <a:lstStyle/>
          <a:p>
            <a:pPr eaLnBrk="1" hangingPunct="1"/>
            <a:r>
              <a:rPr lang="en-US" b="1">
                <a:cs typeface="Arial" pitchFamily="34" charset="0"/>
              </a:rPr>
              <a:t>KANWIL DJP</a:t>
            </a:r>
          </a:p>
          <a:p>
            <a:pPr eaLnBrk="1" hangingPunct="1"/>
            <a:r>
              <a:rPr lang="en-US" b="1">
                <a:cs typeface="Arial" pitchFamily="34" charset="0"/>
              </a:rPr>
              <a:t>( &gt; 500 jt )</a:t>
            </a:r>
          </a:p>
        </p:txBody>
      </p:sp>
      <p:sp>
        <p:nvSpPr>
          <p:cNvPr id="145426" name="Line 18"/>
          <p:cNvSpPr>
            <a:spLocks noChangeShapeType="1"/>
          </p:cNvSpPr>
          <p:nvPr/>
        </p:nvSpPr>
        <p:spPr bwMode="auto">
          <a:xfrm>
            <a:off x="4419600" y="2971800"/>
            <a:ext cx="914400" cy="914400"/>
          </a:xfrm>
          <a:prstGeom prst="line">
            <a:avLst/>
          </a:prstGeom>
          <a:noFill/>
          <a:ln w="28575">
            <a:solidFill>
              <a:schemeClr val="tx1"/>
            </a:solidFill>
            <a:round/>
            <a:headEnd/>
            <a:tailEnd type="triangle" w="med" len="med"/>
          </a:ln>
        </p:spPr>
        <p:txBody>
          <a:bodyPr/>
          <a:lstStyle/>
          <a:p>
            <a:endParaRPr lang="en-US"/>
          </a:p>
        </p:txBody>
      </p:sp>
      <p:sp>
        <p:nvSpPr>
          <p:cNvPr id="145427" name="Line 19"/>
          <p:cNvSpPr>
            <a:spLocks noChangeShapeType="1"/>
          </p:cNvSpPr>
          <p:nvPr/>
        </p:nvSpPr>
        <p:spPr bwMode="auto">
          <a:xfrm flipH="1">
            <a:off x="5791200" y="2971800"/>
            <a:ext cx="838200" cy="762000"/>
          </a:xfrm>
          <a:prstGeom prst="line">
            <a:avLst/>
          </a:prstGeom>
          <a:noFill/>
          <a:ln w="28575">
            <a:solidFill>
              <a:schemeClr val="tx1"/>
            </a:solidFill>
            <a:round/>
            <a:headEnd/>
            <a:tailEnd type="triangle" w="med" len="med"/>
          </a:ln>
        </p:spPr>
        <p:txBody>
          <a:bodyPr/>
          <a:lstStyle/>
          <a:p>
            <a:endParaRPr lang="en-US"/>
          </a:p>
        </p:txBody>
      </p:sp>
      <p:sp>
        <p:nvSpPr>
          <p:cNvPr id="145429" name="Line 21"/>
          <p:cNvSpPr>
            <a:spLocks noChangeShapeType="1"/>
          </p:cNvSpPr>
          <p:nvPr/>
        </p:nvSpPr>
        <p:spPr bwMode="auto">
          <a:xfrm>
            <a:off x="5562600" y="4495800"/>
            <a:ext cx="0" cy="838200"/>
          </a:xfrm>
          <a:prstGeom prst="line">
            <a:avLst/>
          </a:prstGeom>
          <a:noFill/>
          <a:ln w="28575">
            <a:solidFill>
              <a:schemeClr val="tx1"/>
            </a:solidFill>
            <a:round/>
            <a:headEnd/>
            <a:tailEnd type="triangle" w="med" len="med"/>
          </a:ln>
        </p:spPr>
        <p:txBody>
          <a:bodyPr/>
          <a:lstStyle/>
          <a:p>
            <a:endParaRPr lang="en-US"/>
          </a:p>
        </p:txBody>
      </p:sp>
      <p:sp>
        <p:nvSpPr>
          <p:cNvPr id="145434" name="AutoShape 26"/>
          <p:cNvSpPr>
            <a:spLocks noChangeArrowheads="1"/>
          </p:cNvSpPr>
          <p:nvPr/>
        </p:nvSpPr>
        <p:spPr bwMode="auto">
          <a:xfrm>
            <a:off x="5105400" y="3810000"/>
            <a:ext cx="914400" cy="609600"/>
          </a:xfrm>
          <a:prstGeom prst="flowChartPunchedTape">
            <a:avLst/>
          </a:prstGeom>
          <a:solidFill>
            <a:schemeClr val="bg1"/>
          </a:solidFill>
          <a:ln w="9525">
            <a:solidFill>
              <a:schemeClr val="tx1"/>
            </a:solidFill>
            <a:miter lim="800000"/>
            <a:headEnd/>
            <a:tailEnd/>
          </a:ln>
        </p:spPr>
        <p:txBody>
          <a:bodyPr wrap="none" anchor="ctr"/>
          <a:lstStyle/>
          <a:p>
            <a:pPr algn="ctr" eaLnBrk="1" hangingPunct="1"/>
            <a:r>
              <a:rPr lang="en-US" b="1">
                <a:cs typeface="Arial" pitchFamily="34" charset="0"/>
              </a:rPr>
              <a:t>Psk/Psl</a:t>
            </a:r>
          </a:p>
        </p:txBody>
      </p:sp>
      <p:sp>
        <p:nvSpPr>
          <p:cNvPr id="145437" name="AutoShape 29"/>
          <p:cNvSpPr>
            <a:spLocks noChangeArrowheads="1"/>
          </p:cNvSpPr>
          <p:nvPr/>
        </p:nvSpPr>
        <p:spPr bwMode="auto">
          <a:xfrm>
            <a:off x="4648200" y="5257800"/>
            <a:ext cx="3810000" cy="1143000"/>
          </a:xfrm>
          <a:prstGeom prst="horizontalScroll">
            <a:avLst>
              <a:gd name="adj" fmla="val 12500"/>
            </a:avLst>
          </a:prstGeom>
          <a:solidFill>
            <a:schemeClr val="bg1"/>
          </a:solidFill>
          <a:ln w="9525">
            <a:solidFill>
              <a:schemeClr val="tx1"/>
            </a:solidFill>
            <a:round/>
            <a:headEnd/>
            <a:tailEnd/>
          </a:ln>
        </p:spPr>
        <p:txBody>
          <a:bodyPr wrap="none" anchor="ctr"/>
          <a:lstStyle/>
          <a:p>
            <a:pPr eaLnBrk="1" hangingPunct="1"/>
            <a:r>
              <a:rPr lang="en-US" b="1">
                <a:cs typeface="Arial" pitchFamily="34" charset="0"/>
              </a:rPr>
              <a:t>KEP ( 3 bln )</a:t>
            </a:r>
          </a:p>
          <a:p>
            <a:pPr eaLnBrk="1" hangingPunct="1">
              <a:buFontTx/>
              <a:buChar char="-"/>
            </a:pPr>
            <a:r>
              <a:rPr lang="en-US" b="1">
                <a:cs typeface="Arial" pitchFamily="34" charset="0"/>
              </a:rPr>
              <a:t>Men</a:t>
            </a:r>
            <a:r>
              <a:rPr lang="id-ID" b="1">
                <a:cs typeface="Arial" pitchFamily="34" charset="0"/>
              </a:rPr>
              <a:t>gabulkan sebagian/selrh</a:t>
            </a:r>
            <a:endParaRPr lang="en-US" b="1">
              <a:cs typeface="Arial" pitchFamily="34" charset="0"/>
            </a:endParaRPr>
          </a:p>
          <a:p>
            <a:pPr eaLnBrk="1" hangingPunct="1">
              <a:buFontTx/>
              <a:buChar char="-"/>
            </a:pPr>
            <a:r>
              <a:rPr lang="en-US" b="1">
                <a:cs typeface="Arial" pitchFamily="34" charset="0"/>
              </a:rPr>
              <a:t>Menolak</a:t>
            </a:r>
          </a:p>
        </p:txBody>
      </p:sp>
      <p:sp>
        <p:nvSpPr>
          <p:cNvPr id="145440" name="Line 32"/>
          <p:cNvSpPr>
            <a:spLocks noChangeShapeType="1"/>
          </p:cNvSpPr>
          <p:nvPr/>
        </p:nvSpPr>
        <p:spPr bwMode="auto">
          <a:xfrm flipH="1" flipV="1">
            <a:off x="1295400" y="3200400"/>
            <a:ext cx="3352800" cy="2286000"/>
          </a:xfrm>
          <a:prstGeom prst="line">
            <a:avLst/>
          </a:prstGeom>
          <a:noFill/>
          <a:ln w="28575">
            <a:solidFill>
              <a:schemeClr val="tx1"/>
            </a:solidFill>
            <a:round/>
            <a:headEnd/>
            <a:tailEnd type="triangle" w="med" len="med"/>
          </a:ln>
        </p:spPr>
        <p:txBody>
          <a:bodyPr/>
          <a:lstStyle/>
          <a:p>
            <a:endParaRPr lang="en-US"/>
          </a:p>
        </p:txBody>
      </p:sp>
      <p:sp>
        <p:nvSpPr>
          <p:cNvPr id="17431" name="Text Box 23"/>
          <p:cNvSpPr txBox="1">
            <a:spLocks noChangeArrowheads="1"/>
          </p:cNvSpPr>
          <p:nvPr/>
        </p:nvSpPr>
        <p:spPr bwMode="auto">
          <a:xfrm>
            <a:off x="609600" y="5943600"/>
            <a:ext cx="1085850" cy="366713"/>
          </a:xfrm>
          <a:prstGeom prst="rect">
            <a:avLst/>
          </a:prstGeom>
          <a:noFill/>
          <a:ln w="9525">
            <a:noFill/>
            <a:miter lim="800000"/>
            <a:headEnd/>
            <a:tailEnd/>
          </a:ln>
        </p:spPr>
        <p:txBody>
          <a:bodyPr wrap="none">
            <a:spAutoFit/>
          </a:bodyPr>
          <a:lstStyle/>
          <a:p>
            <a:r>
              <a:rPr lang="en-US">
                <a:hlinkClick r:id="rId7" action="ppaction://hlinkfile"/>
              </a:rPr>
              <a:t>VIDEO 8</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5412"/>
                                        </p:tgtEl>
                                        <p:attrNameLst>
                                          <p:attrName>style.visibility</p:attrName>
                                        </p:attrNameLst>
                                      </p:cBhvr>
                                      <p:to>
                                        <p:strVal val="visible"/>
                                      </p:to>
                                    </p:set>
                                    <p:anim calcmode="lin" valueType="num">
                                      <p:cBhvr>
                                        <p:cTn id="7" dur="500" fill="hold"/>
                                        <p:tgtEl>
                                          <p:spTgt spid="145412"/>
                                        </p:tgtEl>
                                        <p:attrNameLst>
                                          <p:attrName>ppt_w</p:attrName>
                                        </p:attrNameLst>
                                      </p:cBhvr>
                                      <p:tavLst>
                                        <p:tav tm="0">
                                          <p:val>
                                            <p:fltVal val="0"/>
                                          </p:val>
                                        </p:tav>
                                        <p:tav tm="100000">
                                          <p:val>
                                            <p:strVal val="#ppt_w"/>
                                          </p:val>
                                        </p:tav>
                                      </p:tavLst>
                                    </p:anim>
                                    <p:anim calcmode="lin" valueType="num">
                                      <p:cBhvr>
                                        <p:cTn id="8" dur="500" fill="hold"/>
                                        <p:tgtEl>
                                          <p:spTgt spid="14541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45413"/>
                                        </p:tgtEl>
                                        <p:attrNameLst>
                                          <p:attrName>style.visibility</p:attrName>
                                        </p:attrNameLst>
                                      </p:cBhvr>
                                      <p:to>
                                        <p:strVal val="visible"/>
                                      </p:to>
                                    </p:set>
                                    <p:animEffect transition="in" filter="fade">
                                      <p:cBhvr>
                                        <p:cTn id="13" dur="1000"/>
                                        <p:tgtEl>
                                          <p:spTgt spid="145413"/>
                                        </p:tgtEl>
                                      </p:cBhvr>
                                    </p:animEffect>
                                    <p:anim calcmode="lin" valueType="num">
                                      <p:cBhvr>
                                        <p:cTn id="14" dur="1000" fill="hold"/>
                                        <p:tgtEl>
                                          <p:spTgt spid="145413"/>
                                        </p:tgtEl>
                                        <p:attrNameLst>
                                          <p:attrName>ppt_x</p:attrName>
                                        </p:attrNameLst>
                                      </p:cBhvr>
                                      <p:tavLst>
                                        <p:tav tm="0">
                                          <p:val>
                                            <p:strVal val="#ppt_x"/>
                                          </p:val>
                                        </p:tav>
                                        <p:tav tm="100000">
                                          <p:val>
                                            <p:strVal val="#ppt_x"/>
                                          </p:val>
                                        </p:tav>
                                      </p:tavLst>
                                    </p:anim>
                                    <p:anim calcmode="lin" valueType="num">
                                      <p:cBhvr>
                                        <p:cTn id="15" dur="1000" fill="hold"/>
                                        <p:tgtEl>
                                          <p:spTgt spid="1454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 presetClass="entr" presetSubtype="16" fill="hold" grpId="0" nodeType="afterEffect">
                                  <p:stCondLst>
                                    <p:cond delay="0"/>
                                  </p:stCondLst>
                                  <p:childTnLst>
                                    <p:set>
                                      <p:cBhvr>
                                        <p:cTn id="18" dur="1" fill="hold">
                                          <p:stCondLst>
                                            <p:cond delay="0"/>
                                          </p:stCondLst>
                                        </p:cTn>
                                        <p:tgtEl>
                                          <p:spTgt spid="145414"/>
                                        </p:tgtEl>
                                        <p:attrNameLst>
                                          <p:attrName>style.visibility</p:attrName>
                                        </p:attrNameLst>
                                      </p:cBhvr>
                                      <p:to>
                                        <p:strVal val="visible"/>
                                      </p:to>
                                    </p:set>
                                    <p:animEffect transition="in" filter="box(in)">
                                      <p:cBhvr>
                                        <p:cTn id="19" dur="500"/>
                                        <p:tgtEl>
                                          <p:spTgt spid="145414"/>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45416"/>
                                        </p:tgtEl>
                                        <p:attrNameLst>
                                          <p:attrName>style.visibility</p:attrName>
                                        </p:attrNameLst>
                                      </p:cBhvr>
                                      <p:to>
                                        <p:strVal val="visible"/>
                                      </p:to>
                                    </p:set>
                                    <p:animEffect transition="in" filter="box(in)">
                                      <p:cBhvr>
                                        <p:cTn id="24" dur="500"/>
                                        <p:tgtEl>
                                          <p:spTgt spid="145416"/>
                                        </p:tgtEl>
                                      </p:cBhvr>
                                    </p:animEffect>
                                  </p:childTnLst>
                                </p:cTn>
                              </p:par>
                            </p:childTnLst>
                          </p:cTn>
                        </p:par>
                        <p:par>
                          <p:cTn id="25" fill="hold">
                            <p:stCondLst>
                              <p:cond delay="500"/>
                            </p:stCondLst>
                            <p:childTnLst>
                              <p:par>
                                <p:cTn id="26" presetID="4" presetClass="entr" presetSubtype="16" fill="hold" grpId="0" nodeType="afterEffect">
                                  <p:stCondLst>
                                    <p:cond delay="0"/>
                                  </p:stCondLst>
                                  <p:childTnLst>
                                    <p:set>
                                      <p:cBhvr>
                                        <p:cTn id="27" dur="1" fill="hold">
                                          <p:stCondLst>
                                            <p:cond delay="0"/>
                                          </p:stCondLst>
                                        </p:cTn>
                                        <p:tgtEl>
                                          <p:spTgt spid="145417"/>
                                        </p:tgtEl>
                                        <p:attrNameLst>
                                          <p:attrName>style.visibility</p:attrName>
                                        </p:attrNameLst>
                                      </p:cBhvr>
                                      <p:to>
                                        <p:strVal val="visible"/>
                                      </p:to>
                                    </p:set>
                                    <p:animEffect transition="in" filter="box(in)">
                                      <p:cBhvr>
                                        <p:cTn id="28" dur="500"/>
                                        <p:tgtEl>
                                          <p:spTgt spid="145417"/>
                                        </p:tgtEl>
                                      </p:cBhvr>
                                    </p:animEffect>
                                  </p:childTnLst>
                                </p:cTn>
                              </p:par>
                            </p:childTnLst>
                          </p:cTn>
                        </p:par>
                        <p:par>
                          <p:cTn id="29" fill="hold">
                            <p:stCondLst>
                              <p:cond delay="1000"/>
                            </p:stCondLst>
                            <p:childTnLst>
                              <p:par>
                                <p:cTn id="30" presetID="4" presetClass="entr" presetSubtype="16" fill="hold" grpId="0" nodeType="afterEffect">
                                  <p:stCondLst>
                                    <p:cond delay="0"/>
                                  </p:stCondLst>
                                  <p:childTnLst>
                                    <p:set>
                                      <p:cBhvr>
                                        <p:cTn id="31" dur="1" fill="hold">
                                          <p:stCondLst>
                                            <p:cond delay="0"/>
                                          </p:stCondLst>
                                        </p:cTn>
                                        <p:tgtEl>
                                          <p:spTgt spid="145415"/>
                                        </p:tgtEl>
                                        <p:attrNameLst>
                                          <p:attrName>style.visibility</p:attrName>
                                        </p:attrNameLst>
                                      </p:cBhvr>
                                      <p:to>
                                        <p:strVal val="visible"/>
                                      </p:to>
                                    </p:set>
                                    <p:animEffect transition="in" filter="box(in)">
                                      <p:cBhvr>
                                        <p:cTn id="32" dur="500"/>
                                        <p:tgtEl>
                                          <p:spTgt spid="145415"/>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45418"/>
                                        </p:tgtEl>
                                        <p:attrNameLst>
                                          <p:attrName>style.visibility</p:attrName>
                                        </p:attrNameLst>
                                      </p:cBhvr>
                                      <p:to>
                                        <p:strVal val="visible"/>
                                      </p:to>
                                    </p:set>
                                    <p:animEffect transition="in" filter="diamond(in)">
                                      <p:cBhvr>
                                        <p:cTn id="37" dur="2000"/>
                                        <p:tgtEl>
                                          <p:spTgt spid="145418"/>
                                        </p:tgtEl>
                                      </p:cBhvr>
                                    </p:animEffect>
                                  </p:childTnLst>
                                </p:cTn>
                              </p:par>
                            </p:childTnLst>
                          </p:cTn>
                        </p:par>
                        <p:par>
                          <p:cTn id="38" fill="hold">
                            <p:stCondLst>
                              <p:cond delay="2000"/>
                            </p:stCondLst>
                            <p:childTnLst>
                              <p:par>
                                <p:cTn id="39" presetID="4" presetClass="entr" presetSubtype="16" fill="hold" grpId="0" nodeType="afterEffect">
                                  <p:stCondLst>
                                    <p:cond delay="0"/>
                                  </p:stCondLst>
                                  <p:childTnLst>
                                    <p:set>
                                      <p:cBhvr>
                                        <p:cTn id="40" dur="1" fill="hold">
                                          <p:stCondLst>
                                            <p:cond delay="0"/>
                                          </p:stCondLst>
                                        </p:cTn>
                                        <p:tgtEl>
                                          <p:spTgt spid="145419"/>
                                        </p:tgtEl>
                                        <p:attrNameLst>
                                          <p:attrName>style.visibility</p:attrName>
                                        </p:attrNameLst>
                                      </p:cBhvr>
                                      <p:to>
                                        <p:strVal val="visible"/>
                                      </p:to>
                                    </p:set>
                                    <p:animEffect transition="in" filter="box(in)">
                                      <p:cBhvr>
                                        <p:cTn id="41" dur="500"/>
                                        <p:tgtEl>
                                          <p:spTgt spid="145419"/>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145421"/>
                                        </p:tgtEl>
                                        <p:attrNameLst>
                                          <p:attrName>style.visibility</p:attrName>
                                        </p:attrNameLst>
                                      </p:cBhvr>
                                      <p:to>
                                        <p:strVal val="visible"/>
                                      </p:to>
                                    </p:set>
                                    <p:animEffect transition="in" filter="box(in)">
                                      <p:cBhvr>
                                        <p:cTn id="46" dur="500"/>
                                        <p:tgtEl>
                                          <p:spTgt spid="145421"/>
                                        </p:tgtEl>
                                      </p:cBhvr>
                                    </p:animEffect>
                                  </p:childTnLst>
                                </p:cTn>
                              </p:par>
                            </p:childTnLst>
                          </p:cTn>
                        </p:par>
                        <p:par>
                          <p:cTn id="47" fill="hold">
                            <p:stCondLst>
                              <p:cond delay="500"/>
                            </p:stCondLst>
                            <p:childTnLst>
                              <p:par>
                                <p:cTn id="48" presetID="4" presetClass="entr" presetSubtype="16" fill="hold" grpId="0" nodeType="afterEffect">
                                  <p:stCondLst>
                                    <p:cond delay="0"/>
                                  </p:stCondLst>
                                  <p:childTnLst>
                                    <p:set>
                                      <p:cBhvr>
                                        <p:cTn id="49" dur="1" fill="hold">
                                          <p:stCondLst>
                                            <p:cond delay="0"/>
                                          </p:stCondLst>
                                        </p:cTn>
                                        <p:tgtEl>
                                          <p:spTgt spid="145423"/>
                                        </p:tgtEl>
                                        <p:attrNameLst>
                                          <p:attrName>style.visibility</p:attrName>
                                        </p:attrNameLst>
                                      </p:cBhvr>
                                      <p:to>
                                        <p:strVal val="visible"/>
                                      </p:to>
                                    </p:set>
                                    <p:animEffect transition="in" filter="box(in)">
                                      <p:cBhvr>
                                        <p:cTn id="50" dur="500"/>
                                        <p:tgtEl>
                                          <p:spTgt spid="145423"/>
                                        </p:tgtEl>
                                      </p:cBhvr>
                                    </p:animEffect>
                                  </p:childTnLst>
                                </p:cTn>
                              </p:par>
                            </p:childTnLst>
                          </p:cTn>
                        </p:par>
                        <p:par>
                          <p:cTn id="51" fill="hold">
                            <p:stCondLst>
                              <p:cond delay="1000"/>
                            </p:stCondLst>
                            <p:childTnLst>
                              <p:par>
                                <p:cTn id="52" presetID="4" presetClass="entr" presetSubtype="16" fill="hold" grpId="0" nodeType="afterEffect">
                                  <p:stCondLst>
                                    <p:cond delay="0"/>
                                  </p:stCondLst>
                                  <p:childTnLst>
                                    <p:set>
                                      <p:cBhvr>
                                        <p:cTn id="53" dur="1" fill="hold">
                                          <p:stCondLst>
                                            <p:cond delay="0"/>
                                          </p:stCondLst>
                                        </p:cTn>
                                        <p:tgtEl>
                                          <p:spTgt spid="145420"/>
                                        </p:tgtEl>
                                        <p:attrNameLst>
                                          <p:attrName>style.visibility</p:attrName>
                                        </p:attrNameLst>
                                      </p:cBhvr>
                                      <p:to>
                                        <p:strVal val="visible"/>
                                      </p:to>
                                    </p:set>
                                    <p:animEffect transition="in" filter="box(in)">
                                      <p:cBhvr>
                                        <p:cTn id="54" dur="500"/>
                                        <p:tgtEl>
                                          <p:spTgt spid="145420"/>
                                        </p:tgtEl>
                                      </p:cBhvr>
                                    </p:animEffect>
                                  </p:childTnLst>
                                </p:cTn>
                              </p:par>
                            </p:childTnLst>
                          </p:cTn>
                        </p:par>
                      </p:childTnLst>
                    </p:cTn>
                  </p:par>
                  <p:par>
                    <p:cTn id="55" fill="hold">
                      <p:stCondLst>
                        <p:cond delay="indefinite"/>
                      </p:stCondLst>
                      <p:childTnLst>
                        <p:par>
                          <p:cTn id="56" fill="hold">
                            <p:stCondLst>
                              <p:cond delay="0"/>
                            </p:stCondLst>
                            <p:childTnLst>
                              <p:par>
                                <p:cTn id="57" presetID="8" presetClass="entr" presetSubtype="16" fill="hold" nodeType="clickEffect">
                                  <p:stCondLst>
                                    <p:cond delay="0"/>
                                  </p:stCondLst>
                                  <p:childTnLst>
                                    <p:set>
                                      <p:cBhvr>
                                        <p:cTn id="58" dur="1" fill="hold">
                                          <p:stCondLst>
                                            <p:cond delay="0"/>
                                          </p:stCondLst>
                                        </p:cTn>
                                        <p:tgtEl>
                                          <p:spTgt spid="145424"/>
                                        </p:tgtEl>
                                        <p:attrNameLst>
                                          <p:attrName>style.visibility</p:attrName>
                                        </p:attrNameLst>
                                      </p:cBhvr>
                                      <p:to>
                                        <p:strVal val="visible"/>
                                      </p:to>
                                    </p:set>
                                    <p:animEffect transition="in" filter="diamond(in)">
                                      <p:cBhvr>
                                        <p:cTn id="59" dur="2000"/>
                                        <p:tgtEl>
                                          <p:spTgt spid="145424"/>
                                        </p:tgtEl>
                                      </p:cBhvr>
                                    </p:animEffect>
                                  </p:childTnLst>
                                </p:cTn>
                              </p:par>
                            </p:childTnLst>
                          </p:cTn>
                        </p:par>
                        <p:par>
                          <p:cTn id="60" fill="hold">
                            <p:stCondLst>
                              <p:cond delay="2000"/>
                            </p:stCondLst>
                            <p:childTnLst>
                              <p:par>
                                <p:cTn id="61" presetID="4" presetClass="entr" presetSubtype="16" fill="hold" grpId="0" nodeType="afterEffect">
                                  <p:stCondLst>
                                    <p:cond delay="0"/>
                                  </p:stCondLst>
                                  <p:childTnLst>
                                    <p:set>
                                      <p:cBhvr>
                                        <p:cTn id="62" dur="1" fill="hold">
                                          <p:stCondLst>
                                            <p:cond delay="0"/>
                                          </p:stCondLst>
                                        </p:cTn>
                                        <p:tgtEl>
                                          <p:spTgt spid="145425"/>
                                        </p:tgtEl>
                                        <p:attrNameLst>
                                          <p:attrName>style.visibility</p:attrName>
                                        </p:attrNameLst>
                                      </p:cBhvr>
                                      <p:to>
                                        <p:strVal val="visible"/>
                                      </p:to>
                                    </p:set>
                                    <p:animEffect transition="in" filter="box(in)">
                                      <p:cBhvr>
                                        <p:cTn id="63" dur="500"/>
                                        <p:tgtEl>
                                          <p:spTgt spid="145425"/>
                                        </p:tgtEl>
                                      </p:cBhvr>
                                    </p:animEffect>
                                  </p:childTnLst>
                                </p:cTn>
                              </p:par>
                            </p:childTnLst>
                          </p:cTn>
                        </p:par>
                      </p:childTnLst>
                    </p:cTn>
                  </p:par>
                  <p:par>
                    <p:cTn id="64" fill="hold">
                      <p:stCondLst>
                        <p:cond delay="indefinite"/>
                      </p:stCondLst>
                      <p:childTnLst>
                        <p:par>
                          <p:cTn id="65" fill="hold">
                            <p:stCondLst>
                              <p:cond delay="0"/>
                            </p:stCondLst>
                            <p:childTnLst>
                              <p:par>
                                <p:cTn id="66" presetID="4" presetClass="entr" presetSubtype="16" fill="hold" grpId="0" nodeType="clickEffect">
                                  <p:stCondLst>
                                    <p:cond delay="0"/>
                                  </p:stCondLst>
                                  <p:childTnLst>
                                    <p:set>
                                      <p:cBhvr>
                                        <p:cTn id="67" dur="1" fill="hold">
                                          <p:stCondLst>
                                            <p:cond delay="0"/>
                                          </p:stCondLst>
                                        </p:cTn>
                                        <p:tgtEl>
                                          <p:spTgt spid="145426"/>
                                        </p:tgtEl>
                                        <p:attrNameLst>
                                          <p:attrName>style.visibility</p:attrName>
                                        </p:attrNameLst>
                                      </p:cBhvr>
                                      <p:to>
                                        <p:strVal val="visible"/>
                                      </p:to>
                                    </p:set>
                                    <p:animEffect transition="in" filter="box(in)">
                                      <p:cBhvr>
                                        <p:cTn id="68" dur="500"/>
                                        <p:tgtEl>
                                          <p:spTgt spid="145426"/>
                                        </p:tgtEl>
                                      </p:cBhvr>
                                    </p:animEffect>
                                  </p:childTnLst>
                                </p:cTn>
                              </p:par>
                            </p:childTnLst>
                          </p:cTn>
                        </p:par>
                        <p:par>
                          <p:cTn id="69" fill="hold">
                            <p:stCondLst>
                              <p:cond delay="500"/>
                            </p:stCondLst>
                            <p:childTnLst>
                              <p:par>
                                <p:cTn id="70" presetID="4" presetClass="entr" presetSubtype="16" fill="hold" grpId="0" nodeType="afterEffect">
                                  <p:stCondLst>
                                    <p:cond delay="0"/>
                                  </p:stCondLst>
                                  <p:childTnLst>
                                    <p:set>
                                      <p:cBhvr>
                                        <p:cTn id="71" dur="1" fill="hold">
                                          <p:stCondLst>
                                            <p:cond delay="0"/>
                                          </p:stCondLst>
                                        </p:cTn>
                                        <p:tgtEl>
                                          <p:spTgt spid="145427"/>
                                        </p:tgtEl>
                                        <p:attrNameLst>
                                          <p:attrName>style.visibility</p:attrName>
                                        </p:attrNameLst>
                                      </p:cBhvr>
                                      <p:to>
                                        <p:strVal val="visible"/>
                                      </p:to>
                                    </p:set>
                                    <p:animEffect transition="in" filter="box(in)">
                                      <p:cBhvr>
                                        <p:cTn id="72" dur="500"/>
                                        <p:tgtEl>
                                          <p:spTgt spid="145427"/>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145434"/>
                                        </p:tgtEl>
                                        <p:attrNameLst>
                                          <p:attrName>style.visibility</p:attrName>
                                        </p:attrNameLst>
                                      </p:cBhvr>
                                      <p:to>
                                        <p:strVal val="visible"/>
                                      </p:to>
                                    </p:set>
                                    <p:animEffect transition="in" filter="box(in)">
                                      <p:cBhvr>
                                        <p:cTn id="77" dur="500"/>
                                        <p:tgtEl>
                                          <p:spTgt spid="145434"/>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grpId="0" nodeType="clickEffect">
                                  <p:stCondLst>
                                    <p:cond delay="0"/>
                                  </p:stCondLst>
                                  <p:childTnLst>
                                    <p:set>
                                      <p:cBhvr>
                                        <p:cTn id="81" dur="1" fill="hold">
                                          <p:stCondLst>
                                            <p:cond delay="0"/>
                                          </p:stCondLst>
                                        </p:cTn>
                                        <p:tgtEl>
                                          <p:spTgt spid="145429"/>
                                        </p:tgtEl>
                                        <p:attrNameLst>
                                          <p:attrName>style.visibility</p:attrName>
                                        </p:attrNameLst>
                                      </p:cBhvr>
                                      <p:to>
                                        <p:strVal val="visible"/>
                                      </p:to>
                                    </p:set>
                                    <p:animEffect transition="in" filter="box(in)">
                                      <p:cBhvr>
                                        <p:cTn id="82" dur="500"/>
                                        <p:tgtEl>
                                          <p:spTgt spid="145429"/>
                                        </p:tgtEl>
                                      </p:cBhvr>
                                    </p:animEffect>
                                  </p:childTnLst>
                                </p:cTn>
                              </p:par>
                            </p:childTnLst>
                          </p:cTn>
                        </p:par>
                      </p:childTnLst>
                    </p:cTn>
                  </p:par>
                  <p:par>
                    <p:cTn id="83" fill="hold">
                      <p:stCondLst>
                        <p:cond delay="indefinite"/>
                      </p:stCondLst>
                      <p:childTnLst>
                        <p:par>
                          <p:cTn id="84" fill="hold">
                            <p:stCondLst>
                              <p:cond delay="0"/>
                            </p:stCondLst>
                            <p:childTnLst>
                              <p:par>
                                <p:cTn id="85" presetID="23" presetClass="entr" presetSubtype="16" fill="hold" grpId="0" nodeType="clickEffect">
                                  <p:stCondLst>
                                    <p:cond delay="0"/>
                                  </p:stCondLst>
                                  <p:childTnLst>
                                    <p:set>
                                      <p:cBhvr>
                                        <p:cTn id="86" dur="1" fill="hold">
                                          <p:stCondLst>
                                            <p:cond delay="0"/>
                                          </p:stCondLst>
                                        </p:cTn>
                                        <p:tgtEl>
                                          <p:spTgt spid="145437"/>
                                        </p:tgtEl>
                                        <p:attrNameLst>
                                          <p:attrName>style.visibility</p:attrName>
                                        </p:attrNameLst>
                                      </p:cBhvr>
                                      <p:to>
                                        <p:strVal val="visible"/>
                                      </p:to>
                                    </p:set>
                                    <p:anim calcmode="lin" valueType="num">
                                      <p:cBhvr>
                                        <p:cTn id="87" dur="500" fill="hold"/>
                                        <p:tgtEl>
                                          <p:spTgt spid="145437"/>
                                        </p:tgtEl>
                                        <p:attrNameLst>
                                          <p:attrName>ppt_w</p:attrName>
                                        </p:attrNameLst>
                                      </p:cBhvr>
                                      <p:tavLst>
                                        <p:tav tm="0">
                                          <p:val>
                                            <p:fltVal val="0"/>
                                          </p:val>
                                        </p:tav>
                                        <p:tav tm="100000">
                                          <p:val>
                                            <p:strVal val="#ppt_w"/>
                                          </p:val>
                                        </p:tav>
                                      </p:tavLst>
                                    </p:anim>
                                    <p:anim calcmode="lin" valueType="num">
                                      <p:cBhvr>
                                        <p:cTn id="88" dur="500" fill="hold"/>
                                        <p:tgtEl>
                                          <p:spTgt spid="145437"/>
                                        </p:tgtEl>
                                        <p:attrNameLst>
                                          <p:attrName>ppt_h</p:attrName>
                                        </p:attrNameLst>
                                      </p:cBhvr>
                                      <p:tavLst>
                                        <p:tav tm="0">
                                          <p:val>
                                            <p:fltVal val="0"/>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4" presetClass="entr" presetSubtype="16" fill="hold" grpId="0" nodeType="clickEffect">
                                  <p:stCondLst>
                                    <p:cond delay="0"/>
                                  </p:stCondLst>
                                  <p:childTnLst>
                                    <p:set>
                                      <p:cBhvr>
                                        <p:cTn id="92" dur="1" fill="hold">
                                          <p:stCondLst>
                                            <p:cond delay="0"/>
                                          </p:stCondLst>
                                        </p:cTn>
                                        <p:tgtEl>
                                          <p:spTgt spid="145440"/>
                                        </p:tgtEl>
                                        <p:attrNameLst>
                                          <p:attrName>style.visibility</p:attrName>
                                        </p:attrNameLst>
                                      </p:cBhvr>
                                      <p:to>
                                        <p:strVal val="visible"/>
                                      </p:to>
                                    </p:set>
                                    <p:animEffect transition="in" filter="box(in)">
                                      <p:cBhvr>
                                        <p:cTn id="93" dur="500"/>
                                        <p:tgtEl>
                                          <p:spTgt spid="145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2" grpId="0"/>
      <p:bldP spid="145414" grpId="0"/>
      <p:bldP spid="145415" grpId="0" animBg="1"/>
      <p:bldP spid="145416" grpId="0"/>
      <p:bldP spid="145417" grpId="0"/>
      <p:bldP spid="145419" grpId="0"/>
      <p:bldP spid="145420" grpId="0" animBg="1"/>
      <p:bldP spid="145421" grpId="0"/>
      <p:bldP spid="145423" grpId="0"/>
      <p:bldP spid="145425" grpId="0"/>
      <p:bldP spid="145426" grpId="0" animBg="1"/>
      <p:bldP spid="145427" grpId="0" animBg="1"/>
      <p:bldP spid="145429" grpId="0" animBg="1"/>
      <p:bldP spid="145434" grpId="0" animBg="1"/>
      <p:bldP spid="145437" grpId="0" animBg="1"/>
      <p:bldP spid="145440"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FC133FEF-9C95-4AE6-BBAC-96F7A40A45B9}" type="slidenum">
              <a:rPr lang="en-US"/>
              <a:pPr/>
              <a:t>136</a:t>
            </a:fld>
            <a:endParaRPr lang="en-US"/>
          </a:p>
        </p:txBody>
      </p:sp>
      <p:sp>
        <p:nvSpPr>
          <p:cNvPr id="91138"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b="0" dirty="0" smtClean="0">
                <a:solidFill>
                  <a:srgbClr val="FFFF00"/>
                </a:solidFill>
              </a:rPr>
              <a:t>PEMBETULAN </a:t>
            </a:r>
            <a:br>
              <a:rPr lang="en-US" sz="3700" b="0" dirty="0" smtClean="0">
                <a:solidFill>
                  <a:srgbClr val="FFFF00"/>
                </a:solidFill>
              </a:rPr>
            </a:br>
            <a:r>
              <a:rPr lang="en-US" sz="1800" b="0" dirty="0" smtClean="0">
                <a:solidFill>
                  <a:srgbClr val="FFFF00"/>
                </a:solidFill>
              </a:rPr>
              <a:t>Ps. 16 KUP</a:t>
            </a:r>
            <a:r>
              <a:rPr lang="id-ID" sz="1800" b="0" dirty="0" smtClean="0">
                <a:solidFill>
                  <a:srgbClr val="FFFF00"/>
                </a:solidFill>
              </a:rPr>
              <a:t/>
            </a:r>
            <a:br>
              <a:rPr lang="id-ID" sz="1800" b="0" dirty="0" smtClean="0">
                <a:solidFill>
                  <a:srgbClr val="FFFF00"/>
                </a:solidFill>
              </a:rPr>
            </a:br>
            <a:r>
              <a:rPr lang="id-ID" sz="1800" b="0" dirty="0" smtClean="0">
                <a:solidFill>
                  <a:srgbClr val="FFFF00"/>
                </a:solidFill>
              </a:rPr>
              <a:t>PERDIRJEN PAJAK NOMOR PER-37/PJ/2008</a:t>
            </a:r>
            <a:r>
              <a:rPr lang="en-US" sz="1800" b="0" dirty="0" smtClean="0">
                <a:solidFill>
                  <a:srgbClr val="FFFF00"/>
                </a:solidFill>
              </a:rPr>
              <a:t/>
            </a:r>
            <a:br>
              <a:rPr lang="en-US" sz="1800" b="0" dirty="0" smtClean="0">
                <a:solidFill>
                  <a:srgbClr val="FFFF00"/>
                </a:solidFill>
              </a:rPr>
            </a:br>
            <a:r>
              <a:rPr lang="en-US" sz="1800" b="0" dirty="0" err="1" smtClean="0">
                <a:solidFill>
                  <a:srgbClr val="FFFF00"/>
                </a:solidFill>
              </a:rPr>
              <a:t>permentri</a:t>
            </a:r>
            <a:r>
              <a:rPr lang="en-US" sz="1800" b="0" dirty="0" smtClean="0">
                <a:solidFill>
                  <a:srgbClr val="FFFF00"/>
                </a:solidFill>
              </a:rPr>
              <a:t> </a:t>
            </a:r>
            <a:r>
              <a:rPr lang="en-US" sz="1800" b="0" dirty="0" err="1" smtClean="0">
                <a:solidFill>
                  <a:srgbClr val="FFFF00"/>
                </a:solidFill>
              </a:rPr>
              <a:t>Keuangan</a:t>
            </a:r>
            <a:r>
              <a:rPr lang="en-US" sz="1800" b="0" dirty="0" smtClean="0">
                <a:solidFill>
                  <a:srgbClr val="FFFF00"/>
                </a:solidFill>
              </a:rPr>
              <a:t> no 111/2009</a:t>
            </a:r>
            <a:endParaRPr lang="en-US" sz="3700" b="0" dirty="0" smtClean="0">
              <a:solidFill>
                <a:srgbClr val="FFFF00"/>
              </a:solidFill>
            </a:endParaRPr>
          </a:p>
        </p:txBody>
      </p:sp>
      <p:sp>
        <p:nvSpPr>
          <p:cNvPr id="91139" name="Rectangle 3"/>
          <p:cNvSpPr>
            <a:spLocks noGrp="1" noChangeArrowheads="1"/>
          </p:cNvSpPr>
          <p:nvPr>
            <p:ph type="body" idx="4294967295"/>
          </p:nvPr>
        </p:nvSpPr>
        <p:spPr/>
        <p:txBody>
          <a:bodyPr/>
          <a:lstStyle/>
          <a:p>
            <a:pPr eaLnBrk="1" hangingPunct="1">
              <a:buFont typeface="Wingdings 2" pitchFamily="18" charset="2"/>
              <a:buNone/>
            </a:pPr>
            <a:r>
              <a:rPr lang="id-ID" sz="2400" smtClean="0"/>
              <a:t>Pembetulan dilakukan karena adanya:</a:t>
            </a:r>
          </a:p>
          <a:p>
            <a:pPr eaLnBrk="1" hangingPunct="1"/>
            <a:r>
              <a:rPr lang="id-ID" sz="2400" smtClean="0"/>
              <a:t>kesalahan</a:t>
            </a:r>
            <a:r>
              <a:rPr lang="en-US" sz="2400" smtClean="0"/>
              <a:t> tulis</a:t>
            </a:r>
            <a:r>
              <a:rPr lang="id-ID" sz="2400" smtClean="0"/>
              <a:t>;</a:t>
            </a:r>
          </a:p>
          <a:p>
            <a:pPr eaLnBrk="1" hangingPunct="1"/>
            <a:r>
              <a:rPr lang="id-ID" sz="2400" smtClean="0"/>
              <a:t>kes</a:t>
            </a:r>
            <a:r>
              <a:rPr lang="en-US" sz="2400" smtClean="0"/>
              <a:t>alah</a:t>
            </a:r>
            <a:r>
              <a:rPr lang="id-ID" sz="2400" smtClean="0"/>
              <a:t>an</a:t>
            </a:r>
            <a:r>
              <a:rPr lang="en-US" sz="2400" smtClean="0"/>
              <a:t> hitung</a:t>
            </a:r>
            <a:r>
              <a:rPr lang="id-ID" sz="2400" smtClean="0"/>
              <a:t>;</a:t>
            </a:r>
            <a:r>
              <a:rPr lang="en-US" sz="2400" smtClean="0"/>
              <a:t> </a:t>
            </a:r>
            <a:endParaRPr lang="id-ID" sz="2400" smtClean="0"/>
          </a:p>
          <a:p>
            <a:pPr eaLnBrk="1" hangingPunct="1"/>
            <a:r>
              <a:rPr lang="en-US" sz="2400" smtClean="0"/>
              <a:t>kekeliruan penerapan </a:t>
            </a:r>
            <a:r>
              <a:rPr lang="id-ID" sz="2400" smtClean="0"/>
              <a:t>ketentuan tertentu dalam peraturan perundang-undangan PBB</a:t>
            </a:r>
          </a:p>
          <a:p>
            <a:pPr algn="just" eaLnBrk="1" hangingPunct="1">
              <a:buFont typeface="Wingdings 2" pitchFamily="18" charset="2"/>
              <a:buNone/>
            </a:pPr>
            <a:r>
              <a:rPr lang="id-ID" sz="2400" smtClean="0"/>
              <a:t>yang bersifat manusiawi yang tidak mengandung persengketaan antara fiskus dan Wajib Pajak atas surat keputusan atau surat ketetapan PBB</a:t>
            </a:r>
            <a:endParaRPr lang="en-US" sz="2400" smtClean="0"/>
          </a:p>
          <a:p>
            <a:pPr eaLnBrk="1" hangingPunct="1"/>
            <a:endParaRPr lang="en-US" smtClean="0"/>
          </a:p>
        </p:txBody>
      </p:sp>
      <p:sp>
        <p:nvSpPr>
          <p:cNvPr id="122885" name="Text Box 4"/>
          <p:cNvSpPr txBox="1">
            <a:spLocks noChangeArrowheads="1"/>
          </p:cNvSpPr>
          <p:nvPr/>
        </p:nvSpPr>
        <p:spPr bwMode="auto">
          <a:xfrm>
            <a:off x="8610600" y="304800"/>
            <a:ext cx="184150" cy="366713"/>
          </a:xfrm>
          <a:prstGeom prst="rect">
            <a:avLst/>
          </a:prstGeom>
          <a:noFill/>
          <a:ln w="9525">
            <a:noFill/>
            <a:miter lim="800000"/>
            <a:headEnd/>
            <a:tailEnd/>
          </a:ln>
        </p:spPr>
        <p:txBody>
          <a:bodyPr wrap="none">
            <a:spAutoFit/>
          </a:bodyPr>
          <a:lstStyle/>
          <a:p>
            <a:pPr eaLnBrk="1" hangingPunct="1"/>
            <a:endParaRPr lang="id-ID">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1138"/>
                                        </p:tgtEl>
                                        <p:attrNameLst>
                                          <p:attrName>style.visibility</p:attrName>
                                        </p:attrNameLst>
                                      </p:cBhvr>
                                      <p:to>
                                        <p:strVal val="visible"/>
                                      </p:to>
                                    </p:set>
                                    <p:animEffect transition="in" filter="box(in)">
                                      <p:cBhvr>
                                        <p:cTn id="7" dur="2000"/>
                                        <p:tgtEl>
                                          <p:spTgt spid="91138"/>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91139">
                                            <p:txEl>
                                              <p:pRg st="0" end="0"/>
                                            </p:txEl>
                                          </p:spTgt>
                                        </p:tgtEl>
                                        <p:attrNameLst>
                                          <p:attrName>style.visibility</p:attrName>
                                        </p:attrNameLst>
                                      </p:cBhvr>
                                      <p:to>
                                        <p:strVal val="visible"/>
                                      </p:to>
                                    </p:set>
                                    <p:animEffect transition="in" filter="fade">
                                      <p:cBhvr>
                                        <p:cTn id="12" dur="1000"/>
                                        <p:tgtEl>
                                          <p:spTgt spid="91139">
                                            <p:txEl>
                                              <p:pRg st="0" end="0"/>
                                            </p:txEl>
                                          </p:spTgt>
                                        </p:tgtEl>
                                      </p:cBhvr>
                                    </p:animEffect>
                                    <p:anim calcmode="lin" valueType="num">
                                      <p:cBhvr>
                                        <p:cTn id="13" dur="1000" fill="hold"/>
                                        <p:tgtEl>
                                          <p:spTgt spid="91139">
                                            <p:txEl>
                                              <p:pRg st="0" end="0"/>
                                            </p:txEl>
                                          </p:spTgt>
                                        </p:tgtEl>
                                        <p:attrNameLst>
                                          <p:attrName>ppt_x</p:attrName>
                                        </p:attrNameLst>
                                      </p:cBhvr>
                                      <p:tavLst>
                                        <p:tav tm="0">
                                          <p:val>
                                            <p:strVal val="#ppt_x-.1"/>
                                          </p:val>
                                        </p:tav>
                                        <p:tav tm="100000">
                                          <p:val>
                                            <p:strVal val="#ppt_x"/>
                                          </p:val>
                                        </p:tav>
                                      </p:tavLst>
                                    </p:anim>
                                    <p:anim calcmode="lin" valueType="num">
                                      <p:cBhvr>
                                        <p:cTn id="14" dur="1000" fill="hold"/>
                                        <p:tgtEl>
                                          <p:spTgt spid="911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91139">
                                            <p:txEl>
                                              <p:pRg st="1" end="1"/>
                                            </p:txEl>
                                          </p:spTgt>
                                        </p:tgtEl>
                                        <p:attrNameLst>
                                          <p:attrName>style.visibility</p:attrName>
                                        </p:attrNameLst>
                                      </p:cBhvr>
                                      <p:to>
                                        <p:strVal val="visible"/>
                                      </p:to>
                                    </p:set>
                                    <p:animEffect transition="in" filter="fade">
                                      <p:cBhvr>
                                        <p:cTn id="19" dur="1000"/>
                                        <p:tgtEl>
                                          <p:spTgt spid="91139">
                                            <p:txEl>
                                              <p:pRg st="1" end="1"/>
                                            </p:txEl>
                                          </p:spTgt>
                                        </p:tgtEl>
                                      </p:cBhvr>
                                    </p:animEffect>
                                    <p:anim calcmode="lin" valueType="num">
                                      <p:cBhvr>
                                        <p:cTn id="20" dur="1000" fill="hold"/>
                                        <p:tgtEl>
                                          <p:spTgt spid="91139">
                                            <p:txEl>
                                              <p:pRg st="1" end="1"/>
                                            </p:txEl>
                                          </p:spTgt>
                                        </p:tgtEl>
                                        <p:attrNameLst>
                                          <p:attrName>ppt_x</p:attrName>
                                        </p:attrNameLst>
                                      </p:cBhvr>
                                      <p:tavLst>
                                        <p:tav tm="0">
                                          <p:val>
                                            <p:strVal val="#ppt_x-.1"/>
                                          </p:val>
                                        </p:tav>
                                        <p:tav tm="100000">
                                          <p:val>
                                            <p:strVal val="#ppt_x"/>
                                          </p:val>
                                        </p:tav>
                                      </p:tavLst>
                                    </p:anim>
                                    <p:anim calcmode="lin" valueType="num">
                                      <p:cBhvr>
                                        <p:cTn id="21" dur="1000" fill="hold"/>
                                        <p:tgtEl>
                                          <p:spTgt spid="911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0" presetClass="entr" presetSubtype="0" fill="hold" grpId="0" nodeType="clickEffect">
                                  <p:stCondLst>
                                    <p:cond delay="0"/>
                                  </p:stCondLst>
                                  <p:iterate type="lt">
                                    <p:tmPct val="10000"/>
                                  </p:iterate>
                                  <p:childTnLst>
                                    <p:set>
                                      <p:cBhvr>
                                        <p:cTn id="25" dur="1" fill="hold">
                                          <p:stCondLst>
                                            <p:cond delay="0"/>
                                          </p:stCondLst>
                                        </p:cTn>
                                        <p:tgtEl>
                                          <p:spTgt spid="91139">
                                            <p:txEl>
                                              <p:pRg st="2" end="2"/>
                                            </p:txEl>
                                          </p:spTgt>
                                        </p:tgtEl>
                                        <p:attrNameLst>
                                          <p:attrName>style.visibility</p:attrName>
                                        </p:attrNameLst>
                                      </p:cBhvr>
                                      <p:to>
                                        <p:strVal val="visible"/>
                                      </p:to>
                                    </p:set>
                                    <p:animEffect transition="in" filter="fade">
                                      <p:cBhvr>
                                        <p:cTn id="26" dur="1000"/>
                                        <p:tgtEl>
                                          <p:spTgt spid="91139">
                                            <p:txEl>
                                              <p:pRg st="2" end="2"/>
                                            </p:txEl>
                                          </p:spTgt>
                                        </p:tgtEl>
                                      </p:cBhvr>
                                    </p:animEffect>
                                    <p:anim calcmode="lin" valueType="num">
                                      <p:cBhvr>
                                        <p:cTn id="27" dur="1000" fill="hold"/>
                                        <p:tgtEl>
                                          <p:spTgt spid="91139">
                                            <p:txEl>
                                              <p:pRg st="2" end="2"/>
                                            </p:txEl>
                                          </p:spTgt>
                                        </p:tgtEl>
                                        <p:attrNameLst>
                                          <p:attrName>ppt_x</p:attrName>
                                        </p:attrNameLst>
                                      </p:cBhvr>
                                      <p:tavLst>
                                        <p:tav tm="0">
                                          <p:val>
                                            <p:strVal val="#ppt_x-.1"/>
                                          </p:val>
                                        </p:tav>
                                        <p:tav tm="100000">
                                          <p:val>
                                            <p:strVal val="#ppt_x"/>
                                          </p:val>
                                        </p:tav>
                                      </p:tavLst>
                                    </p:anim>
                                    <p:anim calcmode="lin" valueType="num">
                                      <p:cBhvr>
                                        <p:cTn id="28" dur="1000" fill="hold"/>
                                        <p:tgtEl>
                                          <p:spTgt spid="9113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0" presetClass="entr" presetSubtype="0" fill="hold" grpId="0" nodeType="clickEffect">
                                  <p:stCondLst>
                                    <p:cond delay="0"/>
                                  </p:stCondLst>
                                  <p:iterate type="lt">
                                    <p:tmPct val="10000"/>
                                  </p:iterate>
                                  <p:childTnLst>
                                    <p:set>
                                      <p:cBhvr>
                                        <p:cTn id="32" dur="1" fill="hold">
                                          <p:stCondLst>
                                            <p:cond delay="0"/>
                                          </p:stCondLst>
                                        </p:cTn>
                                        <p:tgtEl>
                                          <p:spTgt spid="91139">
                                            <p:txEl>
                                              <p:pRg st="3" end="3"/>
                                            </p:txEl>
                                          </p:spTgt>
                                        </p:tgtEl>
                                        <p:attrNameLst>
                                          <p:attrName>style.visibility</p:attrName>
                                        </p:attrNameLst>
                                      </p:cBhvr>
                                      <p:to>
                                        <p:strVal val="visible"/>
                                      </p:to>
                                    </p:set>
                                    <p:animEffect transition="in" filter="fade">
                                      <p:cBhvr>
                                        <p:cTn id="33" dur="1000"/>
                                        <p:tgtEl>
                                          <p:spTgt spid="91139">
                                            <p:txEl>
                                              <p:pRg st="3" end="3"/>
                                            </p:txEl>
                                          </p:spTgt>
                                        </p:tgtEl>
                                      </p:cBhvr>
                                    </p:animEffect>
                                    <p:anim calcmode="lin" valueType="num">
                                      <p:cBhvr>
                                        <p:cTn id="34" dur="1000" fill="hold"/>
                                        <p:tgtEl>
                                          <p:spTgt spid="91139">
                                            <p:txEl>
                                              <p:pRg st="3" end="3"/>
                                            </p:txEl>
                                          </p:spTgt>
                                        </p:tgtEl>
                                        <p:attrNameLst>
                                          <p:attrName>ppt_x</p:attrName>
                                        </p:attrNameLst>
                                      </p:cBhvr>
                                      <p:tavLst>
                                        <p:tav tm="0">
                                          <p:val>
                                            <p:strVal val="#ppt_x-.1"/>
                                          </p:val>
                                        </p:tav>
                                        <p:tav tm="100000">
                                          <p:val>
                                            <p:strVal val="#ppt_x"/>
                                          </p:val>
                                        </p:tav>
                                      </p:tavLst>
                                    </p:anim>
                                    <p:anim calcmode="lin" valueType="num">
                                      <p:cBhvr>
                                        <p:cTn id="35" dur="1000" fill="hold"/>
                                        <p:tgtEl>
                                          <p:spTgt spid="9113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0" presetClass="entr" presetSubtype="0" fill="hold" grpId="0" nodeType="clickEffect">
                                  <p:stCondLst>
                                    <p:cond delay="0"/>
                                  </p:stCondLst>
                                  <p:iterate type="lt">
                                    <p:tmPct val="10000"/>
                                  </p:iterate>
                                  <p:childTnLst>
                                    <p:set>
                                      <p:cBhvr>
                                        <p:cTn id="39" dur="1" fill="hold">
                                          <p:stCondLst>
                                            <p:cond delay="0"/>
                                          </p:stCondLst>
                                        </p:cTn>
                                        <p:tgtEl>
                                          <p:spTgt spid="91139">
                                            <p:txEl>
                                              <p:pRg st="4" end="4"/>
                                            </p:txEl>
                                          </p:spTgt>
                                        </p:tgtEl>
                                        <p:attrNameLst>
                                          <p:attrName>style.visibility</p:attrName>
                                        </p:attrNameLst>
                                      </p:cBhvr>
                                      <p:to>
                                        <p:strVal val="visible"/>
                                      </p:to>
                                    </p:set>
                                    <p:animEffect transition="in" filter="fade">
                                      <p:cBhvr>
                                        <p:cTn id="40" dur="1000"/>
                                        <p:tgtEl>
                                          <p:spTgt spid="91139">
                                            <p:txEl>
                                              <p:pRg st="4" end="4"/>
                                            </p:txEl>
                                          </p:spTgt>
                                        </p:tgtEl>
                                      </p:cBhvr>
                                    </p:animEffect>
                                    <p:anim calcmode="lin" valueType="num">
                                      <p:cBhvr>
                                        <p:cTn id="41" dur="1000" fill="hold"/>
                                        <p:tgtEl>
                                          <p:spTgt spid="91139">
                                            <p:txEl>
                                              <p:pRg st="4" end="4"/>
                                            </p:txEl>
                                          </p:spTgt>
                                        </p:tgtEl>
                                        <p:attrNameLst>
                                          <p:attrName>ppt_x</p:attrName>
                                        </p:attrNameLst>
                                      </p:cBhvr>
                                      <p:tavLst>
                                        <p:tav tm="0">
                                          <p:val>
                                            <p:strVal val="#ppt_x-.1"/>
                                          </p:val>
                                        </p:tav>
                                        <p:tav tm="100000">
                                          <p:val>
                                            <p:strVal val="#ppt_x"/>
                                          </p:val>
                                        </p:tav>
                                      </p:tavLst>
                                    </p:anim>
                                    <p:anim calcmode="lin" valueType="num">
                                      <p:cBhvr>
                                        <p:cTn id="42" dur="1000" fill="hold"/>
                                        <p:tgtEl>
                                          <p:spTgt spid="9113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003ED37B-CEA4-4B8C-A3DB-5C39E6C36349}" type="slidenum">
              <a:rPr lang="en-US"/>
              <a:pPr/>
              <a:t>137</a:t>
            </a:fld>
            <a:endParaRPr lang="en-US"/>
          </a:p>
        </p:txBody>
      </p:sp>
      <p:sp>
        <p:nvSpPr>
          <p:cNvPr id="123907" name="Content Placeholder 2"/>
          <p:cNvSpPr>
            <a:spLocks noGrp="1"/>
          </p:cNvSpPr>
          <p:nvPr>
            <p:ph idx="4294967295"/>
          </p:nvPr>
        </p:nvSpPr>
        <p:spPr>
          <a:xfrm>
            <a:off x="457200" y="1600200"/>
            <a:ext cx="8229600" cy="4800600"/>
          </a:xfrm>
        </p:spPr>
        <p:txBody>
          <a:bodyPr/>
          <a:lstStyle/>
          <a:p>
            <a:pPr eaLnBrk="1" hangingPunct="1"/>
            <a:r>
              <a:rPr lang="id-ID" sz="2000" smtClean="0"/>
              <a:t>SPPT</a:t>
            </a:r>
          </a:p>
          <a:p>
            <a:pPr eaLnBrk="1" hangingPunct="1"/>
            <a:r>
              <a:rPr lang="id-ID" sz="2000" smtClean="0"/>
              <a:t>SKP PBB</a:t>
            </a:r>
          </a:p>
          <a:p>
            <a:pPr eaLnBrk="1" hangingPunct="1"/>
            <a:r>
              <a:rPr lang="id-ID" sz="2000" smtClean="0"/>
              <a:t>STP PBB</a:t>
            </a:r>
          </a:p>
          <a:p>
            <a:pPr eaLnBrk="1" hangingPunct="1"/>
            <a:r>
              <a:rPr lang="id-ID" sz="2000" smtClean="0"/>
              <a:t>SK Pemberian Pengurangan</a:t>
            </a:r>
          </a:p>
          <a:p>
            <a:pPr eaLnBrk="1" hangingPunct="1"/>
            <a:r>
              <a:rPr lang="id-ID" sz="2000" smtClean="0"/>
              <a:t>SK Pengurangan Denda Administrasi</a:t>
            </a:r>
          </a:p>
          <a:p>
            <a:pPr eaLnBrk="1" hangingPunct="1"/>
            <a:r>
              <a:rPr lang="id-ID" sz="2000" smtClean="0"/>
              <a:t>SK Pembetulan</a:t>
            </a:r>
          </a:p>
          <a:p>
            <a:pPr eaLnBrk="1" hangingPunct="1"/>
            <a:r>
              <a:rPr lang="id-ID" sz="2000" smtClean="0"/>
              <a:t>SK Keberatan</a:t>
            </a:r>
          </a:p>
          <a:p>
            <a:pPr eaLnBrk="1" hangingPunct="1"/>
            <a:r>
              <a:rPr lang="id-ID" sz="2000" smtClean="0"/>
              <a:t>SK Pemberian Imbalan Bunga</a:t>
            </a:r>
          </a:p>
          <a:p>
            <a:pPr eaLnBrk="1" hangingPunct="1"/>
            <a:r>
              <a:rPr lang="id-ID" sz="2000" smtClean="0"/>
              <a:t>SK Pengurangan Sanksi Adm, SK Pengurangan Ketetapan Pajak, atau SK Pembatalan Ketetapan Pajak sebagaimana dimaksud Psl 36 UU KUP</a:t>
            </a:r>
          </a:p>
        </p:txBody>
      </p:sp>
      <p:sp>
        <p:nvSpPr>
          <p:cNvPr id="5"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bodyPr>
          <a:lstStyle/>
          <a:p>
            <a:pPr eaLnBrk="1" hangingPunct="1">
              <a:defRPr/>
            </a:pPr>
            <a:r>
              <a:rPr lang="en-US" sz="2900" b="0" smtClean="0">
                <a:solidFill>
                  <a:srgbClr val="FFFF00"/>
                </a:solidFill>
              </a:rPr>
              <a:t>PEMBETULAN </a:t>
            </a:r>
            <a:r>
              <a:rPr lang="id-ID" sz="2900" b="0" smtClean="0">
                <a:solidFill>
                  <a:srgbClr val="FFFF00"/>
                </a:solidFill>
              </a:rPr>
              <a:t>SURAT KETETAPAN ATAU SURAT KEPUTUSAN PBB</a:t>
            </a:r>
            <a:endParaRPr lang="en-US" sz="2900" b="0" smtClean="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F806B7D7-B4BC-4E6B-99B6-8ED4610831A7}" type="slidenum">
              <a:rPr lang="en-US"/>
              <a:pPr/>
              <a:t>138</a:t>
            </a:fld>
            <a:endParaRPr lang="en-US"/>
          </a:p>
        </p:txBody>
      </p:sp>
      <p:sp>
        <p:nvSpPr>
          <p:cNvPr id="91138"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id-ID" sz="3700" b="0" dirty="0" smtClean="0">
                <a:solidFill>
                  <a:srgbClr val="FFFF00"/>
                </a:solidFill>
              </a:rPr>
              <a:t>PENGURANGAN/</a:t>
            </a:r>
            <a:r>
              <a:rPr lang="en-US" sz="3700" b="0" dirty="0" smtClean="0">
                <a:solidFill>
                  <a:srgbClr val="FFFF00"/>
                </a:solidFill>
              </a:rPr>
              <a:t>PEMBATALAN</a:t>
            </a:r>
            <a:br>
              <a:rPr lang="en-US" sz="3700" b="0" dirty="0" smtClean="0">
                <a:solidFill>
                  <a:srgbClr val="FFFF00"/>
                </a:solidFill>
              </a:rPr>
            </a:br>
            <a:r>
              <a:rPr lang="en-US" sz="1800" b="0" dirty="0" smtClean="0">
                <a:solidFill>
                  <a:srgbClr val="FFFF00"/>
                </a:solidFill>
              </a:rPr>
              <a:t>Ps.  36 KUP</a:t>
            </a:r>
            <a:r>
              <a:rPr lang="id-ID" sz="1800" b="0" dirty="0" smtClean="0">
                <a:solidFill>
                  <a:srgbClr val="FFFF00"/>
                </a:solidFill>
              </a:rPr>
              <a:t/>
            </a:r>
            <a:br>
              <a:rPr lang="id-ID" sz="1800" b="0" dirty="0" smtClean="0">
                <a:solidFill>
                  <a:srgbClr val="FFFF00"/>
                </a:solidFill>
              </a:rPr>
            </a:br>
            <a:r>
              <a:rPr lang="en-US" sz="1800" b="0" dirty="0" err="1" smtClean="0">
                <a:solidFill>
                  <a:srgbClr val="FFFF00"/>
                </a:solidFill>
              </a:rPr>
              <a:t>Perdirjen</a:t>
            </a:r>
            <a:r>
              <a:rPr lang="en-US" sz="1800" b="0" dirty="0" smtClean="0">
                <a:solidFill>
                  <a:srgbClr val="FFFF00"/>
                </a:solidFill>
              </a:rPr>
              <a:t> </a:t>
            </a:r>
            <a:r>
              <a:rPr lang="en-US" sz="1800" b="0" dirty="0" err="1" smtClean="0">
                <a:solidFill>
                  <a:srgbClr val="FFFF00"/>
                </a:solidFill>
              </a:rPr>
              <a:t>pajak</a:t>
            </a:r>
            <a:r>
              <a:rPr lang="en-US" sz="1800" b="0" dirty="0" smtClean="0">
                <a:solidFill>
                  <a:srgbClr val="FFFF00"/>
                </a:solidFill>
              </a:rPr>
              <a:t> no110/111 </a:t>
            </a:r>
            <a:r>
              <a:rPr lang="en-US" sz="1800" b="0" dirty="0" err="1" smtClean="0">
                <a:solidFill>
                  <a:srgbClr val="FFFF00"/>
                </a:solidFill>
              </a:rPr>
              <a:t>th</a:t>
            </a:r>
            <a:r>
              <a:rPr lang="en-US" sz="1800" b="0" dirty="0" smtClean="0">
                <a:solidFill>
                  <a:srgbClr val="FFFF00"/>
                </a:solidFill>
              </a:rPr>
              <a:t> 2009</a:t>
            </a:r>
            <a:r>
              <a:rPr lang="id-ID" sz="1800" b="0" dirty="0" smtClean="0">
                <a:solidFill>
                  <a:srgbClr val="FFFF00"/>
                </a:solidFill>
              </a:rPr>
              <a:t> </a:t>
            </a:r>
            <a:endParaRPr lang="en-US" sz="3700" b="0" dirty="0" smtClean="0">
              <a:solidFill>
                <a:srgbClr val="FFFF00"/>
              </a:solidFill>
            </a:endParaRPr>
          </a:p>
        </p:txBody>
      </p:sp>
      <p:sp>
        <p:nvSpPr>
          <p:cNvPr id="91139" name="Rectangle 3"/>
          <p:cNvSpPr>
            <a:spLocks noGrp="1" noChangeArrowheads="1"/>
          </p:cNvSpPr>
          <p:nvPr>
            <p:ph type="body" idx="4294967295"/>
          </p:nvPr>
        </p:nvSpPr>
        <p:spPr/>
        <p:txBody>
          <a:bodyPr/>
          <a:lstStyle/>
          <a:p>
            <a:pPr eaLnBrk="1" hangingPunct="1">
              <a:buFont typeface="Wingdings 2" pitchFamily="18" charset="2"/>
              <a:buNone/>
            </a:pPr>
            <a:r>
              <a:rPr lang="id-ID" smtClean="0"/>
              <a:t>Sebab-sebab Pengurangan/Pembatalan:</a:t>
            </a:r>
          </a:p>
          <a:p>
            <a:pPr eaLnBrk="1" hangingPunct="1"/>
            <a:r>
              <a:rPr lang="en-US" smtClean="0"/>
              <a:t>OP tidak ada</a:t>
            </a:r>
            <a:r>
              <a:rPr lang="id-ID" smtClean="0"/>
              <a:t>;</a:t>
            </a:r>
          </a:p>
          <a:p>
            <a:pPr eaLnBrk="1" hangingPunct="1"/>
            <a:r>
              <a:rPr lang="en-US" smtClean="0"/>
              <a:t>Hak SP thd OP batal (put.pengadilan)</a:t>
            </a:r>
            <a:r>
              <a:rPr lang="id-ID" smtClean="0"/>
              <a:t>;</a:t>
            </a:r>
            <a:r>
              <a:rPr lang="en-US" smtClean="0"/>
              <a:t> </a:t>
            </a:r>
            <a:endParaRPr lang="id-ID" smtClean="0"/>
          </a:p>
          <a:p>
            <a:pPr eaLnBrk="1" hangingPunct="1"/>
            <a:r>
              <a:rPr lang="en-US" smtClean="0"/>
              <a:t>OP menjadi Fasum/Fasos</a:t>
            </a:r>
            <a:r>
              <a:rPr lang="id-ID" smtClean="0"/>
              <a:t> (Psl 3 ayat (1));</a:t>
            </a:r>
            <a:r>
              <a:rPr lang="en-US" smtClean="0"/>
              <a:t> </a:t>
            </a:r>
            <a:endParaRPr lang="id-ID" smtClean="0"/>
          </a:p>
          <a:p>
            <a:pPr eaLnBrk="1" hangingPunct="1"/>
            <a:r>
              <a:rPr lang="id-ID" smtClean="0"/>
              <a:t>Pembatalan penetapan sbg WP (Psl 4 ayat (5))</a:t>
            </a:r>
            <a:endParaRPr lang="en-US" smtClean="0"/>
          </a:p>
        </p:txBody>
      </p:sp>
      <p:sp>
        <p:nvSpPr>
          <p:cNvPr id="124933" name="Text Box 4"/>
          <p:cNvSpPr txBox="1">
            <a:spLocks noChangeArrowheads="1"/>
          </p:cNvSpPr>
          <p:nvPr/>
        </p:nvSpPr>
        <p:spPr bwMode="auto">
          <a:xfrm>
            <a:off x="8610600" y="304800"/>
            <a:ext cx="184150" cy="366713"/>
          </a:xfrm>
          <a:prstGeom prst="rect">
            <a:avLst/>
          </a:prstGeom>
          <a:noFill/>
          <a:ln w="9525">
            <a:noFill/>
            <a:miter lim="800000"/>
            <a:headEnd/>
            <a:tailEnd/>
          </a:ln>
        </p:spPr>
        <p:txBody>
          <a:bodyPr wrap="none">
            <a:spAutoFit/>
          </a:bodyPr>
          <a:lstStyle/>
          <a:p>
            <a:pPr eaLnBrk="1" hangingPunct="1"/>
            <a:endParaRPr lang="id-ID">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1138"/>
                                        </p:tgtEl>
                                        <p:attrNameLst>
                                          <p:attrName>style.visibility</p:attrName>
                                        </p:attrNameLst>
                                      </p:cBhvr>
                                      <p:to>
                                        <p:strVal val="visible"/>
                                      </p:to>
                                    </p:set>
                                    <p:animEffect transition="in" filter="box(in)">
                                      <p:cBhvr>
                                        <p:cTn id="7" dur="2000"/>
                                        <p:tgtEl>
                                          <p:spTgt spid="91138"/>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91139">
                                            <p:txEl>
                                              <p:pRg st="0" end="0"/>
                                            </p:txEl>
                                          </p:spTgt>
                                        </p:tgtEl>
                                        <p:attrNameLst>
                                          <p:attrName>style.visibility</p:attrName>
                                        </p:attrNameLst>
                                      </p:cBhvr>
                                      <p:to>
                                        <p:strVal val="visible"/>
                                      </p:to>
                                    </p:set>
                                    <p:animEffect transition="in" filter="fade">
                                      <p:cBhvr>
                                        <p:cTn id="12" dur="1000"/>
                                        <p:tgtEl>
                                          <p:spTgt spid="91139">
                                            <p:txEl>
                                              <p:pRg st="0" end="0"/>
                                            </p:txEl>
                                          </p:spTgt>
                                        </p:tgtEl>
                                      </p:cBhvr>
                                    </p:animEffect>
                                    <p:anim calcmode="lin" valueType="num">
                                      <p:cBhvr>
                                        <p:cTn id="13" dur="1000" fill="hold"/>
                                        <p:tgtEl>
                                          <p:spTgt spid="91139">
                                            <p:txEl>
                                              <p:pRg st="0" end="0"/>
                                            </p:txEl>
                                          </p:spTgt>
                                        </p:tgtEl>
                                        <p:attrNameLst>
                                          <p:attrName>ppt_x</p:attrName>
                                        </p:attrNameLst>
                                      </p:cBhvr>
                                      <p:tavLst>
                                        <p:tav tm="0">
                                          <p:val>
                                            <p:strVal val="#ppt_x-.1"/>
                                          </p:val>
                                        </p:tav>
                                        <p:tav tm="100000">
                                          <p:val>
                                            <p:strVal val="#ppt_x"/>
                                          </p:val>
                                        </p:tav>
                                      </p:tavLst>
                                    </p:anim>
                                    <p:anim calcmode="lin" valueType="num">
                                      <p:cBhvr>
                                        <p:cTn id="14" dur="1000" fill="hold"/>
                                        <p:tgtEl>
                                          <p:spTgt spid="911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91139">
                                            <p:txEl>
                                              <p:pRg st="1" end="1"/>
                                            </p:txEl>
                                          </p:spTgt>
                                        </p:tgtEl>
                                        <p:attrNameLst>
                                          <p:attrName>style.visibility</p:attrName>
                                        </p:attrNameLst>
                                      </p:cBhvr>
                                      <p:to>
                                        <p:strVal val="visible"/>
                                      </p:to>
                                    </p:set>
                                    <p:animEffect transition="in" filter="fade">
                                      <p:cBhvr>
                                        <p:cTn id="19" dur="1000"/>
                                        <p:tgtEl>
                                          <p:spTgt spid="91139">
                                            <p:txEl>
                                              <p:pRg st="1" end="1"/>
                                            </p:txEl>
                                          </p:spTgt>
                                        </p:tgtEl>
                                      </p:cBhvr>
                                    </p:animEffect>
                                    <p:anim calcmode="lin" valueType="num">
                                      <p:cBhvr>
                                        <p:cTn id="20" dur="1000" fill="hold"/>
                                        <p:tgtEl>
                                          <p:spTgt spid="91139">
                                            <p:txEl>
                                              <p:pRg st="1" end="1"/>
                                            </p:txEl>
                                          </p:spTgt>
                                        </p:tgtEl>
                                        <p:attrNameLst>
                                          <p:attrName>ppt_x</p:attrName>
                                        </p:attrNameLst>
                                      </p:cBhvr>
                                      <p:tavLst>
                                        <p:tav tm="0">
                                          <p:val>
                                            <p:strVal val="#ppt_x-.1"/>
                                          </p:val>
                                        </p:tav>
                                        <p:tav tm="100000">
                                          <p:val>
                                            <p:strVal val="#ppt_x"/>
                                          </p:val>
                                        </p:tav>
                                      </p:tavLst>
                                    </p:anim>
                                    <p:anim calcmode="lin" valueType="num">
                                      <p:cBhvr>
                                        <p:cTn id="21" dur="1000" fill="hold"/>
                                        <p:tgtEl>
                                          <p:spTgt spid="911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0" presetClass="entr" presetSubtype="0" fill="hold" grpId="0" nodeType="clickEffect">
                                  <p:stCondLst>
                                    <p:cond delay="0"/>
                                  </p:stCondLst>
                                  <p:iterate type="lt">
                                    <p:tmPct val="10000"/>
                                  </p:iterate>
                                  <p:childTnLst>
                                    <p:set>
                                      <p:cBhvr>
                                        <p:cTn id="25" dur="1" fill="hold">
                                          <p:stCondLst>
                                            <p:cond delay="0"/>
                                          </p:stCondLst>
                                        </p:cTn>
                                        <p:tgtEl>
                                          <p:spTgt spid="91139">
                                            <p:txEl>
                                              <p:pRg st="2" end="2"/>
                                            </p:txEl>
                                          </p:spTgt>
                                        </p:tgtEl>
                                        <p:attrNameLst>
                                          <p:attrName>style.visibility</p:attrName>
                                        </p:attrNameLst>
                                      </p:cBhvr>
                                      <p:to>
                                        <p:strVal val="visible"/>
                                      </p:to>
                                    </p:set>
                                    <p:animEffect transition="in" filter="fade">
                                      <p:cBhvr>
                                        <p:cTn id="26" dur="1000"/>
                                        <p:tgtEl>
                                          <p:spTgt spid="91139">
                                            <p:txEl>
                                              <p:pRg st="2" end="2"/>
                                            </p:txEl>
                                          </p:spTgt>
                                        </p:tgtEl>
                                      </p:cBhvr>
                                    </p:animEffect>
                                    <p:anim calcmode="lin" valueType="num">
                                      <p:cBhvr>
                                        <p:cTn id="27" dur="1000" fill="hold"/>
                                        <p:tgtEl>
                                          <p:spTgt spid="91139">
                                            <p:txEl>
                                              <p:pRg st="2" end="2"/>
                                            </p:txEl>
                                          </p:spTgt>
                                        </p:tgtEl>
                                        <p:attrNameLst>
                                          <p:attrName>ppt_x</p:attrName>
                                        </p:attrNameLst>
                                      </p:cBhvr>
                                      <p:tavLst>
                                        <p:tav tm="0">
                                          <p:val>
                                            <p:strVal val="#ppt_x-.1"/>
                                          </p:val>
                                        </p:tav>
                                        <p:tav tm="100000">
                                          <p:val>
                                            <p:strVal val="#ppt_x"/>
                                          </p:val>
                                        </p:tav>
                                      </p:tavLst>
                                    </p:anim>
                                    <p:anim calcmode="lin" valueType="num">
                                      <p:cBhvr>
                                        <p:cTn id="28" dur="1000" fill="hold"/>
                                        <p:tgtEl>
                                          <p:spTgt spid="9113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0" presetClass="entr" presetSubtype="0" fill="hold" grpId="0" nodeType="clickEffect">
                                  <p:stCondLst>
                                    <p:cond delay="0"/>
                                  </p:stCondLst>
                                  <p:iterate type="lt">
                                    <p:tmPct val="10000"/>
                                  </p:iterate>
                                  <p:childTnLst>
                                    <p:set>
                                      <p:cBhvr>
                                        <p:cTn id="32" dur="1" fill="hold">
                                          <p:stCondLst>
                                            <p:cond delay="0"/>
                                          </p:stCondLst>
                                        </p:cTn>
                                        <p:tgtEl>
                                          <p:spTgt spid="91139">
                                            <p:txEl>
                                              <p:pRg st="3" end="3"/>
                                            </p:txEl>
                                          </p:spTgt>
                                        </p:tgtEl>
                                        <p:attrNameLst>
                                          <p:attrName>style.visibility</p:attrName>
                                        </p:attrNameLst>
                                      </p:cBhvr>
                                      <p:to>
                                        <p:strVal val="visible"/>
                                      </p:to>
                                    </p:set>
                                    <p:animEffect transition="in" filter="fade">
                                      <p:cBhvr>
                                        <p:cTn id="33" dur="1000"/>
                                        <p:tgtEl>
                                          <p:spTgt spid="91139">
                                            <p:txEl>
                                              <p:pRg st="3" end="3"/>
                                            </p:txEl>
                                          </p:spTgt>
                                        </p:tgtEl>
                                      </p:cBhvr>
                                    </p:animEffect>
                                    <p:anim calcmode="lin" valueType="num">
                                      <p:cBhvr>
                                        <p:cTn id="34" dur="1000" fill="hold"/>
                                        <p:tgtEl>
                                          <p:spTgt spid="91139">
                                            <p:txEl>
                                              <p:pRg st="3" end="3"/>
                                            </p:txEl>
                                          </p:spTgt>
                                        </p:tgtEl>
                                        <p:attrNameLst>
                                          <p:attrName>ppt_x</p:attrName>
                                        </p:attrNameLst>
                                      </p:cBhvr>
                                      <p:tavLst>
                                        <p:tav tm="0">
                                          <p:val>
                                            <p:strVal val="#ppt_x-.1"/>
                                          </p:val>
                                        </p:tav>
                                        <p:tav tm="100000">
                                          <p:val>
                                            <p:strVal val="#ppt_x"/>
                                          </p:val>
                                        </p:tav>
                                      </p:tavLst>
                                    </p:anim>
                                    <p:anim calcmode="lin" valueType="num">
                                      <p:cBhvr>
                                        <p:cTn id="35" dur="1000" fill="hold"/>
                                        <p:tgtEl>
                                          <p:spTgt spid="9113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0" presetClass="entr" presetSubtype="0" fill="hold" grpId="0" nodeType="clickEffect">
                                  <p:stCondLst>
                                    <p:cond delay="0"/>
                                  </p:stCondLst>
                                  <p:iterate type="lt">
                                    <p:tmPct val="10000"/>
                                  </p:iterate>
                                  <p:childTnLst>
                                    <p:set>
                                      <p:cBhvr>
                                        <p:cTn id="39" dur="1" fill="hold">
                                          <p:stCondLst>
                                            <p:cond delay="0"/>
                                          </p:stCondLst>
                                        </p:cTn>
                                        <p:tgtEl>
                                          <p:spTgt spid="91139">
                                            <p:txEl>
                                              <p:pRg st="4" end="4"/>
                                            </p:txEl>
                                          </p:spTgt>
                                        </p:tgtEl>
                                        <p:attrNameLst>
                                          <p:attrName>style.visibility</p:attrName>
                                        </p:attrNameLst>
                                      </p:cBhvr>
                                      <p:to>
                                        <p:strVal val="visible"/>
                                      </p:to>
                                    </p:set>
                                    <p:animEffect transition="in" filter="fade">
                                      <p:cBhvr>
                                        <p:cTn id="40" dur="1000"/>
                                        <p:tgtEl>
                                          <p:spTgt spid="91139">
                                            <p:txEl>
                                              <p:pRg st="4" end="4"/>
                                            </p:txEl>
                                          </p:spTgt>
                                        </p:tgtEl>
                                      </p:cBhvr>
                                    </p:animEffect>
                                    <p:anim calcmode="lin" valueType="num">
                                      <p:cBhvr>
                                        <p:cTn id="41" dur="1000" fill="hold"/>
                                        <p:tgtEl>
                                          <p:spTgt spid="91139">
                                            <p:txEl>
                                              <p:pRg st="4" end="4"/>
                                            </p:txEl>
                                          </p:spTgt>
                                        </p:tgtEl>
                                        <p:attrNameLst>
                                          <p:attrName>ppt_x</p:attrName>
                                        </p:attrNameLst>
                                      </p:cBhvr>
                                      <p:tavLst>
                                        <p:tav tm="0">
                                          <p:val>
                                            <p:strVal val="#ppt_x-.1"/>
                                          </p:val>
                                        </p:tav>
                                        <p:tav tm="100000">
                                          <p:val>
                                            <p:strVal val="#ppt_x"/>
                                          </p:val>
                                        </p:tav>
                                      </p:tavLst>
                                    </p:anim>
                                    <p:anim calcmode="lin" valueType="num">
                                      <p:cBhvr>
                                        <p:cTn id="42" dur="1000" fill="hold"/>
                                        <p:tgtEl>
                                          <p:spTgt spid="9113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5DB1BF3D-544A-467B-A6B2-ACB5E5F2229B}" type="slidenum">
              <a:rPr lang="en-US"/>
              <a:pPr/>
              <a:t>139</a:t>
            </a:fld>
            <a:endParaRPr lang="en-US"/>
          </a:p>
        </p:txBody>
      </p:sp>
      <p:sp>
        <p:nvSpPr>
          <p:cNvPr id="313346" name="Rectangle 2"/>
          <p:cNvSpPr>
            <a:spLocks noGrp="1"/>
          </p:cNvSpPr>
          <p:nvPr>
            <p:ph type="title"/>
          </p:nvPr>
        </p:nvSpPr>
        <p:spPr bwMode="auto">
          <a:xfrm>
            <a:off x="457200" y="2514600"/>
            <a:ext cx="8229600" cy="1143000"/>
          </a:xfrm>
        </p:spPr>
        <p:txBody>
          <a:bodyPr wrap="square" lIns="91440" tIns="45720" rIns="91440" bIns="45720" numCol="1" anchorCtr="0" compatLnSpc="1">
            <a:prstTxWarp prst="textNoShape">
              <a:avLst/>
            </a:prstTxWarp>
          </a:bodyPr>
          <a:lstStyle/>
          <a:p>
            <a:pPr eaLnBrk="1" hangingPunct="1">
              <a:defRPr/>
            </a:pPr>
            <a:r>
              <a:rPr lang="en-US" sz="3700" smtClean="0">
                <a:solidFill>
                  <a:srgbClr val="FFFF00"/>
                </a:solidFill>
              </a:rPr>
              <a:t>PENGENAAN OBJEK TERTENTU</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fld id="{82A68C51-5A3F-492D-B707-62F460A6BED6}" type="slidenum">
              <a:rPr lang="en-US"/>
              <a:pPr/>
              <a:t>14</a:t>
            </a:fld>
            <a:endParaRPr lang="en-US"/>
          </a:p>
        </p:txBody>
      </p:sp>
      <p:sp>
        <p:nvSpPr>
          <p:cNvPr id="29699" name="AutoShape 5"/>
          <p:cNvSpPr>
            <a:spLocks noChangeArrowheads="1"/>
          </p:cNvSpPr>
          <p:nvPr/>
        </p:nvSpPr>
        <p:spPr bwMode="auto">
          <a:xfrm>
            <a:off x="1905000" y="762000"/>
            <a:ext cx="5549900" cy="1289050"/>
          </a:xfrm>
          <a:prstGeom prst="roundRect">
            <a:avLst>
              <a:gd name="adj" fmla="val 12477"/>
            </a:avLst>
          </a:prstGeom>
          <a:gradFill rotWithShape="0">
            <a:gsLst>
              <a:gs pos="0">
                <a:srgbClr val="E0FFC2"/>
              </a:gs>
              <a:gs pos="50000">
                <a:srgbClr val="CCFF99"/>
              </a:gs>
              <a:gs pos="100000">
                <a:srgbClr val="E0FFC2"/>
              </a:gs>
            </a:gsLst>
            <a:lin ang="5400000" scaled="1"/>
          </a:gradFill>
          <a:ln w="12700">
            <a:solidFill>
              <a:schemeClr val="tx1"/>
            </a:solidFill>
            <a:round/>
            <a:headEnd/>
            <a:tailEnd/>
          </a:ln>
        </p:spPr>
        <p:txBody>
          <a:bodyPr lIns="90488" tIns="44450" rIns="90488" bIns="44450" anchor="ctr"/>
          <a:lstStyle/>
          <a:p>
            <a:pPr algn="ctr"/>
            <a:r>
              <a:rPr lang="en-US" sz="2000" b="1">
                <a:solidFill>
                  <a:schemeClr val="bg1"/>
                </a:solidFill>
              </a:rPr>
              <a:t>OBJEK PAJAK</a:t>
            </a:r>
          </a:p>
          <a:p>
            <a:pPr algn="ctr"/>
            <a:r>
              <a:rPr lang="en-US" sz="2000" b="1">
                <a:solidFill>
                  <a:schemeClr val="bg1"/>
                </a:solidFill>
              </a:rPr>
              <a:t>YANG DIGUNAKAN UNTUK PENYELENGGARAAN PEMERINTAHAN</a:t>
            </a:r>
          </a:p>
        </p:txBody>
      </p:sp>
      <p:sp>
        <p:nvSpPr>
          <p:cNvPr id="29700" name="Rectangle 6"/>
          <p:cNvSpPr>
            <a:spLocks noChangeArrowheads="1"/>
          </p:cNvSpPr>
          <p:nvPr/>
        </p:nvSpPr>
        <p:spPr bwMode="auto">
          <a:xfrm>
            <a:off x="3081338" y="1774825"/>
            <a:ext cx="2968625" cy="333375"/>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solidFill>
                  <a:schemeClr val="bg1"/>
                </a:solidFill>
              </a:rPr>
              <a:t>Pasal 3 Ayat (2)</a:t>
            </a:r>
          </a:p>
        </p:txBody>
      </p:sp>
      <p:sp>
        <p:nvSpPr>
          <p:cNvPr id="29701" name="AutoShape 7"/>
          <p:cNvSpPr>
            <a:spLocks noChangeArrowheads="1"/>
          </p:cNvSpPr>
          <p:nvPr/>
        </p:nvSpPr>
        <p:spPr bwMode="auto">
          <a:xfrm rot="16200000" flipH="1">
            <a:off x="4152900" y="2171700"/>
            <a:ext cx="996950" cy="1225550"/>
          </a:xfrm>
          <a:prstGeom prst="rightArrow">
            <a:avLst>
              <a:gd name="adj1" fmla="val 75000"/>
              <a:gd name="adj2" fmla="val 58426"/>
            </a:avLst>
          </a:prstGeom>
          <a:gradFill rotWithShape="0">
            <a:gsLst>
              <a:gs pos="0">
                <a:srgbClr val="005A00"/>
              </a:gs>
              <a:gs pos="50000">
                <a:srgbClr val="008100"/>
              </a:gs>
              <a:gs pos="100000">
                <a:srgbClr val="005A00"/>
              </a:gs>
            </a:gsLst>
            <a:lin ang="0" scaled="1"/>
          </a:gradFill>
          <a:ln w="12700">
            <a:noFill/>
            <a:miter lim="800000"/>
            <a:headEnd/>
            <a:tailEnd/>
          </a:ln>
        </p:spPr>
        <p:txBody>
          <a:bodyPr wrap="none" anchor="ctr"/>
          <a:lstStyle/>
          <a:p>
            <a:endParaRPr lang="id-ID"/>
          </a:p>
        </p:txBody>
      </p:sp>
      <p:sp>
        <p:nvSpPr>
          <p:cNvPr id="29702" name="AutoShape 8"/>
          <p:cNvSpPr>
            <a:spLocks noChangeArrowheads="1"/>
          </p:cNvSpPr>
          <p:nvPr/>
        </p:nvSpPr>
        <p:spPr bwMode="auto">
          <a:xfrm>
            <a:off x="1981200" y="3429000"/>
            <a:ext cx="5397500" cy="2120900"/>
          </a:xfrm>
          <a:prstGeom prst="roundRect">
            <a:avLst>
              <a:gd name="adj" fmla="val 12477"/>
            </a:avLst>
          </a:prstGeom>
          <a:solidFill>
            <a:srgbClr val="FFFF99"/>
          </a:solidFill>
          <a:ln w="12700">
            <a:solidFill>
              <a:schemeClr val="tx1"/>
            </a:solidFill>
            <a:round/>
            <a:headEnd/>
            <a:tailEnd/>
          </a:ln>
        </p:spPr>
        <p:txBody>
          <a:bodyPr wrap="none" anchor="ctr"/>
          <a:lstStyle/>
          <a:p>
            <a:endParaRPr lang="id-ID"/>
          </a:p>
        </p:txBody>
      </p:sp>
      <p:sp>
        <p:nvSpPr>
          <p:cNvPr id="29703" name="Rectangle 9"/>
          <p:cNvSpPr>
            <a:spLocks noChangeArrowheads="1"/>
          </p:cNvSpPr>
          <p:nvPr/>
        </p:nvSpPr>
        <p:spPr bwMode="auto">
          <a:xfrm>
            <a:off x="2133600" y="3886200"/>
            <a:ext cx="5130800" cy="1184275"/>
          </a:xfrm>
          <a:prstGeom prst="rect">
            <a:avLst/>
          </a:prstGeom>
          <a:noFill/>
          <a:ln w="12700">
            <a:noFill/>
            <a:miter lim="800000"/>
            <a:headEnd/>
            <a:tailEnd/>
          </a:ln>
        </p:spPr>
        <p:txBody>
          <a:bodyPr wrap="none" lIns="90488" tIns="44450" rIns="90488" bIns="44450">
            <a:spAutoFit/>
          </a:bodyPr>
          <a:lstStyle/>
          <a:p>
            <a:pPr algn="ctr"/>
            <a:r>
              <a:rPr lang="en-US" sz="2400" b="1">
                <a:solidFill>
                  <a:schemeClr val="bg1"/>
                </a:solidFill>
              </a:rPr>
              <a:t>PENGENAAN PAJAKNYA DIATUR</a:t>
            </a:r>
          </a:p>
          <a:p>
            <a:pPr algn="ctr"/>
            <a:r>
              <a:rPr lang="en-US" sz="2400" b="1">
                <a:solidFill>
                  <a:schemeClr val="bg1"/>
                </a:solidFill>
              </a:rPr>
              <a:t>LEBIH LANJUT DENGAN</a:t>
            </a:r>
          </a:p>
          <a:p>
            <a:pPr algn="ctr"/>
            <a:r>
              <a:rPr lang="en-US" sz="2400" b="1">
                <a:solidFill>
                  <a:schemeClr val="bg1"/>
                </a:solidFill>
              </a:rPr>
              <a:t>PERATURAN PEMERINTAH</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A459C1D-3936-41E1-81AF-F08A2D351CF2}" type="slidenum">
              <a:rPr lang="en-US"/>
              <a:pPr/>
              <a:t>140</a:t>
            </a:fld>
            <a:endParaRPr lang="en-US"/>
          </a:p>
        </p:txBody>
      </p:sp>
      <p:sp>
        <p:nvSpPr>
          <p:cNvPr id="304130" name="Rectangle 2"/>
          <p:cNvSpPr>
            <a:spLocks noGrp="1"/>
          </p:cNvSpPr>
          <p:nvPr>
            <p:ph type="title"/>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b="0" smtClean="0">
                <a:solidFill>
                  <a:srgbClr val="FFFF00"/>
                </a:solidFill>
              </a:rPr>
              <a:t>PENGENAAN PBB PERGURUAN TINGGI SWASTA</a:t>
            </a:r>
            <a:br>
              <a:rPr lang="en-US" sz="3700" b="0" smtClean="0">
                <a:solidFill>
                  <a:srgbClr val="FFFF00"/>
                </a:solidFill>
              </a:rPr>
            </a:br>
            <a:r>
              <a:rPr lang="en-US" sz="1800" b="0" smtClean="0">
                <a:solidFill>
                  <a:srgbClr val="FFFF00"/>
                </a:solidFill>
              </a:rPr>
              <a:t>( SE-10/PJ.6/1995)</a:t>
            </a:r>
            <a:endParaRPr lang="en-US" sz="3700" b="0" smtClean="0">
              <a:solidFill>
                <a:srgbClr val="FFFF00"/>
              </a:solidFill>
            </a:endParaRPr>
          </a:p>
        </p:txBody>
      </p:sp>
      <p:sp>
        <p:nvSpPr>
          <p:cNvPr id="126980" name="Rectangle 3"/>
          <p:cNvSpPr>
            <a:spLocks noGrp="1"/>
          </p:cNvSpPr>
          <p:nvPr>
            <p:ph type="body" idx="1"/>
          </p:nvPr>
        </p:nvSpPr>
        <p:spPr>
          <a:xfrm>
            <a:off x="381000" y="1981200"/>
            <a:ext cx="8229600" cy="4525963"/>
          </a:xfrm>
        </p:spPr>
        <p:txBody>
          <a:bodyPr/>
          <a:lstStyle/>
          <a:p>
            <a:pPr marL="609600" indent="-609600" eaLnBrk="1" hangingPunct="1">
              <a:lnSpc>
                <a:spcPct val="80000"/>
              </a:lnSpc>
            </a:pPr>
            <a:r>
              <a:rPr lang="en-US" sz="2000" smtClean="0"/>
              <a:t>Penerbitan SPPT PBB atas PTS apabila memenuhi salah satu kriteria :</a:t>
            </a:r>
          </a:p>
          <a:p>
            <a:pPr marL="609600" indent="-609600" eaLnBrk="1" hangingPunct="1">
              <a:lnSpc>
                <a:spcPct val="80000"/>
              </a:lnSpc>
              <a:buFont typeface="Wingdings" pitchFamily="2" charset="2"/>
              <a:buAutoNum type="arabicPeriod"/>
            </a:pPr>
            <a:r>
              <a:rPr lang="en-US" sz="2000" smtClean="0"/>
              <a:t>SPP dan pungutan lain =/&gt; 2 juta / tahun</a:t>
            </a:r>
          </a:p>
          <a:p>
            <a:pPr marL="609600" indent="-609600" eaLnBrk="1" hangingPunct="1">
              <a:lnSpc>
                <a:spcPct val="80000"/>
              </a:lnSpc>
              <a:buFont typeface="Wingdings" pitchFamily="2" charset="2"/>
              <a:buAutoNum type="arabicPeriod"/>
            </a:pPr>
            <a:r>
              <a:rPr lang="en-US" sz="2000" smtClean="0"/>
              <a:t>Luas bangunan =/&gt; 2.000 M2</a:t>
            </a:r>
          </a:p>
          <a:p>
            <a:pPr marL="609600" indent="-609600" eaLnBrk="1" hangingPunct="1">
              <a:lnSpc>
                <a:spcPct val="80000"/>
              </a:lnSpc>
              <a:buFont typeface="Wingdings" pitchFamily="2" charset="2"/>
              <a:buAutoNum type="arabicPeriod"/>
            </a:pPr>
            <a:r>
              <a:rPr lang="en-US" sz="2000" smtClean="0"/>
              <a:t>Lantai bangunan =/&gt; 4 lantai</a:t>
            </a:r>
          </a:p>
          <a:p>
            <a:pPr marL="609600" indent="-609600" eaLnBrk="1" hangingPunct="1">
              <a:lnSpc>
                <a:spcPct val="80000"/>
              </a:lnSpc>
              <a:buFont typeface="Wingdings" pitchFamily="2" charset="2"/>
              <a:buAutoNum type="arabicPeriod"/>
            </a:pPr>
            <a:r>
              <a:rPr lang="en-US" sz="2000" smtClean="0"/>
              <a:t>Luas Tanah =/&gt; 20.000 M2</a:t>
            </a:r>
          </a:p>
          <a:p>
            <a:pPr marL="609600" indent="-609600" eaLnBrk="1" hangingPunct="1">
              <a:lnSpc>
                <a:spcPct val="80000"/>
              </a:lnSpc>
              <a:buFont typeface="Wingdings" pitchFamily="2" charset="2"/>
              <a:buAutoNum type="arabicPeriod"/>
            </a:pPr>
            <a:r>
              <a:rPr lang="en-US" sz="2000" smtClean="0"/>
              <a:t>Jumlah mahasiswa =/&gt; 3.000</a:t>
            </a:r>
          </a:p>
          <a:p>
            <a:pPr marL="609600" indent="-609600" eaLnBrk="1" hangingPunct="1">
              <a:lnSpc>
                <a:spcPct val="80000"/>
              </a:lnSpc>
              <a:buFont typeface="Wingdings" pitchFamily="2" charset="2"/>
              <a:buNone/>
            </a:pPr>
            <a:endParaRPr lang="en-US" sz="2000" smtClean="0"/>
          </a:p>
          <a:p>
            <a:pPr marL="609600" indent="-609600" eaLnBrk="1" hangingPunct="1">
              <a:lnSpc>
                <a:spcPct val="80000"/>
              </a:lnSpc>
            </a:pPr>
            <a:r>
              <a:rPr lang="en-US" sz="2000" smtClean="0"/>
              <a:t>Dikenakan PBB : 50% dr yg seharusnya</a:t>
            </a:r>
          </a:p>
          <a:p>
            <a:pPr marL="609600" indent="-609600" eaLnBrk="1" hangingPunct="1">
              <a:lnSpc>
                <a:spcPct val="80000"/>
              </a:lnSpc>
              <a:buFont typeface="Wingdings 2" pitchFamily="18" charset="2"/>
              <a:buNone/>
            </a:pPr>
            <a:r>
              <a:rPr lang="en-US" sz="2000" smtClean="0"/>
              <a:t> </a:t>
            </a:r>
          </a:p>
          <a:p>
            <a:pPr marL="609600" indent="-609600" algn="just" eaLnBrk="1" hangingPunct="1">
              <a:lnSpc>
                <a:spcPct val="80000"/>
              </a:lnSpc>
              <a:buClr>
                <a:schemeClr val="tx1"/>
              </a:buClr>
            </a:pPr>
            <a:r>
              <a:rPr lang="en-US" sz="2000" smtClean="0"/>
              <a:t>Wajib Pajak atas PTS masih diberikan pengurangan PBB sesuai dengan ketentuan yang berlaku</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060FDBB-271F-44C5-B007-CDA8155AEF03}" type="slidenum">
              <a:rPr lang="en-US"/>
              <a:pPr/>
              <a:t>141</a:t>
            </a:fld>
            <a:endParaRPr lang="en-US"/>
          </a:p>
        </p:txBody>
      </p:sp>
      <p:sp>
        <p:nvSpPr>
          <p:cNvPr id="297986" name="Rectangle 2"/>
          <p:cNvSpPr>
            <a:spLocks noGrp="1"/>
          </p:cNvSpPr>
          <p:nvPr>
            <p:ph type="title"/>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b="0" smtClean="0">
                <a:solidFill>
                  <a:srgbClr val="FFFF00"/>
                </a:solidFill>
              </a:rPr>
              <a:t>PENGENAAN PBB RUMAH SAKIT SWASTA</a:t>
            </a:r>
            <a:br>
              <a:rPr lang="en-US" sz="3700" b="0" smtClean="0">
                <a:solidFill>
                  <a:srgbClr val="FFFF00"/>
                </a:solidFill>
              </a:rPr>
            </a:br>
            <a:r>
              <a:rPr lang="en-US" sz="1800" b="0" smtClean="0">
                <a:solidFill>
                  <a:srgbClr val="FFFF00"/>
                </a:solidFill>
              </a:rPr>
              <a:t>(KepMenKeu No:796/KMK.04/93; 20-8-93)</a:t>
            </a:r>
            <a:endParaRPr lang="en-US" sz="3700" b="0" smtClean="0">
              <a:solidFill>
                <a:srgbClr val="FFFF00"/>
              </a:solidFill>
            </a:endParaRPr>
          </a:p>
        </p:txBody>
      </p:sp>
      <p:sp>
        <p:nvSpPr>
          <p:cNvPr id="128004" name="Rectangle 3"/>
          <p:cNvSpPr>
            <a:spLocks noGrp="1"/>
          </p:cNvSpPr>
          <p:nvPr>
            <p:ph type="body" idx="1"/>
          </p:nvPr>
        </p:nvSpPr>
        <p:spPr>
          <a:xfrm>
            <a:off x="381000" y="2057400"/>
            <a:ext cx="8229600" cy="4525963"/>
          </a:xfrm>
        </p:spPr>
        <p:txBody>
          <a:bodyPr/>
          <a:lstStyle/>
          <a:p>
            <a:pPr marL="609600" indent="-609600" eaLnBrk="1" hangingPunct="1"/>
            <a:r>
              <a:rPr lang="en-US" smtClean="0"/>
              <a:t>Rumah Sakit Swasta Institusi Pelayanan Sosial Masyarakat :</a:t>
            </a:r>
          </a:p>
          <a:p>
            <a:pPr marL="609600" indent="-609600" eaLnBrk="1" hangingPunct="1">
              <a:buFont typeface="Wingdings" pitchFamily="2" charset="2"/>
              <a:buAutoNum type="arabicPeriod"/>
            </a:pPr>
            <a:r>
              <a:rPr lang="en-US" smtClean="0"/>
              <a:t>Min.25% jml tempat tidur utk pasien tdk mampu</a:t>
            </a:r>
          </a:p>
          <a:p>
            <a:pPr marL="609600" indent="-609600" eaLnBrk="1" hangingPunct="1">
              <a:buFont typeface="Wingdings" pitchFamily="2" charset="2"/>
              <a:buAutoNum type="arabicPeriod"/>
            </a:pPr>
            <a:r>
              <a:rPr lang="en-US" smtClean="0"/>
              <a:t>Sisa hsl usaha utk reinvestasi rumkit</a:t>
            </a:r>
          </a:p>
          <a:p>
            <a:pPr marL="609600" indent="-609600" eaLnBrk="1" hangingPunct="1">
              <a:buFont typeface="Wingdings" pitchFamily="2" charset="2"/>
              <a:buNone/>
            </a:pPr>
            <a:endParaRPr lang="en-US" smtClean="0"/>
          </a:p>
          <a:p>
            <a:pPr marL="609600" indent="-609600" eaLnBrk="1" hangingPunct="1"/>
            <a:r>
              <a:rPr lang="en-US" smtClean="0"/>
              <a:t>Dikenakan PBB seb: 50% dr yg seharusnya</a:t>
            </a:r>
          </a:p>
          <a:p>
            <a:pPr marL="609600" indent="-609600" eaLnBrk="1" hangingPunct="1">
              <a:buFont typeface="Wingdings 2" pitchFamily="18" charset="2"/>
              <a:buNone/>
            </a:pPr>
            <a:endParaRPr lang="en-US" smtClean="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0C12738-6DE0-41BA-9B2C-5C85E2C48C7A}" type="slidenum">
              <a:rPr lang="en-US"/>
              <a:pPr/>
              <a:t>142</a:t>
            </a:fld>
            <a:endParaRPr lang="en-US"/>
          </a:p>
        </p:txBody>
      </p:sp>
      <p:sp>
        <p:nvSpPr>
          <p:cNvPr id="300034" name="Rectangle 2"/>
          <p:cNvSpPr>
            <a:spLocks noGrp="1"/>
          </p:cNvSpPr>
          <p:nvPr>
            <p:ph type="title"/>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b="0" smtClean="0">
                <a:solidFill>
                  <a:srgbClr val="FFFF00"/>
                </a:solidFill>
              </a:rPr>
              <a:t>PENGENAAN PBB RUMAH SAKIT SWASTA</a:t>
            </a:r>
            <a:br>
              <a:rPr lang="en-US" sz="3700" b="0" smtClean="0">
                <a:solidFill>
                  <a:srgbClr val="FFFF00"/>
                </a:solidFill>
              </a:rPr>
            </a:br>
            <a:r>
              <a:rPr lang="en-US" sz="1800" b="0" smtClean="0">
                <a:solidFill>
                  <a:srgbClr val="FFFF00"/>
                </a:solidFill>
              </a:rPr>
              <a:t>(KepMenKeu No:796/KMK.04/93; 20-8-93)</a:t>
            </a:r>
            <a:endParaRPr lang="en-US" sz="3700" b="0" smtClean="0">
              <a:solidFill>
                <a:srgbClr val="FFFF00"/>
              </a:solidFill>
            </a:endParaRPr>
          </a:p>
        </p:txBody>
      </p:sp>
      <p:sp>
        <p:nvSpPr>
          <p:cNvPr id="129028" name="Rectangle 3"/>
          <p:cNvSpPr>
            <a:spLocks noGrp="1"/>
          </p:cNvSpPr>
          <p:nvPr>
            <p:ph type="body" idx="1"/>
          </p:nvPr>
        </p:nvSpPr>
        <p:spPr>
          <a:xfrm>
            <a:off x="381000" y="2057400"/>
            <a:ext cx="8229600" cy="4525963"/>
          </a:xfrm>
        </p:spPr>
        <p:txBody>
          <a:bodyPr/>
          <a:lstStyle/>
          <a:p>
            <a:pPr marL="609600" indent="-609600" eaLnBrk="1" hangingPunct="1">
              <a:buClr>
                <a:schemeClr val="tx1"/>
              </a:buClr>
              <a:buFontTx/>
              <a:buAutoNum type="arabicPeriod" startAt="3"/>
            </a:pPr>
            <a:r>
              <a:rPr lang="en-US" sz="2400" smtClean="0"/>
              <a:t>Rumah sakit swasta pemodal yang bukan merupakan rumah sakit swasta (ISPM) dikenakan PBB sepenuhnya.</a:t>
            </a:r>
          </a:p>
          <a:p>
            <a:pPr marL="609600" indent="-609600" eaLnBrk="1" hangingPunct="1">
              <a:buClr>
                <a:schemeClr val="tx1"/>
              </a:buClr>
              <a:buFontTx/>
              <a:buAutoNum type="arabicPeriod" startAt="3"/>
            </a:pPr>
            <a:r>
              <a:rPr lang="en-US" sz="2400" smtClean="0"/>
              <a:t>Atas bumi dan atau bangunan yang dikuasai/dimiliki/dimanfaatkan oleh rumah sakit tetapi secara nyata tidak dimanfaatkan untuk pelayanan kesehatan secara langsung dan terletak di luar lingkungan rumah sakit, tetap dikenakan PBB sepenuhnya sesuai ketentuan yang berlaku </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5A948A6-948E-488D-B39B-5758EF37FBB3}" type="slidenum">
              <a:rPr lang="en-US"/>
              <a:pPr/>
              <a:t>143</a:t>
            </a:fld>
            <a:endParaRPr lang="en-US"/>
          </a:p>
        </p:txBody>
      </p:sp>
      <p:sp>
        <p:nvSpPr>
          <p:cNvPr id="302082" name="Rectangle 2"/>
          <p:cNvSpPr>
            <a:spLocks noGrp="1"/>
          </p:cNvSpPr>
          <p:nvPr>
            <p:ph type="title"/>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b="0" smtClean="0">
                <a:solidFill>
                  <a:srgbClr val="FFFF00"/>
                </a:solidFill>
              </a:rPr>
              <a:t>PENGENAAN PBB RUMAH SAKIT SWASTA</a:t>
            </a:r>
            <a:br>
              <a:rPr lang="en-US" sz="3700" b="0" smtClean="0">
                <a:solidFill>
                  <a:srgbClr val="FFFF00"/>
                </a:solidFill>
              </a:rPr>
            </a:br>
            <a:r>
              <a:rPr lang="en-US" sz="1800" b="0" smtClean="0">
                <a:solidFill>
                  <a:srgbClr val="FFFF00"/>
                </a:solidFill>
              </a:rPr>
              <a:t>(KepMenKeu No:796/KMK.04/93; 20-8-93)</a:t>
            </a:r>
            <a:endParaRPr lang="en-US" sz="3700" b="0" smtClean="0">
              <a:solidFill>
                <a:srgbClr val="FFFF00"/>
              </a:solidFill>
            </a:endParaRPr>
          </a:p>
        </p:txBody>
      </p:sp>
      <p:sp>
        <p:nvSpPr>
          <p:cNvPr id="130052" name="Rectangle 3"/>
          <p:cNvSpPr>
            <a:spLocks noGrp="1"/>
          </p:cNvSpPr>
          <p:nvPr>
            <p:ph type="body" idx="1"/>
          </p:nvPr>
        </p:nvSpPr>
        <p:spPr>
          <a:xfrm>
            <a:off x="381000" y="2057400"/>
            <a:ext cx="8229600" cy="4525963"/>
          </a:xfrm>
        </p:spPr>
        <p:txBody>
          <a:bodyPr/>
          <a:lstStyle/>
          <a:p>
            <a:pPr marL="609600" indent="-609600" algn="just" eaLnBrk="1" hangingPunct="1">
              <a:buClr>
                <a:schemeClr val="tx1"/>
              </a:buClr>
              <a:buFont typeface="Wingdings" pitchFamily="2" charset="2"/>
              <a:buChar char="§"/>
            </a:pPr>
            <a:r>
              <a:rPr lang="en-US" smtClean="0"/>
              <a:t>Wajib Pajak atas`Rumah Sakit masih diberikan pengurangan PBB sesuai dengan ketentuan yang berlaku </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F3C9A992-8C56-44F4-987F-956DC8B0B579}" type="slidenum">
              <a:rPr lang="en-US"/>
              <a:pPr/>
              <a:t>144</a:t>
            </a:fld>
            <a:endParaRPr lang="en-US"/>
          </a:p>
        </p:txBody>
      </p:sp>
      <p:sp>
        <p:nvSpPr>
          <p:cNvPr id="314370" name="Rectangle 2"/>
          <p:cNvSpPr>
            <a:spLocks noGrp="1"/>
          </p:cNvSpPr>
          <p:nvPr>
            <p:ph type="title"/>
          </p:nvPr>
        </p:nvSpPr>
        <p:spPr bwMode="auto">
          <a:xfrm>
            <a:off x="304800" y="2514600"/>
            <a:ext cx="8229600" cy="1143000"/>
          </a:xfrm>
        </p:spPr>
        <p:txBody>
          <a:bodyPr wrap="square" lIns="91440" tIns="45720" rIns="91440" bIns="45720" numCol="1" anchorCtr="0" compatLnSpc="1">
            <a:prstTxWarp prst="textNoShape">
              <a:avLst/>
            </a:prstTxWarp>
            <a:normAutofit fontScale="90000"/>
          </a:bodyPr>
          <a:lstStyle/>
          <a:p>
            <a:pPr eaLnBrk="1" hangingPunct="1">
              <a:defRPr/>
            </a:pPr>
            <a:r>
              <a:rPr lang="en-US" sz="4400" smtClean="0">
                <a:solidFill>
                  <a:srgbClr val="FFFF00"/>
                </a:solidFill>
              </a:rPr>
              <a:t>RESTITUSI, KOMPENSASI DAN IMBALAN BUNGA</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1ECB4734-0358-44A8-B719-50C823024E6F}" type="slidenum">
              <a:rPr lang="en-US"/>
              <a:pPr/>
              <a:t>145</a:t>
            </a:fld>
            <a:endParaRPr lang="en-US"/>
          </a:p>
        </p:txBody>
      </p:sp>
      <p:sp>
        <p:nvSpPr>
          <p:cNvPr id="315395"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b="0" dirty="0" smtClean="0">
                <a:solidFill>
                  <a:srgbClr val="FFFF00"/>
                </a:solidFill>
              </a:rPr>
              <a:t>RESTITUSI </a:t>
            </a:r>
            <a:r>
              <a:rPr lang="id-ID" sz="3700" b="0" dirty="0" smtClean="0">
                <a:solidFill>
                  <a:srgbClr val="FFFF00"/>
                </a:solidFill>
              </a:rPr>
              <a:t>DAN KOMPENSASI</a:t>
            </a:r>
            <a:r>
              <a:rPr lang="en-US" b="0" dirty="0" smtClean="0">
                <a:solidFill>
                  <a:srgbClr val="FFFF00"/>
                </a:solidFill>
              </a:rPr>
              <a:t/>
            </a:r>
            <a:br>
              <a:rPr lang="en-US" b="0" dirty="0" smtClean="0">
                <a:solidFill>
                  <a:srgbClr val="FFFF00"/>
                </a:solidFill>
              </a:rPr>
            </a:br>
            <a:r>
              <a:rPr lang="en-US" sz="2100" b="0" dirty="0" smtClean="0">
                <a:solidFill>
                  <a:srgbClr val="FFFF00"/>
                </a:solidFill>
              </a:rPr>
              <a:t>(</a:t>
            </a:r>
            <a:r>
              <a:rPr lang="en-US" sz="2100" b="0" dirty="0" err="1" smtClean="0">
                <a:solidFill>
                  <a:srgbClr val="FFFF00"/>
                </a:solidFill>
              </a:rPr>
              <a:t>PerMenKeu</a:t>
            </a:r>
            <a:r>
              <a:rPr lang="en-US" sz="2100" b="0" dirty="0" smtClean="0">
                <a:solidFill>
                  <a:srgbClr val="FFFF00"/>
                </a:solidFill>
              </a:rPr>
              <a:t>: 29/PMK.03/2005</a:t>
            </a:r>
            <a:r>
              <a:rPr lang="id-ID" sz="2100" b="0" dirty="0" smtClean="0">
                <a:solidFill>
                  <a:srgbClr val="FFFF00"/>
                </a:solidFill>
              </a:rPr>
              <a:t> tgl</a:t>
            </a:r>
            <a:r>
              <a:rPr lang="en-US" sz="2100" b="0" dirty="0" smtClean="0">
                <a:solidFill>
                  <a:srgbClr val="FFFF00"/>
                </a:solidFill>
              </a:rPr>
              <a:t> 23-5-2005)</a:t>
            </a:r>
            <a:br>
              <a:rPr lang="en-US" sz="2100" b="0" dirty="0" smtClean="0">
                <a:solidFill>
                  <a:srgbClr val="FFFF00"/>
                </a:solidFill>
              </a:rPr>
            </a:br>
            <a:r>
              <a:rPr lang="en-US" sz="2100" b="0" dirty="0" err="1" smtClean="0">
                <a:solidFill>
                  <a:srgbClr val="FFFF00"/>
                </a:solidFill>
              </a:rPr>
              <a:t>permenkeu</a:t>
            </a:r>
            <a:r>
              <a:rPr lang="en-US" sz="2100" b="0" dirty="0" smtClean="0">
                <a:solidFill>
                  <a:srgbClr val="FFFF00"/>
                </a:solidFill>
              </a:rPr>
              <a:t> no 17 </a:t>
            </a:r>
            <a:r>
              <a:rPr lang="en-US" sz="2100" b="0" dirty="0" err="1" smtClean="0">
                <a:solidFill>
                  <a:srgbClr val="FFFF00"/>
                </a:solidFill>
              </a:rPr>
              <a:t>th</a:t>
            </a:r>
            <a:r>
              <a:rPr lang="en-US" sz="2100" b="0" dirty="0" smtClean="0">
                <a:solidFill>
                  <a:srgbClr val="FFFF00"/>
                </a:solidFill>
              </a:rPr>
              <a:t> 2011</a:t>
            </a:r>
            <a:endParaRPr lang="en-US" b="0" dirty="0" smtClean="0">
              <a:solidFill>
                <a:srgbClr val="FFFF00"/>
              </a:solidFill>
            </a:endParaRPr>
          </a:p>
        </p:txBody>
      </p:sp>
      <p:sp>
        <p:nvSpPr>
          <p:cNvPr id="132100" name="Rectangle 3"/>
          <p:cNvSpPr>
            <a:spLocks noGrp="1" noChangeArrowheads="1"/>
          </p:cNvSpPr>
          <p:nvPr>
            <p:ph type="body" idx="4294967295"/>
          </p:nvPr>
        </p:nvSpPr>
        <p:spPr>
          <a:xfrm>
            <a:off x="457200" y="1600200"/>
            <a:ext cx="8229600" cy="4953000"/>
          </a:xfrm>
        </p:spPr>
        <p:txBody>
          <a:bodyPr/>
          <a:lstStyle/>
          <a:p>
            <a:pPr marL="355600" indent="-355600" eaLnBrk="1" hangingPunct="1"/>
            <a:r>
              <a:rPr lang="id-ID" smtClean="0"/>
              <a:t>Terjadinya kelebihan pembayaran</a:t>
            </a:r>
            <a:r>
              <a:rPr lang="en-US" smtClean="0"/>
              <a:t>:</a:t>
            </a:r>
          </a:p>
          <a:p>
            <a:pPr marL="355600" indent="-355600" eaLnBrk="1" hangingPunct="1">
              <a:buFont typeface="Wingdings" pitchFamily="2" charset="2"/>
              <a:buNone/>
            </a:pPr>
            <a:r>
              <a:rPr lang="en-US" sz="2400" smtClean="0"/>
              <a:t>     1. Pajak dibayar &gt; pajak terutang :</a:t>
            </a:r>
          </a:p>
          <a:p>
            <a:pPr marL="355600" indent="-355600" eaLnBrk="1" hangingPunct="1">
              <a:buFont typeface="Wingdings" pitchFamily="2" charset="2"/>
              <a:buNone/>
            </a:pPr>
            <a:r>
              <a:rPr lang="en-US" sz="2400" smtClean="0"/>
              <a:t>	    a. Permohonan pengurangan dikabulkan</a:t>
            </a:r>
          </a:p>
          <a:p>
            <a:pPr marL="355600" indent="-355600" eaLnBrk="1" hangingPunct="1">
              <a:buFont typeface="Wingdings" pitchFamily="2" charset="2"/>
              <a:buNone/>
            </a:pPr>
            <a:r>
              <a:rPr lang="en-US" sz="2400" smtClean="0"/>
              <a:t>	    b. Permohonan keberatan dikabulkan</a:t>
            </a:r>
          </a:p>
          <a:p>
            <a:pPr marL="355600" indent="-355600" eaLnBrk="1" hangingPunct="1">
              <a:buFont typeface="Wingdings" pitchFamily="2" charset="2"/>
              <a:buNone/>
            </a:pPr>
            <a:r>
              <a:rPr lang="en-US" sz="2400" smtClean="0"/>
              <a:t>	    c. Permohonan banding dikabulkan</a:t>
            </a:r>
          </a:p>
          <a:p>
            <a:pPr marL="355600" indent="-355600" eaLnBrk="1" hangingPunct="1">
              <a:buFont typeface="Wingdings" pitchFamily="2" charset="2"/>
              <a:buNone/>
            </a:pPr>
            <a:r>
              <a:rPr lang="en-US" sz="2400" smtClean="0"/>
              <a:t>	    d. Per</a:t>
            </a:r>
            <a:r>
              <a:rPr lang="id-ID" sz="2400" smtClean="0"/>
              <a:t>u</a:t>
            </a:r>
            <a:r>
              <a:rPr lang="en-US" sz="2400" smtClean="0"/>
              <a:t>bahan peraturan</a:t>
            </a:r>
          </a:p>
          <a:p>
            <a:pPr marL="355600" indent="-355600" eaLnBrk="1" hangingPunct="1">
              <a:buFont typeface="Wingdings" pitchFamily="2" charset="2"/>
              <a:buNone/>
            </a:pPr>
            <a:r>
              <a:rPr lang="en-US" sz="2400" smtClean="0"/>
              <a:t>2. </a:t>
            </a:r>
            <a:r>
              <a:rPr lang="id-ID" sz="2400" smtClean="0"/>
              <a:t> </a:t>
            </a:r>
            <a:r>
              <a:rPr lang="en-US" sz="2400" smtClean="0"/>
              <a:t>Pajak dibayar yg seharusnya tdk terutang</a:t>
            </a:r>
            <a:endParaRPr lang="id-ID" sz="2400" smtClean="0"/>
          </a:p>
          <a:p>
            <a:pPr marL="355600" indent="-355600" eaLnBrk="1" hangingPunct="1"/>
            <a:r>
              <a:rPr lang="id-ID" sz="2400" smtClean="0"/>
              <a:t>Kelebihan pembayaran dapat diajukan:</a:t>
            </a:r>
          </a:p>
          <a:p>
            <a:pPr marL="355600" indent="-355600" eaLnBrk="1" hangingPunct="1">
              <a:buFont typeface="Wingdings 2" pitchFamily="18" charset="2"/>
              <a:buNone/>
            </a:pPr>
            <a:r>
              <a:rPr lang="id-ID" sz="2400" smtClean="0"/>
              <a:t>-    Restitusi; atau</a:t>
            </a:r>
          </a:p>
          <a:p>
            <a:pPr marL="355600" indent="-355600" eaLnBrk="1" hangingPunct="1">
              <a:buFont typeface="Wingdings" pitchFamily="2" charset="2"/>
              <a:buNone/>
            </a:pPr>
            <a:r>
              <a:rPr lang="id-ID" sz="2400" smtClean="0"/>
              <a:t>-    Kompensasi</a:t>
            </a:r>
            <a:endParaRPr lang="en-US" sz="2400" smtClean="0"/>
          </a:p>
          <a:p>
            <a:pPr marL="355600" indent="-355600" eaLnBrk="1" hangingPunct="1">
              <a:buFont typeface="Wingdings" pitchFamily="2" charset="2"/>
              <a:buNone/>
            </a:pPr>
            <a:endParaRPr lang="en-US" smtClean="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p:cNvSpPr>
            <a:spLocks noGrp="1"/>
          </p:cNvSpPr>
          <p:nvPr>
            <p:ph type="sldNum" sz="quarter" idx="12"/>
          </p:nvPr>
        </p:nvSpPr>
        <p:spPr/>
        <p:txBody>
          <a:bodyPr/>
          <a:lstStyle/>
          <a:p>
            <a:fld id="{2E357FA3-35E4-4D96-868B-172CE0CB64B1}" type="slidenum">
              <a:rPr lang="en-US"/>
              <a:pPr/>
              <a:t>146</a:t>
            </a:fld>
            <a:endParaRPr lang="en-US"/>
          </a:p>
        </p:txBody>
      </p:sp>
      <p:sp>
        <p:nvSpPr>
          <p:cNvPr id="165890" name="Line 2"/>
          <p:cNvSpPr>
            <a:spLocks noChangeShapeType="1"/>
          </p:cNvSpPr>
          <p:nvPr/>
        </p:nvSpPr>
        <p:spPr bwMode="auto">
          <a:xfrm>
            <a:off x="1447800" y="1981200"/>
            <a:ext cx="1676400" cy="0"/>
          </a:xfrm>
          <a:prstGeom prst="line">
            <a:avLst/>
          </a:prstGeom>
          <a:noFill/>
          <a:ln w="38100">
            <a:solidFill>
              <a:schemeClr val="tx1"/>
            </a:solidFill>
            <a:round/>
            <a:headEnd/>
            <a:tailEnd type="triangle" w="med" len="med"/>
          </a:ln>
        </p:spPr>
        <p:txBody>
          <a:bodyPr/>
          <a:lstStyle/>
          <a:p>
            <a:endParaRPr lang="en-US"/>
          </a:p>
        </p:txBody>
      </p:sp>
      <p:pic>
        <p:nvPicPr>
          <p:cNvPr id="165891" name="Picture 3" descr="Bank"/>
          <p:cNvPicPr>
            <a:picLocks noChangeAspect="1" noChangeArrowheads="1"/>
          </p:cNvPicPr>
          <p:nvPr/>
        </p:nvPicPr>
        <p:blipFill>
          <a:blip r:embed="rId4"/>
          <a:srcRect/>
          <a:stretch>
            <a:fillRect/>
          </a:stretch>
        </p:blipFill>
        <p:spPr bwMode="auto">
          <a:xfrm>
            <a:off x="3352800" y="1219200"/>
            <a:ext cx="2044700" cy="1524000"/>
          </a:xfrm>
          <a:prstGeom prst="rect">
            <a:avLst/>
          </a:prstGeom>
          <a:noFill/>
          <a:ln w="9525">
            <a:noFill/>
            <a:miter lim="800000"/>
            <a:headEnd/>
            <a:tailEnd/>
          </a:ln>
        </p:spPr>
      </p:pic>
      <p:sp>
        <p:nvSpPr>
          <p:cNvPr id="165892" name="Text Box 4"/>
          <p:cNvSpPr txBox="1">
            <a:spLocks noChangeArrowheads="1"/>
          </p:cNvSpPr>
          <p:nvPr/>
        </p:nvSpPr>
        <p:spPr bwMode="auto">
          <a:xfrm>
            <a:off x="2133600" y="304800"/>
            <a:ext cx="4619625" cy="457200"/>
          </a:xfrm>
          <a:prstGeom prst="rect">
            <a:avLst/>
          </a:prstGeom>
          <a:noFill/>
          <a:ln w="9525">
            <a:noFill/>
            <a:miter lim="800000"/>
            <a:headEnd/>
            <a:tailEnd/>
          </a:ln>
        </p:spPr>
        <p:txBody>
          <a:bodyPr wrap="none">
            <a:spAutoFit/>
          </a:bodyPr>
          <a:lstStyle/>
          <a:p>
            <a:pPr eaLnBrk="1" hangingPunct="1"/>
            <a:r>
              <a:rPr lang="en-US" sz="2400" b="1">
                <a:solidFill>
                  <a:srgbClr val="FFFF00"/>
                </a:solidFill>
                <a:cs typeface="Arial" pitchFamily="34" charset="0"/>
              </a:rPr>
              <a:t>MEKANISME  RESTITUSI  PBB</a:t>
            </a:r>
          </a:p>
        </p:txBody>
      </p:sp>
      <p:sp>
        <p:nvSpPr>
          <p:cNvPr id="165893" name="Text Box 5"/>
          <p:cNvSpPr txBox="1">
            <a:spLocks noChangeArrowheads="1"/>
          </p:cNvSpPr>
          <p:nvPr/>
        </p:nvSpPr>
        <p:spPr bwMode="auto">
          <a:xfrm>
            <a:off x="685800" y="2895600"/>
            <a:ext cx="593725" cy="396875"/>
          </a:xfrm>
          <a:prstGeom prst="rect">
            <a:avLst/>
          </a:prstGeom>
          <a:noFill/>
          <a:ln w="9525">
            <a:noFill/>
            <a:miter lim="800000"/>
            <a:headEnd/>
            <a:tailEnd/>
          </a:ln>
        </p:spPr>
        <p:txBody>
          <a:bodyPr wrap="none">
            <a:spAutoFit/>
          </a:bodyPr>
          <a:lstStyle/>
          <a:p>
            <a:pPr eaLnBrk="1" hangingPunct="1"/>
            <a:r>
              <a:rPr lang="en-US" sz="2000" b="1">
                <a:cs typeface="Arial" pitchFamily="34" charset="0"/>
              </a:rPr>
              <a:t>WP</a:t>
            </a:r>
          </a:p>
        </p:txBody>
      </p:sp>
      <p:sp>
        <p:nvSpPr>
          <p:cNvPr id="165894" name="Text Box 6"/>
          <p:cNvSpPr txBox="1">
            <a:spLocks noChangeArrowheads="1"/>
          </p:cNvSpPr>
          <p:nvPr/>
        </p:nvSpPr>
        <p:spPr bwMode="auto">
          <a:xfrm>
            <a:off x="3733800" y="2743200"/>
            <a:ext cx="1185863"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KPP</a:t>
            </a:r>
          </a:p>
          <a:p>
            <a:pPr eaLnBrk="1" hangingPunct="1"/>
            <a:r>
              <a:rPr lang="en-US" sz="2000" b="1">
                <a:cs typeface="Arial" pitchFamily="34" charset="0"/>
              </a:rPr>
              <a:t>Pratama</a:t>
            </a:r>
          </a:p>
        </p:txBody>
      </p:sp>
      <p:sp>
        <p:nvSpPr>
          <p:cNvPr id="18441" name="Text Box 7"/>
          <p:cNvSpPr txBox="1">
            <a:spLocks noChangeArrowheads="1"/>
          </p:cNvSpPr>
          <p:nvPr/>
        </p:nvSpPr>
        <p:spPr bwMode="auto">
          <a:xfrm>
            <a:off x="1447800" y="1524000"/>
            <a:ext cx="184150" cy="366713"/>
          </a:xfrm>
          <a:prstGeom prst="rect">
            <a:avLst/>
          </a:prstGeom>
          <a:noFill/>
          <a:ln w="9525">
            <a:noFill/>
            <a:miter lim="800000"/>
            <a:headEnd/>
            <a:tailEnd/>
          </a:ln>
        </p:spPr>
        <p:txBody>
          <a:bodyPr wrap="none">
            <a:spAutoFit/>
          </a:bodyPr>
          <a:lstStyle/>
          <a:p>
            <a:pPr eaLnBrk="1" hangingPunct="1"/>
            <a:endParaRPr lang="id-ID">
              <a:cs typeface="Arial" pitchFamily="34" charset="0"/>
            </a:endParaRPr>
          </a:p>
        </p:txBody>
      </p:sp>
      <p:sp>
        <p:nvSpPr>
          <p:cNvPr id="165896" name="Text Box 8"/>
          <p:cNvSpPr txBox="1">
            <a:spLocks noChangeArrowheads="1"/>
          </p:cNvSpPr>
          <p:nvPr/>
        </p:nvSpPr>
        <p:spPr bwMode="auto">
          <a:xfrm>
            <a:off x="1447800" y="1600200"/>
            <a:ext cx="1568450" cy="366713"/>
          </a:xfrm>
          <a:prstGeom prst="rect">
            <a:avLst/>
          </a:prstGeom>
          <a:noFill/>
          <a:ln w="9525">
            <a:noFill/>
            <a:miter lim="800000"/>
            <a:headEnd/>
            <a:tailEnd/>
          </a:ln>
        </p:spPr>
        <p:txBody>
          <a:bodyPr wrap="none">
            <a:spAutoFit/>
          </a:bodyPr>
          <a:lstStyle/>
          <a:p>
            <a:pPr eaLnBrk="1" hangingPunct="1"/>
            <a:r>
              <a:rPr lang="en-US" b="1">
                <a:cs typeface="Arial" pitchFamily="34" charset="0"/>
              </a:rPr>
              <a:t>permohonan</a:t>
            </a:r>
          </a:p>
        </p:txBody>
      </p:sp>
      <p:sp>
        <p:nvSpPr>
          <p:cNvPr id="165897" name="Line 9"/>
          <p:cNvSpPr>
            <a:spLocks noChangeShapeType="1"/>
          </p:cNvSpPr>
          <p:nvPr/>
        </p:nvSpPr>
        <p:spPr bwMode="auto">
          <a:xfrm>
            <a:off x="4953000" y="2743200"/>
            <a:ext cx="990600" cy="685800"/>
          </a:xfrm>
          <a:prstGeom prst="line">
            <a:avLst/>
          </a:prstGeom>
          <a:noFill/>
          <a:ln w="9525">
            <a:solidFill>
              <a:schemeClr val="tx1"/>
            </a:solidFill>
            <a:round/>
            <a:headEnd/>
            <a:tailEnd type="triangle" w="med" len="med"/>
          </a:ln>
        </p:spPr>
        <p:txBody>
          <a:bodyPr/>
          <a:lstStyle/>
          <a:p>
            <a:endParaRPr lang="en-US"/>
          </a:p>
        </p:txBody>
      </p:sp>
      <p:sp>
        <p:nvSpPr>
          <p:cNvPr id="165898" name="AutoShape 10"/>
          <p:cNvSpPr>
            <a:spLocks noChangeArrowheads="1"/>
          </p:cNvSpPr>
          <p:nvPr/>
        </p:nvSpPr>
        <p:spPr bwMode="auto">
          <a:xfrm>
            <a:off x="4495800" y="3352800"/>
            <a:ext cx="3276600" cy="685800"/>
          </a:xfrm>
          <a:prstGeom prst="flowChartPunchedTape">
            <a:avLst/>
          </a:prstGeom>
          <a:solidFill>
            <a:schemeClr val="bg1"/>
          </a:solidFill>
          <a:ln w="9525">
            <a:solidFill>
              <a:schemeClr val="tx1"/>
            </a:solidFill>
            <a:miter lim="800000"/>
            <a:headEnd/>
            <a:tailEnd/>
          </a:ln>
        </p:spPr>
        <p:txBody>
          <a:bodyPr wrap="none" anchor="ctr"/>
          <a:lstStyle/>
          <a:p>
            <a:pPr algn="ctr" eaLnBrk="1" hangingPunct="1"/>
            <a:r>
              <a:rPr lang="en-US" sz="2000" b="1">
                <a:solidFill>
                  <a:srgbClr val="000000"/>
                </a:solidFill>
                <a:cs typeface="Arial" pitchFamily="34" charset="0"/>
              </a:rPr>
              <a:t>Penelitian &amp; pemeriksaan</a:t>
            </a:r>
          </a:p>
        </p:txBody>
      </p:sp>
      <p:sp>
        <p:nvSpPr>
          <p:cNvPr id="165899" name="Line 11"/>
          <p:cNvSpPr>
            <a:spLocks noChangeShapeType="1"/>
          </p:cNvSpPr>
          <p:nvPr/>
        </p:nvSpPr>
        <p:spPr bwMode="auto">
          <a:xfrm>
            <a:off x="5943600" y="4114800"/>
            <a:ext cx="0" cy="457200"/>
          </a:xfrm>
          <a:prstGeom prst="line">
            <a:avLst/>
          </a:prstGeom>
          <a:noFill/>
          <a:ln w="38100">
            <a:solidFill>
              <a:schemeClr val="tx1"/>
            </a:solidFill>
            <a:round/>
            <a:headEnd/>
            <a:tailEnd type="triangle" w="med" len="med"/>
          </a:ln>
        </p:spPr>
        <p:txBody>
          <a:bodyPr/>
          <a:lstStyle/>
          <a:p>
            <a:endParaRPr lang="en-US"/>
          </a:p>
        </p:txBody>
      </p:sp>
      <p:sp>
        <p:nvSpPr>
          <p:cNvPr id="165900" name="AutoShape 12"/>
          <p:cNvSpPr>
            <a:spLocks noChangeArrowheads="1"/>
          </p:cNvSpPr>
          <p:nvPr/>
        </p:nvSpPr>
        <p:spPr bwMode="auto">
          <a:xfrm>
            <a:off x="5257800" y="4648200"/>
            <a:ext cx="1447800" cy="609600"/>
          </a:xfrm>
          <a:prstGeom prst="downArrowCallout">
            <a:avLst>
              <a:gd name="adj1" fmla="val 59375"/>
              <a:gd name="adj2" fmla="val 59375"/>
              <a:gd name="adj3" fmla="val 16667"/>
              <a:gd name="adj4" fmla="val 66667"/>
            </a:avLst>
          </a:prstGeom>
          <a:solidFill>
            <a:schemeClr val="bg1"/>
          </a:solidFill>
          <a:ln w="9525">
            <a:solidFill>
              <a:schemeClr val="tx1"/>
            </a:solidFill>
            <a:miter lim="800000"/>
            <a:headEnd/>
            <a:tailEnd/>
          </a:ln>
        </p:spPr>
        <p:txBody>
          <a:bodyPr wrap="none" anchor="ctr"/>
          <a:lstStyle/>
          <a:p>
            <a:pPr algn="ctr" eaLnBrk="1" hangingPunct="1"/>
            <a:r>
              <a:rPr lang="en-US" sz="2000" b="1">
                <a:solidFill>
                  <a:srgbClr val="000000"/>
                </a:solidFill>
                <a:cs typeface="Arial" pitchFamily="34" charset="0"/>
              </a:rPr>
              <a:t>Keputusan</a:t>
            </a:r>
          </a:p>
        </p:txBody>
      </p:sp>
      <p:sp>
        <p:nvSpPr>
          <p:cNvPr id="165901" name="Text Box 13"/>
          <p:cNvSpPr txBox="1">
            <a:spLocks noChangeArrowheads="1"/>
          </p:cNvSpPr>
          <p:nvPr/>
        </p:nvSpPr>
        <p:spPr bwMode="auto">
          <a:xfrm>
            <a:off x="5089525" y="5345113"/>
            <a:ext cx="1781175" cy="396875"/>
          </a:xfrm>
          <a:prstGeom prst="rect">
            <a:avLst/>
          </a:prstGeom>
          <a:noFill/>
          <a:ln w="9525">
            <a:noFill/>
            <a:miter lim="800000"/>
            <a:headEnd/>
            <a:tailEnd/>
          </a:ln>
        </p:spPr>
        <p:txBody>
          <a:bodyPr wrap="none">
            <a:spAutoFit/>
          </a:bodyPr>
          <a:lstStyle/>
          <a:p>
            <a:pPr eaLnBrk="1" hangingPunct="1"/>
            <a:r>
              <a:rPr lang="en-US" sz="2000" b="1">
                <a:cs typeface="Arial" pitchFamily="34" charset="0"/>
              </a:rPr>
              <a:t>1. SKKP PBB</a:t>
            </a:r>
          </a:p>
        </p:txBody>
      </p:sp>
      <p:sp>
        <p:nvSpPr>
          <p:cNvPr id="165902" name="Text Box 14"/>
          <p:cNvSpPr txBox="1">
            <a:spLocks noChangeArrowheads="1"/>
          </p:cNvSpPr>
          <p:nvPr/>
        </p:nvSpPr>
        <p:spPr bwMode="auto">
          <a:xfrm>
            <a:off x="5105400" y="5715000"/>
            <a:ext cx="960438" cy="396875"/>
          </a:xfrm>
          <a:prstGeom prst="rect">
            <a:avLst/>
          </a:prstGeom>
          <a:noFill/>
          <a:ln w="9525">
            <a:noFill/>
            <a:miter lim="800000"/>
            <a:headEnd/>
            <a:tailEnd/>
          </a:ln>
        </p:spPr>
        <p:txBody>
          <a:bodyPr wrap="none">
            <a:spAutoFit/>
          </a:bodyPr>
          <a:lstStyle/>
          <a:p>
            <a:pPr eaLnBrk="1" hangingPunct="1"/>
            <a:r>
              <a:rPr lang="en-US" sz="2000" b="1">
                <a:cs typeface="Arial" pitchFamily="34" charset="0"/>
              </a:rPr>
              <a:t>2. SPb</a:t>
            </a:r>
          </a:p>
        </p:txBody>
      </p:sp>
      <p:sp>
        <p:nvSpPr>
          <p:cNvPr id="165903" name="Text Box 15"/>
          <p:cNvSpPr txBox="1">
            <a:spLocks noChangeArrowheads="1"/>
          </p:cNvSpPr>
          <p:nvPr/>
        </p:nvSpPr>
        <p:spPr bwMode="auto">
          <a:xfrm>
            <a:off x="5089525" y="6107113"/>
            <a:ext cx="989013" cy="396875"/>
          </a:xfrm>
          <a:prstGeom prst="rect">
            <a:avLst/>
          </a:prstGeom>
          <a:noFill/>
          <a:ln w="9525">
            <a:noFill/>
            <a:miter lim="800000"/>
            <a:headEnd/>
            <a:tailEnd/>
          </a:ln>
        </p:spPr>
        <p:txBody>
          <a:bodyPr wrap="none">
            <a:spAutoFit/>
          </a:bodyPr>
          <a:lstStyle/>
          <a:p>
            <a:pPr eaLnBrk="1" hangingPunct="1"/>
            <a:r>
              <a:rPr lang="en-US" sz="2000" b="1">
                <a:cs typeface="Arial" pitchFamily="34" charset="0"/>
              </a:rPr>
              <a:t>3. SKP</a:t>
            </a:r>
          </a:p>
        </p:txBody>
      </p:sp>
      <p:sp>
        <p:nvSpPr>
          <p:cNvPr id="165904" name="Line 16"/>
          <p:cNvSpPr>
            <a:spLocks noChangeShapeType="1"/>
          </p:cNvSpPr>
          <p:nvPr/>
        </p:nvSpPr>
        <p:spPr bwMode="auto">
          <a:xfrm>
            <a:off x="3505200" y="2590800"/>
            <a:ext cx="0" cy="2209800"/>
          </a:xfrm>
          <a:prstGeom prst="line">
            <a:avLst/>
          </a:prstGeom>
          <a:noFill/>
          <a:ln w="38100">
            <a:solidFill>
              <a:schemeClr val="tx1"/>
            </a:solidFill>
            <a:round/>
            <a:headEnd/>
            <a:tailEnd/>
          </a:ln>
        </p:spPr>
        <p:txBody>
          <a:bodyPr/>
          <a:lstStyle/>
          <a:p>
            <a:endParaRPr lang="en-US"/>
          </a:p>
        </p:txBody>
      </p:sp>
      <p:sp>
        <p:nvSpPr>
          <p:cNvPr id="165905" name="Line 17"/>
          <p:cNvSpPr>
            <a:spLocks noChangeShapeType="1"/>
          </p:cNvSpPr>
          <p:nvPr/>
        </p:nvSpPr>
        <p:spPr bwMode="auto">
          <a:xfrm>
            <a:off x="3505200" y="4800600"/>
            <a:ext cx="1600200" cy="0"/>
          </a:xfrm>
          <a:prstGeom prst="line">
            <a:avLst/>
          </a:prstGeom>
          <a:noFill/>
          <a:ln w="38100">
            <a:solidFill>
              <a:schemeClr val="tx1"/>
            </a:solidFill>
            <a:round/>
            <a:headEnd/>
            <a:tailEnd type="triangle" w="med" len="med"/>
          </a:ln>
        </p:spPr>
        <p:txBody>
          <a:bodyPr/>
          <a:lstStyle/>
          <a:p>
            <a:endParaRPr lang="en-US"/>
          </a:p>
        </p:txBody>
      </p:sp>
      <p:sp>
        <p:nvSpPr>
          <p:cNvPr id="165906" name="Text Box 18"/>
          <p:cNvSpPr txBox="1">
            <a:spLocks noChangeArrowheads="1"/>
          </p:cNvSpPr>
          <p:nvPr/>
        </p:nvSpPr>
        <p:spPr bwMode="auto">
          <a:xfrm>
            <a:off x="3489325" y="4354513"/>
            <a:ext cx="917575" cy="396875"/>
          </a:xfrm>
          <a:prstGeom prst="rect">
            <a:avLst/>
          </a:prstGeom>
          <a:noFill/>
          <a:ln w="9525">
            <a:noFill/>
            <a:miter lim="800000"/>
            <a:headEnd/>
            <a:tailEnd/>
          </a:ln>
        </p:spPr>
        <p:txBody>
          <a:bodyPr wrap="none">
            <a:spAutoFit/>
          </a:bodyPr>
          <a:lstStyle/>
          <a:p>
            <a:pPr eaLnBrk="1" hangingPunct="1"/>
            <a:r>
              <a:rPr lang="en-US" sz="2000" b="1">
                <a:cs typeface="Arial" pitchFamily="34" charset="0"/>
              </a:rPr>
              <a:t>12 bln</a:t>
            </a:r>
          </a:p>
        </p:txBody>
      </p:sp>
      <p:sp>
        <p:nvSpPr>
          <p:cNvPr id="165907" name="AutoShape 19"/>
          <p:cNvSpPr>
            <a:spLocks noChangeArrowheads="1"/>
          </p:cNvSpPr>
          <p:nvPr/>
        </p:nvSpPr>
        <p:spPr bwMode="auto">
          <a:xfrm>
            <a:off x="4876800" y="5562600"/>
            <a:ext cx="152400" cy="838200"/>
          </a:xfrm>
          <a:prstGeom prst="moon">
            <a:avLst>
              <a:gd name="adj" fmla="val 50000"/>
            </a:avLst>
          </a:prstGeom>
          <a:solidFill>
            <a:schemeClr val="accent1"/>
          </a:solidFill>
          <a:ln w="9525">
            <a:solidFill>
              <a:schemeClr val="tx1"/>
            </a:solidFill>
            <a:miter lim="800000"/>
            <a:headEnd/>
            <a:tailEnd/>
          </a:ln>
        </p:spPr>
        <p:txBody>
          <a:bodyPr wrap="none" anchor="ctr"/>
          <a:lstStyle/>
          <a:p>
            <a:pPr eaLnBrk="1" hangingPunct="1"/>
            <a:endParaRPr lang="id-ID"/>
          </a:p>
        </p:txBody>
      </p:sp>
      <p:sp>
        <p:nvSpPr>
          <p:cNvPr id="165908" name="Line 20"/>
          <p:cNvSpPr>
            <a:spLocks noChangeShapeType="1"/>
          </p:cNvSpPr>
          <p:nvPr/>
        </p:nvSpPr>
        <p:spPr bwMode="auto">
          <a:xfrm flipH="1" flipV="1">
            <a:off x="1295400" y="3200400"/>
            <a:ext cx="3429000" cy="2743200"/>
          </a:xfrm>
          <a:prstGeom prst="line">
            <a:avLst/>
          </a:prstGeom>
          <a:noFill/>
          <a:ln w="38100">
            <a:solidFill>
              <a:schemeClr val="tx1"/>
            </a:solidFill>
            <a:round/>
            <a:headEnd/>
            <a:tailEnd type="triangle" w="med" len="med"/>
          </a:ln>
        </p:spPr>
        <p:txBody>
          <a:bodyPr/>
          <a:lstStyle/>
          <a:p>
            <a:endParaRPr lang="en-US"/>
          </a:p>
        </p:txBody>
      </p:sp>
      <p:graphicFrame>
        <p:nvGraphicFramePr>
          <p:cNvPr id="165909" name="Object 21"/>
          <p:cNvGraphicFramePr>
            <a:graphicFrameLocks noChangeAspect="1"/>
          </p:cNvGraphicFramePr>
          <p:nvPr/>
        </p:nvGraphicFramePr>
        <p:xfrm>
          <a:off x="533400" y="1295400"/>
          <a:ext cx="779463" cy="1651000"/>
        </p:xfrm>
        <a:graphic>
          <a:graphicData uri="http://schemas.openxmlformats.org/presentationml/2006/ole">
            <p:oleObj spid="_x0000_s18434" name="Clip" r:id="rId5" imgW="3072240" imgH="9950400" progId="">
              <p:embed/>
            </p:oleObj>
          </a:graphicData>
        </a:graphic>
      </p:graphicFrame>
      <p:sp>
        <p:nvSpPr>
          <p:cNvPr id="165910" name="Line 22"/>
          <p:cNvSpPr>
            <a:spLocks noChangeShapeType="1"/>
          </p:cNvSpPr>
          <p:nvPr/>
        </p:nvSpPr>
        <p:spPr bwMode="auto">
          <a:xfrm>
            <a:off x="6858000" y="5562600"/>
            <a:ext cx="838200" cy="0"/>
          </a:xfrm>
          <a:prstGeom prst="line">
            <a:avLst/>
          </a:prstGeom>
          <a:noFill/>
          <a:ln w="57150">
            <a:solidFill>
              <a:schemeClr val="tx1"/>
            </a:solidFill>
            <a:round/>
            <a:headEnd/>
            <a:tailEnd type="triangle" w="med" len="med"/>
          </a:ln>
        </p:spPr>
        <p:txBody>
          <a:bodyPr/>
          <a:lstStyle/>
          <a:p>
            <a:endParaRPr lang="en-US"/>
          </a:p>
        </p:txBody>
      </p:sp>
      <p:sp>
        <p:nvSpPr>
          <p:cNvPr id="165911" name="Oval 23"/>
          <p:cNvSpPr>
            <a:spLocks noChangeArrowheads="1"/>
          </p:cNvSpPr>
          <p:nvPr/>
        </p:nvSpPr>
        <p:spPr bwMode="auto">
          <a:xfrm>
            <a:off x="7772400" y="5181600"/>
            <a:ext cx="1219200" cy="762000"/>
          </a:xfrm>
          <a:prstGeom prst="ellipse">
            <a:avLst/>
          </a:prstGeom>
          <a:solidFill>
            <a:schemeClr val="bg1"/>
          </a:solidFill>
          <a:ln w="9525">
            <a:solidFill>
              <a:schemeClr val="tx1"/>
            </a:solidFill>
            <a:round/>
            <a:headEnd/>
            <a:tailEnd/>
          </a:ln>
        </p:spPr>
        <p:txBody>
          <a:bodyPr wrap="none" anchor="ctr"/>
          <a:lstStyle/>
          <a:p>
            <a:pPr algn="ctr" eaLnBrk="1" hangingPunct="1"/>
            <a:r>
              <a:rPr lang="en-US" sz="2000" b="1">
                <a:cs typeface="Arial" pitchFamily="34" charset="0"/>
              </a:rPr>
              <a:t>SPMKP</a:t>
            </a:r>
          </a:p>
          <a:p>
            <a:pPr algn="ctr" eaLnBrk="1" hangingPunct="1"/>
            <a:r>
              <a:rPr lang="en-US" sz="2000" b="1">
                <a:cs typeface="Arial" pitchFamily="34" charset="0"/>
              </a:rPr>
              <a:t>PBB</a:t>
            </a:r>
          </a:p>
        </p:txBody>
      </p:sp>
      <p:sp>
        <p:nvSpPr>
          <p:cNvPr id="165912" name="Text Box 24"/>
          <p:cNvSpPr txBox="1">
            <a:spLocks noChangeArrowheads="1"/>
          </p:cNvSpPr>
          <p:nvPr/>
        </p:nvSpPr>
        <p:spPr bwMode="auto">
          <a:xfrm>
            <a:off x="7924800" y="5943600"/>
            <a:ext cx="869950" cy="366713"/>
          </a:xfrm>
          <a:prstGeom prst="rect">
            <a:avLst/>
          </a:prstGeom>
          <a:noFill/>
          <a:ln w="9525">
            <a:noFill/>
            <a:miter lim="800000"/>
            <a:headEnd/>
            <a:tailEnd/>
          </a:ln>
        </p:spPr>
        <p:txBody>
          <a:bodyPr wrap="none">
            <a:spAutoFit/>
          </a:bodyPr>
          <a:lstStyle/>
          <a:p>
            <a:pPr eaLnBrk="1" hangingPunct="1"/>
            <a:r>
              <a:rPr lang="en-US" b="1">
                <a:cs typeface="Arial" pitchFamily="34" charset="0"/>
              </a:rPr>
              <a:t>(1 bln)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65892"/>
                                        </p:tgtEl>
                                        <p:attrNameLst>
                                          <p:attrName>style.visibility</p:attrName>
                                        </p:attrNameLst>
                                      </p:cBhvr>
                                      <p:to>
                                        <p:strVal val="visible"/>
                                      </p:to>
                                    </p:set>
                                    <p:anim calcmode="lin" valueType="num">
                                      <p:cBhvr>
                                        <p:cTn id="7" dur="500" fill="hold"/>
                                        <p:tgtEl>
                                          <p:spTgt spid="165892"/>
                                        </p:tgtEl>
                                        <p:attrNameLst>
                                          <p:attrName>ppt_w</p:attrName>
                                        </p:attrNameLst>
                                      </p:cBhvr>
                                      <p:tavLst>
                                        <p:tav tm="0">
                                          <p:val>
                                            <p:fltVal val="0"/>
                                          </p:val>
                                        </p:tav>
                                        <p:tav tm="100000">
                                          <p:val>
                                            <p:strVal val="#ppt_w"/>
                                          </p:val>
                                        </p:tav>
                                      </p:tavLst>
                                    </p:anim>
                                    <p:anim calcmode="lin" valueType="num">
                                      <p:cBhvr>
                                        <p:cTn id="8" dur="500" fill="hold"/>
                                        <p:tgtEl>
                                          <p:spTgt spid="16589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65909"/>
                                        </p:tgtEl>
                                        <p:attrNameLst>
                                          <p:attrName>style.visibility</p:attrName>
                                        </p:attrNameLst>
                                      </p:cBhvr>
                                      <p:to>
                                        <p:strVal val="visible"/>
                                      </p:to>
                                    </p:set>
                                    <p:anim calcmode="lin" valueType="num">
                                      <p:cBhvr additive="base">
                                        <p:cTn id="13" dur="500" fill="hold"/>
                                        <p:tgtEl>
                                          <p:spTgt spid="165909"/>
                                        </p:tgtEl>
                                        <p:attrNameLst>
                                          <p:attrName>ppt_x</p:attrName>
                                        </p:attrNameLst>
                                      </p:cBhvr>
                                      <p:tavLst>
                                        <p:tav tm="0">
                                          <p:val>
                                            <p:strVal val="0-#ppt_w/2"/>
                                          </p:val>
                                        </p:tav>
                                        <p:tav tm="100000">
                                          <p:val>
                                            <p:strVal val="#ppt_x"/>
                                          </p:val>
                                        </p:tav>
                                      </p:tavLst>
                                    </p:anim>
                                    <p:anim calcmode="lin" valueType="num">
                                      <p:cBhvr additive="base">
                                        <p:cTn id="14" dur="500" fill="hold"/>
                                        <p:tgtEl>
                                          <p:spTgt spid="16590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8" presetClass="entr" presetSubtype="16" fill="hold" grpId="0" nodeType="afterEffect">
                                  <p:stCondLst>
                                    <p:cond delay="0"/>
                                  </p:stCondLst>
                                  <p:childTnLst>
                                    <p:set>
                                      <p:cBhvr>
                                        <p:cTn id="17" dur="1" fill="hold">
                                          <p:stCondLst>
                                            <p:cond delay="0"/>
                                          </p:stCondLst>
                                        </p:cTn>
                                        <p:tgtEl>
                                          <p:spTgt spid="165893"/>
                                        </p:tgtEl>
                                        <p:attrNameLst>
                                          <p:attrName>style.visibility</p:attrName>
                                        </p:attrNameLst>
                                      </p:cBhvr>
                                      <p:to>
                                        <p:strVal val="visible"/>
                                      </p:to>
                                    </p:set>
                                    <p:animEffect transition="in" filter="diamond(in)">
                                      <p:cBhvr>
                                        <p:cTn id="18" dur="1000"/>
                                        <p:tgtEl>
                                          <p:spTgt spid="165893"/>
                                        </p:tgtEl>
                                      </p:cBhvr>
                                    </p:animEffec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165896"/>
                                        </p:tgtEl>
                                        <p:attrNameLst>
                                          <p:attrName>style.visibility</p:attrName>
                                        </p:attrNameLst>
                                      </p:cBhvr>
                                      <p:to>
                                        <p:strVal val="visible"/>
                                      </p:to>
                                    </p:set>
                                    <p:anim calcmode="discrete" valueType="clr">
                                      <p:cBhvr override="childStyle">
                                        <p:cTn id="23" dur="80"/>
                                        <p:tgtEl>
                                          <p:spTgt spid="16589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65896"/>
                                        </p:tgtEl>
                                        <p:attrNameLst>
                                          <p:attrName>fillcolor</p:attrName>
                                        </p:attrNameLst>
                                      </p:cBhvr>
                                      <p:tavLst>
                                        <p:tav tm="0">
                                          <p:val>
                                            <p:clrVal>
                                              <a:schemeClr val="accent2"/>
                                            </p:clrVal>
                                          </p:val>
                                        </p:tav>
                                        <p:tav tm="50000">
                                          <p:val>
                                            <p:clrVal>
                                              <a:schemeClr val="hlink"/>
                                            </p:clrVal>
                                          </p:val>
                                        </p:tav>
                                      </p:tavLst>
                                    </p:anim>
                                    <p:set>
                                      <p:cBhvr>
                                        <p:cTn id="25" dur="80"/>
                                        <p:tgtEl>
                                          <p:spTgt spid="165896"/>
                                        </p:tgtEl>
                                        <p:attrNameLst>
                                          <p:attrName>fill.type</p:attrName>
                                        </p:attrNameLst>
                                      </p:cBhvr>
                                      <p:to>
                                        <p:strVal val="solid"/>
                                      </p:to>
                                    </p:set>
                                  </p:childTnLst>
                                </p:cTn>
                              </p:par>
                            </p:childTnLst>
                          </p:cTn>
                        </p:par>
                        <p:par>
                          <p:cTn id="26" fill="hold">
                            <p:stCondLst>
                              <p:cond delay="440"/>
                            </p:stCondLst>
                            <p:childTnLst>
                              <p:par>
                                <p:cTn id="27" presetID="23" presetClass="entr" presetSubtype="16" fill="hold" grpId="0" nodeType="afterEffect">
                                  <p:stCondLst>
                                    <p:cond delay="0"/>
                                  </p:stCondLst>
                                  <p:childTnLst>
                                    <p:set>
                                      <p:cBhvr>
                                        <p:cTn id="28" dur="1" fill="hold">
                                          <p:stCondLst>
                                            <p:cond delay="0"/>
                                          </p:stCondLst>
                                        </p:cTn>
                                        <p:tgtEl>
                                          <p:spTgt spid="165890"/>
                                        </p:tgtEl>
                                        <p:attrNameLst>
                                          <p:attrName>style.visibility</p:attrName>
                                        </p:attrNameLst>
                                      </p:cBhvr>
                                      <p:to>
                                        <p:strVal val="visible"/>
                                      </p:to>
                                    </p:set>
                                    <p:anim calcmode="lin" valueType="num">
                                      <p:cBhvr>
                                        <p:cTn id="29" dur="500" fill="hold"/>
                                        <p:tgtEl>
                                          <p:spTgt spid="165890"/>
                                        </p:tgtEl>
                                        <p:attrNameLst>
                                          <p:attrName>ppt_w</p:attrName>
                                        </p:attrNameLst>
                                      </p:cBhvr>
                                      <p:tavLst>
                                        <p:tav tm="0">
                                          <p:val>
                                            <p:fltVal val="0"/>
                                          </p:val>
                                        </p:tav>
                                        <p:tav tm="100000">
                                          <p:val>
                                            <p:strVal val="#ppt_w"/>
                                          </p:val>
                                        </p:tav>
                                      </p:tavLst>
                                    </p:anim>
                                    <p:anim calcmode="lin" valueType="num">
                                      <p:cBhvr>
                                        <p:cTn id="30" dur="500" fill="hold"/>
                                        <p:tgtEl>
                                          <p:spTgt spid="165890"/>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nodeType="clickEffect">
                                  <p:stCondLst>
                                    <p:cond delay="0"/>
                                  </p:stCondLst>
                                  <p:childTnLst>
                                    <p:set>
                                      <p:cBhvr>
                                        <p:cTn id="34" dur="1" fill="hold">
                                          <p:stCondLst>
                                            <p:cond delay="0"/>
                                          </p:stCondLst>
                                        </p:cTn>
                                        <p:tgtEl>
                                          <p:spTgt spid="165891"/>
                                        </p:tgtEl>
                                        <p:attrNameLst>
                                          <p:attrName>style.visibility</p:attrName>
                                        </p:attrNameLst>
                                      </p:cBhvr>
                                      <p:to>
                                        <p:strVal val="visible"/>
                                      </p:to>
                                    </p:set>
                                    <p:animEffect transition="in" filter="diamond(in)">
                                      <p:cBhvr>
                                        <p:cTn id="35" dur="2000"/>
                                        <p:tgtEl>
                                          <p:spTgt spid="165891"/>
                                        </p:tgtEl>
                                      </p:cBhvr>
                                    </p:animEffect>
                                  </p:childTnLst>
                                </p:cTn>
                              </p:par>
                            </p:childTnLst>
                          </p:cTn>
                        </p:par>
                        <p:par>
                          <p:cTn id="36" fill="hold">
                            <p:stCondLst>
                              <p:cond delay="2000"/>
                            </p:stCondLst>
                            <p:childTnLst>
                              <p:par>
                                <p:cTn id="37" presetID="27" presetClass="entr" presetSubtype="0" fill="hold" grpId="0" nodeType="afterEffect">
                                  <p:stCondLst>
                                    <p:cond delay="0"/>
                                  </p:stCondLst>
                                  <p:iterate type="lt">
                                    <p:tmPct val="50000"/>
                                  </p:iterate>
                                  <p:childTnLst>
                                    <p:set>
                                      <p:cBhvr>
                                        <p:cTn id="38" dur="1" fill="hold">
                                          <p:stCondLst>
                                            <p:cond delay="0"/>
                                          </p:stCondLst>
                                        </p:cTn>
                                        <p:tgtEl>
                                          <p:spTgt spid="165894"/>
                                        </p:tgtEl>
                                        <p:attrNameLst>
                                          <p:attrName>style.visibility</p:attrName>
                                        </p:attrNameLst>
                                      </p:cBhvr>
                                      <p:to>
                                        <p:strVal val="visible"/>
                                      </p:to>
                                    </p:set>
                                    <p:anim calcmode="discrete" valueType="clr">
                                      <p:cBhvr override="childStyle">
                                        <p:cTn id="39" dur="80"/>
                                        <p:tgtEl>
                                          <p:spTgt spid="165894"/>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165894"/>
                                        </p:tgtEl>
                                        <p:attrNameLst>
                                          <p:attrName>fillcolor</p:attrName>
                                        </p:attrNameLst>
                                      </p:cBhvr>
                                      <p:tavLst>
                                        <p:tav tm="0">
                                          <p:val>
                                            <p:clrVal>
                                              <a:schemeClr val="accent2"/>
                                            </p:clrVal>
                                          </p:val>
                                        </p:tav>
                                        <p:tav tm="50000">
                                          <p:val>
                                            <p:clrVal>
                                              <a:schemeClr val="hlink"/>
                                            </p:clrVal>
                                          </p:val>
                                        </p:tav>
                                      </p:tavLst>
                                    </p:anim>
                                    <p:set>
                                      <p:cBhvr>
                                        <p:cTn id="41" dur="80"/>
                                        <p:tgtEl>
                                          <p:spTgt spid="165894"/>
                                        </p:tgtEl>
                                        <p:attrNameLst>
                                          <p:attrName>fill.type</p:attrName>
                                        </p:attrNameLst>
                                      </p:cBhvr>
                                      <p:to>
                                        <p:strVal val="solid"/>
                                      </p:to>
                                    </p:set>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grpId="0" nodeType="clickEffect">
                                  <p:stCondLst>
                                    <p:cond delay="0"/>
                                  </p:stCondLst>
                                  <p:childTnLst>
                                    <p:set>
                                      <p:cBhvr>
                                        <p:cTn id="45" dur="1" fill="hold">
                                          <p:stCondLst>
                                            <p:cond delay="0"/>
                                          </p:stCondLst>
                                        </p:cTn>
                                        <p:tgtEl>
                                          <p:spTgt spid="165897"/>
                                        </p:tgtEl>
                                        <p:attrNameLst>
                                          <p:attrName>style.visibility</p:attrName>
                                        </p:attrNameLst>
                                      </p:cBhvr>
                                      <p:to>
                                        <p:strVal val="visible"/>
                                      </p:to>
                                    </p:set>
                                    <p:anim calcmode="lin" valueType="num">
                                      <p:cBhvr>
                                        <p:cTn id="46" dur="500" fill="hold"/>
                                        <p:tgtEl>
                                          <p:spTgt spid="165897"/>
                                        </p:tgtEl>
                                        <p:attrNameLst>
                                          <p:attrName>ppt_w</p:attrName>
                                        </p:attrNameLst>
                                      </p:cBhvr>
                                      <p:tavLst>
                                        <p:tav tm="0">
                                          <p:val>
                                            <p:fltVal val="0"/>
                                          </p:val>
                                        </p:tav>
                                        <p:tav tm="100000">
                                          <p:val>
                                            <p:strVal val="#ppt_w"/>
                                          </p:val>
                                        </p:tav>
                                      </p:tavLst>
                                    </p:anim>
                                    <p:anim calcmode="lin" valueType="num">
                                      <p:cBhvr>
                                        <p:cTn id="47" dur="500" fill="hold"/>
                                        <p:tgtEl>
                                          <p:spTgt spid="165897"/>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165898"/>
                                        </p:tgtEl>
                                        <p:attrNameLst>
                                          <p:attrName>style.visibility</p:attrName>
                                        </p:attrNameLst>
                                      </p:cBhvr>
                                      <p:to>
                                        <p:strVal val="visible"/>
                                      </p:to>
                                    </p:set>
                                    <p:anim calcmode="discrete" valueType="clr">
                                      <p:cBhvr override="childStyle">
                                        <p:cTn id="52" dur="80"/>
                                        <p:tgtEl>
                                          <p:spTgt spid="165898"/>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165898"/>
                                        </p:tgtEl>
                                        <p:attrNameLst>
                                          <p:attrName>fillcolor</p:attrName>
                                        </p:attrNameLst>
                                      </p:cBhvr>
                                      <p:tavLst>
                                        <p:tav tm="0">
                                          <p:val>
                                            <p:clrVal>
                                              <a:schemeClr val="accent2"/>
                                            </p:clrVal>
                                          </p:val>
                                        </p:tav>
                                        <p:tav tm="50000">
                                          <p:val>
                                            <p:clrVal>
                                              <a:schemeClr val="hlink"/>
                                            </p:clrVal>
                                          </p:val>
                                        </p:tav>
                                      </p:tavLst>
                                    </p:anim>
                                    <p:set>
                                      <p:cBhvr>
                                        <p:cTn id="54" dur="80"/>
                                        <p:tgtEl>
                                          <p:spTgt spid="165898"/>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165899"/>
                                        </p:tgtEl>
                                        <p:attrNameLst>
                                          <p:attrName>style.visibility</p:attrName>
                                        </p:attrNameLst>
                                      </p:cBhvr>
                                      <p:to>
                                        <p:strVal val="visible"/>
                                      </p:to>
                                    </p:set>
                                    <p:anim calcmode="lin" valueType="num">
                                      <p:cBhvr>
                                        <p:cTn id="59" dur="500" fill="hold"/>
                                        <p:tgtEl>
                                          <p:spTgt spid="165899"/>
                                        </p:tgtEl>
                                        <p:attrNameLst>
                                          <p:attrName>ppt_w</p:attrName>
                                        </p:attrNameLst>
                                      </p:cBhvr>
                                      <p:tavLst>
                                        <p:tav tm="0">
                                          <p:val>
                                            <p:fltVal val="0"/>
                                          </p:val>
                                        </p:tav>
                                        <p:tav tm="100000">
                                          <p:val>
                                            <p:strVal val="#ppt_w"/>
                                          </p:val>
                                        </p:tav>
                                      </p:tavLst>
                                    </p:anim>
                                    <p:anim calcmode="lin" valueType="num">
                                      <p:cBhvr>
                                        <p:cTn id="60" dur="500" fill="hold"/>
                                        <p:tgtEl>
                                          <p:spTgt spid="165899"/>
                                        </p:tgtEl>
                                        <p:attrNameLst>
                                          <p:attrName>ppt_h</p:attrName>
                                        </p:attrNameLst>
                                      </p:cBhvr>
                                      <p:tavLst>
                                        <p:tav tm="0">
                                          <p:val>
                                            <p:fltVal val="0"/>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27" presetClass="entr" presetSubtype="0" fill="hold" grpId="0" nodeType="clickEffect">
                                  <p:stCondLst>
                                    <p:cond delay="0"/>
                                  </p:stCondLst>
                                  <p:iterate type="lt">
                                    <p:tmPct val="50000"/>
                                  </p:iterate>
                                  <p:childTnLst>
                                    <p:set>
                                      <p:cBhvr>
                                        <p:cTn id="64" dur="1" fill="hold">
                                          <p:stCondLst>
                                            <p:cond delay="0"/>
                                          </p:stCondLst>
                                        </p:cTn>
                                        <p:tgtEl>
                                          <p:spTgt spid="165900"/>
                                        </p:tgtEl>
                                        <p:attrNameLst>
                                          <p:attrName>style.visibility</p:attrName>
                                        </p:attrNameLst>
                                      </p:cBhvr>
                                      <p:to>
                                        <p:strVal val="visible"/>
                                      </p:to>
                                    </p:set>
                                    <p:anim calcmode="discrete" valueType="clr">
                                      <p:cBhvr override="childStyle">
                                        <p:cTn id="65" dur="80"/>
                                        <p:tgtEl>
                                          <p:spTgt spid="165900"/>
                                        </p:tgtEl>
                                        <p:attrNameLst>
                                          <p:attrName>style.color</p:attrName>
                                        </p:attrNameLst>
                                      </p:cBhvr>
                                      <p:tavLst>
                                        <p:tav tm="0">
                                          <p:val>
                                            <p:clrVal>
                                              <a:schemeClr val="accent2"/>
                                            </p:clrVal>
                                          </p:val>
                                        </p:tav>
                                        <p:tav tm="50000">
                                          <p:val>
                                            <p:clrVal>
                                              <a:schemeClr val="hlink"/>
                                            </p:clrVal>
                                          </p:val>
                                        </p:tav>
                                      </p:tavLst>
                                    </p:anim>
                                    <p:anim calcmode="discrete" valueType="clr">
                                      <p:cBhvr>
                                        <p:cTn id="66" dur="80"/>
                                        <p:tgtEl>
                                          <p:spTgt spid="165900"/>
                                        </p:tgtEl>
                                        <p:attrNameLst>
                                          <p:attrName>fillcolor</p:attrName>
                                        </p:attrNameLst>
                                      </p:cBhvr>
                                      <p:tavLst>
                                        <p:tav tm="0">
                                          <p:val>
                                            <p:clrVal>
                                              <a:schemeClr val="accent2"/>
                                            </p:clrVal>
                                          </p:val>
                                        </p:tav>
                                        <p:tav tm="50000">
                                          <p:val>
                                            <p:clrVal>
                                              <a:schemeClr val="hlink"/>
                                            </p:clrVal>
                                          </p:val>
                                        </p:tav>
                                      </p:tavLst>
                                    </p:anim>
                                    <p:set>
                                      <p:cBhvr>
                                        <p:cTn id="67" dur="80"/>
                                        <p:tgtEl>
                                          <p:spTgt spid="165900"/>
                                        </p:tgtEl>
                                        <p:attrNameLst>
                                          <p:attrName>fill.type</p:attrName>
                                        </p:attrNameLst>
                                      </p:cBhvr>
                                      <p:to>
                                        <p:strVal val="solid"/>
                                      </p:to>
                                    </p:set>
                                  </p:childTnLst>
                                </p:cTn>
                              </p:par>
                            </p:childTnLst>
                          </p:cTn>
                        </p:par>
                      </p:childTnLst>
                    </p:cTn>
                  </p:par>
                  <p:par>
                    <p:cTn id="68" fill="hold">
                      <p:stCondLst>
                        <p:cond delay="indefinite"/>
                      </p:stCondLst>
                      <p:childTnLst>
                        <p:par>
                          <p:cTn id="69" fill="hold">
                            <p:stCondLst>
                              <p:cond delay="0"/>
                            </p:stCondLst>
                            <p:childTnLst>
                              <p:par>
                                <p:cTn id="70" presetID="27" presetClass="entr" presetSubtype="0" fill="hold" grpId="0" nodeType="clickEffect">
                                  <p:stCondLst>
                                    <p:cond delay="0"/>
                                  </p:stCondLst>
                                  <p:iterate type="lt">
                                    <p:tmPct val="50000"/>
                                  </p:iterate>
                                  <p:childTnLst>
                                    <p:set>
                                      <p:cBhvr>
                                        <p:cTn id="71" dur="1" fill="hold">
                                          <p:stCondLst>
                                            <p:cond delay="0"/>
                                          </p:stCondLst>
                                        </p:cTn>
                                        <p:tgtEl>
                                          <p:spTgt spid="165901"/>
                                        </p:tgtEl>
                                        <p:attrNameLst>
                                          <p:attrName>style.visibility</p:attrName>
                                        </p:attrNameLst>
                                      </p:cBhvr>
                                      <p:to>
                                        <p:strVal val="visible"/>
                                      </p:to>
                                    </p:set>
                                    <p:anim calcmode="discrete" valueType="clr">
                                      <p:cBhvr override="childStyle">
                                        <p:cTn id="72" dur="80"/>
                                        <p:tgtEl>
                                          <p:spTgt spid="165901"/>
                                        </p:tgtEl>
                                        <p:attrNameLst>
                                          <p:attrName>style.color</p:attrName>
                                        </p:attrNameLst>
                                      </p:cBhvr>
                                      <p:tavLst>
                                        <p:tav tm="0">
                                          <p:val>
                                            <p:clrVal>
                                              <a:schemeClr val="accent2"/>
                                            </p:clrVal>
                                          </p:val>
                                        </p:tav>
                                        <p:tav tm="50000">
                                          <p:val>
                                            <p:clrVal>
                                              <a:schemeClr val="hlink"/>
                                            </p:clrVal>
                                          </p:val>
                                        </p:tav>
                                      </p:tavLst>
                                    </p:anim>
                                    <p:anim calcmode="discrete" valueType="clr">
                                      <p:cBhvr>
                                        <p:cTn id="73" dur="80"/>
                                        <p:tgtEl>
                                          <p:spTgt spid="165901"/>
                                        </p:tgtEl>
                                        <p:attrNameLst>
                                          <p:attrName>fillcolor</p:attrName>
                                        </p:attrNameLst>
                                      </p:cBhvr>
                                      <p:tavLst>
                                        <p:tav tm="0">
                                          <p:val>
                                            <p:clrVal>
                                              <a:schemeClr val="accent2"/>
                                            </p:clrVal>
                                          </p:val>
                                        </p:tav>
                                        <p:tav tm="50000">
                                          <p:val>
                                            <p:clrVal>
                                              <a:schemeClr val="hlink"/>
                                            </p:clrVal>
                                          </p:val>
                                        </p:tav>
                                      </p:tavLst>
                                    </p:anim>
                                    <p:set>
                                      <p:cBhvr>
                                        <p:cTn id="74" dur="80"/>
                                        <p:tgtEl>
                                          <p:spTgt spid="165901"/>
                                        </p:tgtEl>
                                        <p:attrNameLst>
                                          <p:attrName>fill.type</p:attrName>
                                        </p:attrNameLst>
                                      </p:cBhvr>
                                      <p:to>
                                        <p:strVal val="solid"/>
                                      </p:to>
                                    </p:set>
                                  </p:childTnLst>
                                </p:cTn>
                              </p:par>
                            </p:childTnLst>
                          </p:cTn>
                        </p:par>
                      </p:childTnLst>
                    </p:cTn>
                  </p:par>
                  <p:par>
                    <p:cTn id="75" fill="hold">
                      <p:stCondLst>
                        <p:cond delay="indefinite"/>
                      </p:stCondLst>
                      <p:childTnLst>
                        <p:par>
                          <p:cTn id="76" fill="hold">
                            <p:stCondLst>
                              <p:cond delay="0"/>
                            </p:stCondLst>
                            <p:childTnLst>
                              <p:par>
                                <p:cTn id="77" presetID="27" presetClass="entr" presetSubtype="0" fill="hold" grpId="0" nodeType="clickEffect">
                                  <p:stCondLst>
                                    <p:cond delay="0"/>
                                  </p:stCondLst>
                                  <p:iterate type="lt">
                                    <p:tmPct val="50000"/>
                                  </p:iterate>
                                  <p:childTnLst>
                                    <p:set>
                                      <p:cBhvr>
                                        <p:cTn id="78" dur="1" fill="hold">
                                          <p:stCondLst>
                                            <p:cond delay="0"/>
                                          </p:stCondLst>
                                        </p:cTn>
                                        <p:tgtEl>
                                          <p:spTgt spid="165902"/>
                                        </p:tgtEl>
                                        <p:attrNameLst>
                                          <p:attrName>style.visibility</p:attrName>
                                        </p:attrNameLst>
                                      </p:cBhvr>
                                      <p:to>
                                        <p:strVal val="visible"/>
                                      </p:to>
                                    </p:set>
                                    <p:anim calcmode="discrete" valueType="clr">
                                      <p:cBhvr override="childStyle">
                                        <p:cTn id="79" dur="80"/>
                                        <p:tgtEl>
                                          <p:spTgt spid="165902"/>
                                        </p:tgtEl>
                                        <p:attrNameLst>
                                          <p:attrName>style.color</p:attrName>
                                        </p:attrNameLst>
                                      </p:cBhvr>
                                      <p:tavLst>
                                        <p:tav tm="0">
                                          <p:val>
                                            <p:clrVal>
                                              <a:schemeClr val="accent2"/>
                                            </p:clrVal>
                                          </p:val>
                                        </p:tav>
                                        <p:tav tm="50000">
                                          <p:val>
                                            <p:clrVal>
                                              <a:schemeClr val="hlink"/>
                                            </p:clrVal>
                                          </p:val>
                                        </p:tav>
                                      </p:tavLst>
                                    </p:anim>
                                    <p:anim calcmode="discrete" valueType="clr">
                                      <p:cBhvr>
                                        <p:cTn id="80" dur="80"/>
                                        <p:tgtEl>
                                          <p:spTgt spid="165902"/>
                                        </p:tgtEl>
                                        <p:attrNameLst>
                                          <p:attrName>fillcolor</p:attrName>
                                        </p:attrNameLst>
                                      </p:cBhvr>
                                      <p:tavLst>
                                        <p:tav tm="0">
                                          <p:val>
                                            <p:clrVal>
                                              <a:schemeClr val="accent2"/>
                                            </p:clrVal>
                                          </p:val>
                                        </p:tav>
                                        <p:tav tm="50000">
                                          <p:val>
                                            <p:clrVal>
                                              <a:schemeClr val="hlink"/>
                                            </p:clrVal>
                                          </p:val>
                                        </p:tav>
                                      </p:tavLst>
                                    </p:anim>
                                    <p:set>
                                      <p:cBhvr>
                                        <p:cTn id="81" dur="80"/>
                                        <p:tgtEl>
                                          <p:spTgt spid="165902"/>
                                        </p:tgtEl>
                                        <p:attrNameLst>
                                          <p:attrName>fill.type</p:attrName>
                                        </p:attrNameLst>
                                      </p:cBhvr>
                                      <p:to>
                                        <p:strVal val="solid"/>
                                      </p:to>
                                    </p:set>
                                  </p:childTnLst>
                                </p:cTn>
                              </p:par>
                            </p:childTnLst>
                          </p:cTn>
                        </p:par>
                      </p:childTnLst>
                    </p:cTn>
                  </p:par>
                  <p:par>
                    <p:cTn id="82" fill="hold">
                      <p:stCondLst>
                        <p:cond delay="indefinite"/>
                      </p:stCondLst>
                      <p:childTnLst>
                        <p:par>
                          <p:cTn id="83" fill="hold">
                            <p:stCondLst>
                              <p:cond delay="0"/>
                            </p:stCondLst>
                            <p:childTnLst>
                              <p:par>
                                <p:cTn id="84" presetID="27" presetClass="entr" presetSubtype="0" fill="hold" grpId="0" nodeType="clickEffect">
                                  <p:stCondLst>
                                    <p:cond delay="0"/>
                                  </p:stCondLst>
                                  <p:iterate type="lt">
                                    <p:tmPct val="50000"/>
                                  </p:iterate>
                                  <p:childTnLst>
                                    <p:set>
                                      <p:cBhvr>
                                        <p:cTn id="85" dur="1" fill="hold">
                                          <p:stCondLst>
                                            <p:cond delay="0"/>
                                          </p:stCondLst>
                                        </p:cTn>
                                        <p:tgtEl>
                                          <p:spTgt spid="165903"/>
                                        </p:tgtEl>
                                        <p:attrNameLst>
                                          <p:attrName>style.visibility</p:attrName>
                                        </p:attrNameLst>
                                      </p:cBhvr>
                                      <p:to>
                                        <p:strVal val="visible"/>
                                      </p:to>
                                    </p:set>
                                    <p:anim calcmode="discrete" valueType="clr">
                                      <p:cBhvr override="childStyle">
                                        <p:cTn id="86" dur="80"/>
                                        <p:tgtEl>
                                          <p:spTgt spid="165903"/>
                                        </p:tgtEl>
                                        <p:attrNameLst>
                                          <p:attrName>style.color</p:attrName>
                                        </p:attrNameLst>
                                      </p:cBhvr>
                                      <p:tavLst>
                                        <p:tav tm="0">
                                          <p:val>
                                            <p:clrVal>
                                              <a:schemeClr val="accent2"/>
                                            </p:clrVal>
                                          </p:val>
                                        </p:tav>
                                        <p:tav tm="50000">
                                          <p:val>
                                            <p:clrVal>
                                              <a:schemeClr val="hlink"/>
                                            </p:clrVal>
                                          </p:val>
                                        </p:tav>
                                      </p:tavLst>
                                    </p:anim>
                                    <p:anim calcmode="discrete" valueType="clr">
                                      <p:cBhvr>
                                        <p:cTn id="87" dur="80"/>
                                        <p:tgtEl>
                                          <p:spTgt spid="165903"/>
                                        </p:tgtEl>
                                        <p:attrNameLst>
                                          <p:attrName>fillcolor</p:attrName>
                                        </p:attrNameLst>
                                      </p:cBhvr>
                                      <p:tavLst>
                                        <p:tav tm="0">
                                          <p:val>
                                            <p:clrVal>
                                              <a:schemeClr val="accent2"/>
                                            </p:clrVal>
                                          </p:val>
                                        </p:tav>
                                        <p:tav tm="50000">
                                          <p:val>
                                            <p:clrVal>
                                              <a:schemeClr val="hlink"/>
                                            </p:clrVal>
                                          </p:val>
                                        </p:tav>
                                      </p:tavLst>
                                    </p:anim>
                                    <p:set>
                                      <p:cBhvr>
                                        <p:cTn id="88" dur="80"/>
                                        <p:tgtEl>
                                          <p:spTgt spid="165903"/>
                                        </p:tgtEl>
                                        <p:attrNameLst>
                                          <p:attrName>fill.type</p:attrName>
                                        </p:attrNameLst>
                                      </p:cBhvr>
                                      <p:to>
                                        <p:strVal val="solid"/>
                                      </p:to>
                                    </p:set>
                                  </p:childTnLst>
                                </p:cTn>
                              </p:par>
                            </p:childTnLst>
                          </p:cTn>
                        </p:par>
                      </p:childTnLst>
                    </p:cTn>
                  </p:par>
                  <p:par>
                    <p:cTn id="89" fill="hold">
                      <p:stCondLst>
                        <p:cond delay="indefinite"/>
                      </p:stCondLst>
                      <p:childTnLst>
                        <p:par>
                          <p:cTn id="90" fill="hold">
                            <p:stCondLst>
                              <p:cond delay="0"/>
                            </p:stCondLst>
                            <p:childTnLst>
                              <p:par>
                                <p:cTn id="91" presetID="23" presetClass="entr" presetSubtype="16" fill="hold" grpId="0" nodeType="clickEffect">
                                  <p:stCondLst>
                                    <p:cond delay="0"/>
                                  </p:stCondLst>
                                  <p:childTnLst>
                                    <p:set>
                                      <p:cBhvr>
                                        <p:cTn id="92" dur="1" fill="hold">
                                          <p:stCondLst>
                                            <p:cond delay="0"/>
                                          </p:stCondLst>
                                        </p:cTn>
                                        <p:tgtEl>
                                          <p:spTgt spid="165904"/>
                                        </p:tgtEl>
                                        <p:attrNameLst>
                                          <p:attrName>style.visibility</p:attrName>
                                        </p:attrNameLst>
                                      </p:cBhvr>
                                      <p:to>
                                        <p:strVal val="visible"/>
                                      </p:to>
                                    </p:set>
                                    <p:anim calcmode="lin" valueType="num">
                                      <p:cBhvr>
                                        <p:cTn id="93" dur="500" fill="hold"/>
                                        <p:tgtEl>
                                          <p:spTgt spid="165904"/>
                                        </p:tgtEl>
                                        <p:attrNameLst>
                                          <p:attrName>ppt_w</p:attrName>
                                        </p:attrNameLst>
                                      </p:cBhvr>
                                      <p:tavLst>
                                        <p:tav tm="0">
                                          <p:val>
                                            <p:fltVal val="0"/>
                                          </p:val>
                                        </p:tav>
                                        <p:tav tm="100000">
                                          <p:val>
                                            <p:strVal val="#ppt_w"/>
                                          </p:val>
                                        </p:tav>
                                      </p:tavLst>
                                    </p:anim>
                                    <p:anim calcmode="lin" valueType="num">
                                      <p:cBhvr>
                                        <p:cTn id="94" dur="500" fill="hold"/>
                                        <p:tgtEl>
                                          <p:spTgt spid="165904"/>
                                        </p:tgtEl>
                                        <p:attrNameLst>
                                          <p:attrName>ppt_h</p:attrName>
                                        </p:attrNameLst>
                                      </p:cBhvr>
                                      <p:tavLst>
                                        <p:tav tm="0">
                                          <p:val>
                                            <p:fltVal val="0"/>
                                          </p:val>
                                        </p:tav>
                                        <p:tav tm="100000">
                                          <p:val>
                                            <p:strVal val="#ppt_h"/>
                                          </p:val>
                                        </p:tav>
                                      </p:tavLst>
                                    </p:anim>
                                  </p:childTnLst>
                                </p:cTn>
                              </p:par>
                            </p:childTnLst>
                          </p:cTn>
                        </p:par>
                        <p:par>
                          <p:cTn id="95" fill="hold">
                            <p:stCondLst>
                              <p:cond delay="500"/>
                            </p:stCondLst>
                            <p:childTnLst>
                              <p:par>
                                <p:cTn id="96" presetID="23" presetClass="entr" presetSubtype="16" fill="hold" grpId="0" nodeType="afterEffect">
                                  <p:stCondLst>
                                    <p:cond delay="0"/>
                                  </p:stCondLst>
                                  <p:childTnLst>
                                    <p:set>
                                      <p:cBhvr>
                                        <p:cTn id="97" dur="1" fill="hold">
                                          <p:stCondLst>
                                            <p:cond delay="0"/>
                                          </p:stCondLst>
                                        </p:cTn>
                                        <p:tgtEl>
                                          <p:spTgt spid="165905"/>
                                        </p:tgtEl>
                                        <p:attrNameLst>
                                          <p:attrName>style.visibility</p:attrName>
                                        </p:attrNameLst>
                                      </p:cBhvr>
                                      <p:to>
                                        <p:strVal val="visible"/>
                                      </p:to>
                                    </p:set>
                                    <p:anim calcmode="lin" valueType="num">
                                      <p:cBhvr>
                                        <p:cTn id="98" dur="500" fill="hold"/>
                                        <p:tgtEl>
                                          <p:spTgt spid="165905"/>
                                        </p:tgtEl>
                                        <p:attrNameLst>
                                          <p:attrName>ppt_w</p:attrName>
                                        </p:attrNameLst>
                                      </p:cBhvr>
                                      <p:tavLst>
                                        <p:tav tm="0">
                                          <p:val>
                                            <p:fltVal val="0"/>
                                          </p:val>
                                        </p:tav>
                                        <p:tav tm="100000">
                                          <p:val>
                                            <p:strVal val="#ppt_w"/>
                                          </p:val>
                                        </p:tav>
                                      </p:tavLst>
                                    </p:anim>
                                    <p:anim calcmode="lin" valueType="num">
                                      <p:cBhvr>
                                        <p:cTn id="99" dur="500" fill="hold"/>
                                        <p:tgtEl>
                                          <p:spTgt spid="165905"/>
                                        </p:tgtEl>
                                        <p:attrNameLst>
                                          <p:attrName>ppt_h</p:attrName>
                                        </p:attrNameLst>
                                      </p:cBhvr>
                                      <p:tavLst>
                                        <p:tav tm="0">
                                          <p:val>
                                            <p:fltVal val="0"/>
                                          </p:val>
                                        </p:tav>
                                        <p:tav tm="100000">
                                          <p:val>
                                            <p:strVal val="#ppt_h"/>
                                          </p:val>
                                        </p:tav>
                                      </p:tavLst>
                                    </p:anim>
                                  </p:childTnLst>
                                </p:cTn>
                              </p:par>
                            </p:childTnLst>
                          </p:cTn>
                        </p:par>
                        <p:par>
                          <p:cTn id="100" fill="hold">
                            <p:stCondLst>
                              <p:cond delay="1000"/>
                            </p:stCondLst>
                            <p:childTnLst>
                              <p:par>
                                <p:cTn id="101" presetID="27" presetClass="entr" presetSubtype="0" fill="hold" grpId="0" nodeType="afterEffect">
                                  <p:stCondLst>
                                    <p:cond delay="0"/>
                                  </p:stCondLst>
                                  <p:iterate type="lt">
                                    <p:tmPct val="50000"/>
                                  </p:iterate>
                                  <p:childTnLst>
                                    <p:set>
                                      <p:cBhvr>
                                        <p:cTn id="102" dur="1" fill="hold">
                                          <p:stCondLst>
                                            <p:cond delay="0"/>
                                          </p:stCondLst>
                                        </p:cTn>
                                        <p:tgtEl>
                                          <p:spTgt spid="165906"/>
                                        </p:tgtEl>
                                        <p:attrNameLst>
                                          <p:attrName>style.visibility</p:attrName>
                                        </p:attrNameLst>
                                      </p:cBhvr>
                                      <p:to>
                                        <p:strVal val="visible"/>
                                      </p:to>
                                    </p:set>
                                    <p:anim calcmode="discrete" valueType="clr">
                                      <p:cBhvr override="childStyle">
                                        <p:cTn id="103" dur="80"/>
                                        <p:tgtEl>
                                          <p:spTgt spid="165906"/>
                                        </p:tgtEl>
                                        <p:attrNameLst>
                                          <p:attrName>style.color</p:attrName>
                                        </p:attrNameLst>
                                      </p:cBhvr>
                                      <p:tavLst>
                                        <p:tav tm="0">
                                          <p:val>
                                            <p:clrVal>
                                              <a:schemeClr val="accent2"/>
                                            </p:clrVal>
                                          </p:val>
                                        </p:tav>
                                        <p:tav tm="50000">
                                          <p:val>
                                            <p:clrVal>
                                              <a:schemeClr val="hlink"/>
                                            </p:clrVal>
                                          </p:val>
                                        </p:tav>
                                      </p:tavLst>
                                    </p:anim>
                                    <p:anim calcmode="discrete" valueType="clr">
                                      <p:cBhvr>
                                        <p:cTn id="104" dur="80"/>
                                        <p:tgtEl>
                                          <p:spTgt spid="165906"/>
                                        </p:tgtEl>
                                        <p:attrNameLst>
                                          <p:attrName>fillcolor</p:attrName>
                                        </p:attrNameLst>
                                      </p:cBhvr>
                                      <p:tavLst>
                                        <p:tav tm="0">
                                          <p:val>
                                            <p:clrVal>
                                              <a:schemeClr val="accent2"/>
                                            </p:clrVal>
                                          </p:val>
                                        </p:tav>
                                        <p:tav tm="50000">
                                          <p:val>
                                            <p:clrVal>
                                              <a:schemeClr val="hlink"/>
                                            </p:clrVal>
                                          </p:val>
                                        </p:tav>
                                      </p:tavLst>
                                    </p:anim>
                                    <p:set>
                                      <p:cBhvr>
                                        <p:cTn id="105" dur="80"/>
                                        <p:tgtEl>
                                          <p:spTgt spid="165906"/>
                                        </p:tgtEl>
                                        <p:attrNameLst>
                                          <p:attrName>fill.type</p:attrName>
                                        </p:attrNameLst>
                                      </p:cBhvr>
                                      <p:to>
                                        <p:strVal val="solid"/>
                                      </p:to>
                                    </p:set>
                                  </p:childTnLst>
                                </p:cTn>
                              </p:par>
                            </p:childTnLst>
                          </p:cTn>
                        </p:par>
                      </p:childTnLst>
                    </p:cTn>
                  </p:par>
                  <p:par>
                    <p:cTn id="106" fill="hold">
                      <p:stCondLst>
                        <p:cond delay="indefinite"/>
                      </p:stCondLst>
                      <p:childTnLst>
                        <p:par>
                          <p:cTn id="107" fill="hold">
                            <p:stCondLst>
                              <p:cond delay="0"/>
                            </p:stCondLst>
                            <p:childTnLst>
                              <p:par>
                                <p:cTn id="108" presetID="4" presetClass="entr" presetSubtype="16" fill="hold" grpId="0" nodeType="clickEffect">
                                  <p:stCondLst>
                                    <p:cond delay="0"/>
                                  </p:stCondLst>
                                  <p:childTnLst>
                                    <p:set>
                                      <p:cBhvr>
                                        <p:cTn id="109" dur="1" fill="hold">
                                          <p:stCondLst>
                                            <p:cond delay="0"/>
                                          </p:stCondLst>
                                        </p:cTn>
                                        <p:tgtEl>
                                          <p:spTgt spid="165907"/>
                                        </p:tgtEl>
                                        <p:attrNameLst>
                                          <p:attrName>style.visibility</p:attrName>
                                        </p:attrNameLst>
                                      </p:cBhvr>
                                      <p:to>
                                        <p:strVal val="visible"/>
                                      </p:to>
                                    </p:set>
                                    <p:animEffect transition="in" filter="box(in)">
                                      <p:cBhvr>
                                        <p:cTn id="110" dur="500"/>
                                        <p:tgtEl>
                                          <p:spTgt spid="165907"/>
                                        </p:tgtEl>
                                      </p:cBhvr>
                                    </p:animEffect>
                                  </p:childTnLst>
                                </p:cTn>
                              </p:par>
                            </p:childTnLst>
                          </p:cTn>
                        </p:par>
                      </p:childTnLst>
                    </p:cTn>
                  </p:par>
                  <p:par>
                    <p:cTn id="111" fill="hold">
                      <p:stCondLst>
                        <p:cond delay="indefinite"/>
                      </p:stCondLst>
                      <p:childTnLst>
                        <p:par>
                          <p:cTn id="112" fill="hold">
                            <p:stCondLst>
                              <p:cond delay="0"/>
                            </p:stCondLst>
                            <p:childTnLst>
                              <p:par>
                                <p:cTn id="113" presetID="23" presetClass="entr" presetSubtype="16" fill="hold" grpId="0" nodeType="clickEffect">
                                  <p:stCondLst>
                                    <p:cond delay="0"/>
                                  </p:stCondLst>
                                  <p:childTnLst>
                                    <p:set>
                                      <p:cBhvr>
                                        <p:cTn id="114" dur="1" fill="hold">
                                          <p:stCondLst>
                                            <p:cond delay="0"/>
                                          </p:stCondLst>
                                        </p:cTn>
                                        <p:tgtEl>
                                          <p:spTgt spid="165908"/>
                                        </p:tgtEl>
                                        <p:attrNameLst>
                                          <p:attrName>style.visibility</p:attrName>
                                        </p:attrNameLst>
                                      </p:cBhvr>
                                      <p:to>
                                        <p:strVal val="visible"/>
                                      </p:to>
                                    </p:set>
                                    <p:anim calcmode="lin" valueType="num">
                                      <p:cBhvr>
                                        <p:cTn id="115" dur="500" fill="hold"/>
                                        <p:tgtEl>
                                          <p:spTgt spid="165908"/>
                                        </p:tgtEl>
                                        <p:attrNameLst>
                                          <p:attrName>ppt_w</p:attrName>
                                        </p:attrNameLst>
                                      </p:cBhvr>
                                      <p:tavLst>
                                        <p:tav tm="0">
                                          <p:val>
                                            <p:fltVal val="0"/>
                                          </p:val>
                                        </p:tav>
                                        <p:tav tm="100000">
                                          <p:val>
                                            <p:strVal val="#ppt_w"/>
                                          </p:val>
                                        </p:tav>
                                      </p:tavLst>
                                    </p:anim>
                                    <p:anim calcmode="lin" valueType="num">
                                      <p:cBhvr>
                                        <p:cTn id="116" dur="500" fill="hold"/>
                                        <p:tgtEl>
                                          <p:spTgt spid="165908"/>
                                        </p:tgtEl>
                                        <p:attrNameLst>
                                          <p:attrName>ppt_h</p:attrName>
                                        </p:attrNameLst>
                                      </p:cBhvr>
                                      <p:tavLst>
                                        <p:tav tm="0">
                                          <p:val>
                                            <p:fltVal val="0"/>
                                          </p:val>
                                        </p:tav>
                                        <p:tav tm="100000">
                                          <p:val>
                                            <p:strVal val="#ppt_h"/>
                                          </p:val>
                                        </p:tav>
                                      </p:tavLst>
                                    </p:anim>
                                  </p:childTnLst>
                                </p:cTn>
                              </p:par>
                            </p:childTnLst>
                          </p:cTn>
                        </p:par>
                      </p:childTnLst>
                    </p:cTn>
                  </p:par>
                  <p:par>
                    <p:cTn id="117" fill="hold">
                      <p:stCondLst>
                        <p:cond delay="indefinite"/>
                      </p:stCondLst>
                      <p:childTnLst>
                        <p:par>
                          <p:cTn id="118" fill="hold">
                            <p:stCondLst>
                              <p:cond delay="0"/>
                            </p:stCondLst>
                            <p:childTnLst>
                              <p:par>
                                <p:cTn id="119" presetID="4" presetClass="entr" presetSubtype="16" fill="hold" grpId="0" nodeType="clickEffect">
                                  <p:stCondLst>
                                    <p:cond delay="0"/>
                                  </p:stCondLst>
                                  <p:childTnLst>
                                    <p:set>
                                      <p:cBhvr>
                                        <p:cTn id="120" dur="1" fill="hold">
                                          <p:stCondLst>
                                            <p:cond delay="0"/>
                                          </p:stCondLst>
                                        </p:cTn>
                                        <p:tgtEl>
                                          <p:spTgt spid="165910"/>
                                        </p:tgtEl>
                                        <p:attrNameLst>
                                          <p:attrName>style.visibility</p:attrName>
                                        </p:attrNameLst>
                                      </p:cBhvr>
                                      <p:to>
                                        <p:strVal val="visible"/>
                                      </p:to>
                                    </p:set>
                                    <p:animEffect transition="in" filter="box(in)">
                                      <p:cBhvr>
                                        <p:cTn id="121" dur="500"/>
                                        <p:tgtEl>
                                          <p:spTgt spid="165910"/>
                                        </p:tgtEl>
                                      </p:cBhvr>
                                    </p:animEffect>
                                  </p:childTnLst>
                                </p:cTn>
                              </p:par>
                            </p:childTnLst>
                          </p:cTn>
                        </p:par>
                      </p:childTnLst>
                    </p:cTn>
                  </p:par>
                  <p:par>
                    <p:cTn id="122" fill="hold">
                      <p:stCondLst>
                        <p:cond delay="indefinite"/>
                      </p:stCondLst>
                      <p:childTnLst>
                        <p:par>
                          <p:cTn id="123" fill="hold">
                            <p:stCondLst>
                              <p:cond delay="0"/>
                            </p:stCondLst>
                            <p:childTnLst>
                              <p:par>
                                <p:cTn id="124" presetID="8" presetClass="entr" presetSubtype="16" fill="hold" grpId="0" nodeType="clickEffect">
                                  <p:stCondLst>
                                    <p:cond delay="0"/>
                                  </p:stCondLst>
                                  <p:childTnLst>
                                    <p:set>
                                      <p:cBhvr>
                                        <p:cTn id="125" dur="1" fill="hold">
                                          <p:stCondLst>
                                            <p:cond delay="0"/>
                                          </p:stCondLst>
                                        </p:cTn>
                                        <p:tgtEl>
                                          <p:spTgt spid="165911"/>
                                        </p:tgtEl>
                                        <p:attrNameLst>
                                          <p:attrName>style.visibility</p:attrName>
                                        </p:attrNameLst>
                                      </p:cBhvr>
                                      <p:to>
                                        <p:strVal val="visible"/>
                                      </p:to>
                                    </p:set>
                                    <p:animEffect transition="in" filter="diamond(in)">
                                      <p:cBhvr>
                                        <p:cTn id="126" dur="2000"/>
                                        <p:tgtEl>
                                          <p:spTgt spid="165911"/>
                                        </p:tgtEl>
                                      </p:cBhvr>
                                    </p:animEffect>
                                  </p:childTnLst>
                                </p:cTn>
                              </p:par>
                            </p:childTnLst>
                          </p:cTn>
                        </p:par>
                        <p:par>
                          <p:cTn id="127" fill="hold">
                            <p:stCondLst>
                              <p:cond delay="2000"/>
                            </p:stCondLst>
                            <p:childTnLst>
                              <p:par>
                                <p:cTn id="128" presetID="4" presetClass="entr" presetSubtype="16" fill="hold" grpId="0" nodeType="afterEffect">
                                  <p:stCondLst>
                                    <p:cond delay="0"/>
                                  </p:stCondLst>
                                  <p:childTnLst>
                                    <p:set>
                                      <p:cBhvr>
                                        <p:cTn id="129" dur="1" fill="hold">
                                          <p:stCondLst>
                                            <p:cond delay="0"/>
                                          </p:stCondLst>
                                        </p:cTn>
                                        <p:tgtEl>
                                          <p:spTgt spid="165912"/>
                                        </p:tgtEl>
                                        <p:attrNameLst>
                                          <p:attrName>style.visibility</p:attrName>
                                        </p:attrNameLst>
                                      </p:cBhvr>
                                      <p:to>
                                        <p:strVal val="visible"/>
                                      </p:to>
                                    </p:set>
                                    <p:animEffect transition="in" filter="box(in)">
                                      <p:cBhvr>
                                        <p:cTn id="130" dur="500"/>
                                        <p:tgtEl>
                                          <p:spTgt spid="1659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0" grpId="0" animBg="1"/>
      <p:bldP spid="165892" grpId="0"/>
      <p:bldP spid="165893" grpId="0"/>
      <p:bldP spid="165894" grpId="0"/>
      <p:bldP spid="165896" grpId="0"/>
      <p:bldP spid="165897" grpId="0" animBg="1"/>
      <p:bldP spid="165898" grpId="0" animBg="1"/>
      <p:bldP spid="165899" grpId="0" animBg="1"/>
      <p:bldP spid="165900" grpId="0" animBg="1"/>
      <p:bldP spid="165901" grpId="0"/>
      <p:bldP spid="165902" grpId="0"/>
      <p:bldP spid="165903" grpId="0"/>
      <p:bldP spid="165904" grpId="0" animBg="1"/>
      <p:bldP spid="165905" grpId="0" animBg="1"/>
      <p:bldP spid="165906" grpId="0"/>
      <p:bldP spid="165907" grpId="0" animBg="1"/>
      <p:bldP spid="165908" grpId="0" animBg="1"/>
      <p:bldP spid="165910" grpId="0" animBg="1"/>
      <p:bldP spid="165911" grpId="0" animBg="1"/>
      <p:bldP spid="165912"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F78A7CC3-9D14-41D6-89D6-51BBECD23F75}" type="slidenum">
              <a:rPr lang="en-US"/>
              <a:pPr/>
              <a:t>147</a:t>
            </a:fld>
            <a:endParaRPr lang="en-US"/>
          </a:p>
        </p:txBody>
      </p:sp>
      <p:sp>
        <p:nvSpPr>
          <p:cNvPr id="133123"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a:lstStyle/>
          <a:p>
            <a:pPr algn="ctr" eaLnBrk="1" hangingPunct="1"/>
            <a:r>
              <a:rPr lang="id-ID" sz="4400" b="1">
                <a:solidFill>
                  <a:srgbClr val="FFFF00"/>
                </a:solidFill>
              </a:rPr>
              <a:t>KOMPENSASI</a:t>
            </a:r>
            <a:r>
              <a:rPr lang="en-US" sz="4400" b="1">
                <a:solidFill>
                  <a:srgbClr val="FFFF00"/>
                </a:solidFill>
              </a:rPr>
              <a:t/>
            </a:r>
            <a:br>
              <a:rPr lang="en-US" sz="4400" b="1">
                <a:solidFill>
                  <a:srgbClr val="FFFF00"/>
                </a:solidFill>
              </a:rPr>
            </a:br>
            <a:endParaRPr lang="en-US" sz="4400" b="1">
              <a:solidFill>
                <a:srgbClr val="FFFF00"/>
              </a:solidFill>
            </a:endParaRPr>
          </a:p>
        </p:txBody>
      </p:sp>
      <p:sp>
        <p:nvSpPr>
          <p:cNvPr id="4" name="Rectangle 3"/>
          <p:cNvSpPr txBox="1">
            <a:spLocks noChangeArrowheads="1"/>
          </p:cNvSpPr>
          <p:nvPr/>
        </p:nvSpPr>
        <p:spPr>
          <a:xfrm>
            <a:off x="457200" y="1600200"/>
            <a:ext cx="8229600" cy="4525963"/>
          </a:xfrm>
          <a:prstGeom prst="rect">
            <a:avLst/>
          </a:prstGeom>
        </p:spPr>
        <p:txBody>
          <a:bodyPr/>
          <a:lstStyle/>
          <a:p>
            <a:pPr marL="609600" indent="-609600" eaLnBrk="1" hangingPunct="1">
              <a:lnSpc>
                <a:spcPct val="90000"/>
              </a:lnSpc>
              <a:spcBef>
                <a:spcPct val="20000"/>
              </a:spcBef>
            </a:pPr>
            <a:r>
              <a:rPr lang="id-ID" sz="3200" dirty="0">
                <a:latin typeface="Book Antiqua" pitchFamily="18" charset="0"/>
              </a:rPr>
              <a:t>Kompensasi dapat dilakukan untuk</a:t>
            </a:r>
            <a:r>
              <a:rPr lang="en-US" sz="3200" dirty="0">
                <a:latin typeface="Book Antiqua" pitchFamily="18" charset="0"/>
              </a:rPr>
              <a:t> :</a:t>
            </a:r>
          </a:p>
          <a:p>
            <a:pPr marL="609600" indent="-609600" eaLnBrk="1" hangingPunct="1">
              <a:lnSpc>
                <a:spcPct val="90000"/>
              </a:lnSpc>
              <a:spcBef>
                <a:spcPct val="20000"/>
              </a:spcBef>
              <a:buFont typeface="Wingdings" pitchFamily="2" charset="2"/>
              <a:buAutoNum type="arabicPeriod"/>
            </a:pPr>
            <a:r>
              <a:rPr lang="id-ID" sz="3200" dirty="0">
                <a:latin typeface="Book Antiqua" pitchFamily="18" charset="0"/>
              </a:rPr>
              <a:t>hutang PBB atas </a:t>
            </a:r>
            <a:r>
              <a:rPr lang="en-US" sz="3200" dirty="0" smtClean="0">
                <a:latin typeface="Book Antiqua" pitchFamily="18" charset="0"/>
              </a:rPr>
              <a:t>O</a:t>
            </a:r>
            <a:r>
              <a:rPr lang="id-ID" sz="3200" dirty="0" smtClean="0">
                <a:latin typeface="Book Antiqua" pitchFamily="18" charset="0"/>
              </a:rPr>
              <a:t>P </a:t>
            </a:r>
            <a:r>
              <a:rPr lang="id-ID" sz="3200" dirty="0">
                <a:latin typeface="Book Antiqua" pitchFamily="18" charset="0"/>
              </a:rPr>
              <a:t>lain;</a:t>
            </a:r>
            <a:endParaRPr lang="en-US" sz="3200" dirty="0">
              <a:latin typeface="Book Antiqua" pitchFamily="18" charset="0"/>
            </a:endParaRPr>
          </a:p>
          <a:p>
            <a:pPr marL="609600" indent="-609600" eaLnBrk="1" hangingPunct="1">
              <a:lnSpc>
                <a:spcPct val="90000"/>
              </a:lnSpc>
              <a:spcBef>
                <a:spcPct val="20000"/>
              </a:spcBef>
              <a:buFont typeface="Wingdings" pitchFamily="2" charset="2"/>
              <a:buAutoNum type="arabicPeriod"/>
            </a:pPr>
            <a:r>
              <a:rPr lang="id-ID" sz="3200" dirty="0">
                <a:latin typeface="Book Antiqua" pitchFamily="18" charset="0"/>
              </a:rPr>
              <a:t>ket </a:t>
            </a:r>
            <a:r>
              <a:rPr lang="en-US" sz="3200" dirty="0">
                <a:latin typeface="Book Antiqua" pitchFamily="18" charset="0"/>
              </a:rPr>
              <a:t>PBB</a:t>
            </a:r>
            <a:r>
              <a:rPr lang="id-ID" sz="3200" dirty="0">
                <a:latin typeface="Book Antiqua" pitchFamily="18" charset="0"/>
              </a:rPr>
              <a:t> tahun yad </a:t>
            </a:r>
            <a:r>
              <a:rPr lang="en-US" sz="3200" dirty="0" smtClean="0">
                <a:latin typeface="Book Antiqua" pitchFamily="18" charset="0"/>
              </a:rPr>
              <a:t>O</a:t>
            </a:r>
            <a:r>
              <a:rPr lang="id-ID" sz="3200" dirty="0" smtClean="0">
                <a:latin typeface="Book Antiqua" pitchFamily="18" charset="0"/>
              </a:rPr>
              <a:t>P </a:t>
            </a:r>
            <a:r>
              <a:rPr lang="id-ID" sz="3200" dirty="0">
                <a:latin typeface="Book Antiqua" pitchFamily="18" charset="0"/>
              </a:rPr>
              <a:t>sama; atau</a:t>
            </a:r>
            <a:endParaRPr lang="en-US" sz="3200" dirty="0">
              <a:latin typeface="Book Antiqua" pitchFamily="18" charset="0"/>
            </a:endParaRPr>
          </a:p>
          <a:p>
            <a:pPr marL="609600" indent="-609600" eaLnBrk="1" hangingPunct="1">
              <a:lnSpc>
                <a:spcPct val="90000"/>
              </a:lnSpc>
              <a:spcBef>
                <a:spcPct val="20000"/>
              </a:spcBef>
              <a:buFont typeface="Wingdings" pitchFamily="2" charset="2"/>
              <a:buAutoNum type="arabicPeriod"/>
            </a:pPr>
            <a:r>
              <a:rPr lang="id-ID" sz="3200" dirty="0"/>
              <a:t>ket </a:t>
            </a:r>
            <a:r>
              <a:rPr lang="en-US" sz="3200" dirty="0"/>
              <a:t>PBB</a:t>
            </a:r>
            <a:r>
              <a:rPr lang="id-ID" sz="3200" dirty="0"/>
              <a:t> tahun yad </a:t>
            </a:r>
            <a:r>
              <a:rPr lang="en-US" sz="3200" dirty="0" smtClean="0"/>
              <a:t>OP</a:t>
            </a:r>
            <a:r>
              <a:rPr lang="id-ID" sz="3200" dirty="0" smtClean="0"/>
              <a:t> </a:t>
            </a:r>
            <a:r>
              <a:rPr lang="id-ID" sz="3200" dirty="0"/>
              <a:t>lain</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AC229A06-B550-481D-95ED-A4D1FECBABC3}" type="slidenum">
              <a:rPr lang="en-US"/>
              <a:pPr/>
              <a:t>148</a:t>
            </a:fld>
            <a:endParaRPr lang="en-US"/>
          </a:p>
        </p:txBody>
      </p:sp>
      <p:sp>
        <p:nvSpPr>
          <p:cNvPr id="320515"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bodyPr>
          <a:lstStyle/>
          <a:p>
            <a:pPr eaLnBrk="1" hangingPunct="1">
              <a:defRPr/>
            </a:pPr>
            <a:r>
              <a:rPr lang="en-US" b="0" smtClean="0">
                <a:solidFill>
                  <a:srgbClr val="FFFF00"/>
                </a:solidFill>
              </a:rPr>
              <a:t>IMBALAN BUNGA</a:t>
            </a:r>
            <a:br>
              <a:rPr lang="en-US" b="0" smtClean="0">
                <a:solidFill>
                  <a:srgbClr val="FFFF00"/>
                </a:solidFill>
              </a:rPr>
            </a:br>
            <a:r>
              <a:rPr lang="en-US" sz="2100" b="0" smtClean="0">
                <a:solidFill>
                  <a:srgbClr val="FFFF00"/>
                </a:solidFill>
              </a:rPr>
              <a:t>(PerMenKeu: 121/PMK.06/2005; 5-12-05)</a:t>
            </a:r>
            <a:endParaRPr lang="en-US" b="0" smtClean="0">
              <a:solidFill>
                <a:srgbClr val="FFFF00"/>
              </a:solidFill>
            </a:endParaRPr>
          </a:p>
        </p:txBody>
      </p:sp>
      <p:sp>
        <p:nvSpPr>
          <p:cNvPr id="134148" name="Rectangle 3"/>
          <p:cNvSpPr>
            <a:spLocks noGrp="1" noChangeArrowheads="1"/>
          </p:cNvSpPr>
          <p:nvPr>
            <p:ph type="body" idx="4294967295"/>
          </p:nvPr>
        </p:nvSpPr>
        <p:spPr/>
        <p:txBody>
          <a:bodyPr/>
          <a:lstStyle/>
          <a:p>
            <a:pPr marL="609600" indent="-609600" eaLnBrk="1" hangingPunct="1">
              <a:lnSpc>
                <a:spcPct val="90000"/>
              </a:lnSpc>
              <a:buFont typeface="Wingdings 2" pitchFamily="18" charset="2"/>
              <a:buNone/>
            </a:pPr>
            <a:r>
              <a:rPr lang="en-US" smtClean="0"/>
              <a:t>SEBAB-SEBAB IMBALAN BUNGA :</a:t>
            </a:r>
          </a:p>
          <a:p>
            <a:pPr marL="609600" indent="-609600" eaLnBrk="1" hangingPunct="1">
              <a:lnSpc>
                <a:spcPct val="90000"/>
              </a:lnSpc>
              <a:buFont typeface="Wingdings" pitchFamily="2" charset="2"/>
              <a:buAutoNum type="arabicPeriod"/>
            </a:pPr>
            <a:r>
              <a:rPr lang="en-US" smtClean="0"/>
              <a:t>Keterlambatan penerbitan SKKP PBB</a:t>
            </a:r>
          </a:p>
          <a:p>
            <a:pPr marL="609600" indent="-609600" eaLnBrk="1" hangingPunct="1">
              <a:lnSpc>
                <a:spcPct val="90000"/>
              </a:lnSpc>
              <a:buFont typeface="Wingdings" pitchFamily="2" charset="2"/>
              <a:buAutoNum type="arabicPeriod"/>
            </a:pPr>
            <a:r>
              <a:rPr lang="en-US" smtClean="0"/>
              <a:t>Keterlambatan penerbitan SPMKP PBB</a:t>
            </a:r>
          </a:p>
          <a:p>
            <a:pPr marL="609600" indent="-609600" eaLnBrk="1" hangingPunct="1">
              <a:lnSpc>
                <a:spcPct val="90000"/>
              </a:lnSpc>
              <a:buFont typeface="Wingdings" pitchFamily="2" charset="2"/>
              <a:buAutoNum type="arabicPeriod"/>
            </a:pPr>
            <a:r>
              <a:rPr lang="en-US" smtClean="0"/>
              <a:t>Kelebihan pembayarn PBB krn Permohonan Keberatan/Banding diterima sebagian/seluruhnya</a:t>
            </a:r>
          </a:p>
          <a:p>
            <a:pPr marL="609600" indent="-609600" eaLnBrk="1" hangingPunct="1">
              <a:lnSpc>
                <a:spcPct val="90000"/>
              </a:lnSpc>
              <a:buFont typeface="Wingdings" pitchFamily="2" charset="2"/>
              <a:buAutoNum type="arabicPeriod"/>
            </a:pPr>
            <a:r>
              <a:rPr lang="en-US" smtClean="0"/>
              <a:t>Kelebihan pembayaran sanksi adm krn pengurangan/penghapusan sbg akibat diterbitkan Kep.Keberatan/Put.Banding</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3"/>
          <p:cNvSpPr>
            <a:spLocks noGrp="1"/>
          </p:cNvSpPr>
          <p:nvPr>
            <p:ph type="sldNum" sz="quarter" idx="12"/>
          </p:nvPr>
        </p:nvSpPr>
        <p:spPr/>
        <p:txBody>
          <a:bodyPr/>
          <a:lstStyle/>
          <a:p>
            <a:fld id="{BA18846B-A8DE-481A-AECA-0B61357DE593}" type="slidenum">
              <a:rPr lang="en-US"/>
              <a:pPr/>
              <a:t>149</a:t>
            </a:fld>
            <a:endParaRPr lang="en-US"/>
          </a:p>
        </p:txBody>
      </p:sp>
      <p:sp>
        <p:nvSpPr>
          <p:cNvPr id="135171" name="Text Box 2"/>
          <p:cNvSpPr txBox="1">
            <a:spLocks noChangeArrowheads="1"/>
          </p:cNvSpPr>
          <p:nvPr/>
        </p:nvSpPr>
        <p:spPr bwMode="auto">
          <a:xfrm>
            <a:off x="2971800" y="228600"/>
            <a:ext cx="2794000" cy="457200"/>
          </a:xfrm>
          <a:prstGeom prst="rect">
            <a:avLst/>
          </a:prstGeom>
          <a:noFill/>
          <a:ln w="9525">
            <a:noFill/>
            <a:miter lim="800000"/>
            <a:headEnd/>
            <a:tailEnd/>
          </a:ln>
        </p:spPr>
        <p:txBody>
          <a:bodyPr wrap="none">
            <a:spAutoFit/>
          </a:bodyPr>
          <a:lstStyle/>
          <a:p>
            <a:pPr eaLnBrk="1" hangingPunct="1"/>
            <a:r>
              <a:rPr lang="en-US" sz="2400" b="1">
                <a:solidFill>
                  <a:srgbClr val="FFFF00"/>
                </a:solidFill>
                <a:cs typeface="Arial" pitchFamily="34" charset="0"/>
              </a:rPr>
              <a:t>IMBALAN BUNGA</a:t>
            </a:r>
          </a:p>
        </p:txBody>
      </p:sp>
      <p:sp>
        <p:nvSpPr>
          <p:cNvPr id="135172" name="AutoShape 3"/>
          <p:cNvSpPr>
            <a:spLocks noChangeArrowheads="1"/>
          </p:cNvSpPr>
          <p:nvPr/>
        </p:nvSpPr>
        <p:spPr bwMode="auto">
          <a:xfrm>
            <a:off x="457200" y="3200400"/>
            <a:ext cx="2133600" cy="1295400"/>
          </a:xfrm>
          <a:prstGeom prst="roundRect">
            <a:avLst>
              <a:gd name="adj" fmla="val 16667"/>
            </a:avLst>
          </a:prstGeom>
          <a:solidFill>
            <a:schemeClr val="bg1"/>
          </a:solidFill>
          <a:ln w="9525">
            <a:solidFill>
              <a:schemeClr val="tx1"/>
            </a:solidFill>
            <a:round/>
            <a:headEnd/>
            <a:tailEnd/>
          </a:ln>
        </p:spPr>
        <p:txBody>
          <a:bodyPr wrap="none" anchor="ctr"/>
          <a:lstStyle/>
          <a:p>
            <a:pPr algn="ctr" eaLnBrk="1" hangingPunct="1"/>
            <a:r>
              <a:rPr lang="en-US" sz="2000" b="1">
                <a:cs typeface="Arial" pitchFamily="34" charset="0"/>
              </a:rPr>
              <a:t>PERMOHONAN</a:t>
            </a:r>
          </a:p>
          <a:p>
            <a:pPr algn="ctr" eaLnBrk="1" hangingPunct="1"/>
            <a:r>
              <a:rPr lang="en-US" sz="2000" b="1">
                <a:cs typeface="Arial" pitchFamily="34" charset="0"/>
              </a:rPr>
              <a:t>KEBERATAN / </a:t>
            </a:r>
          </a:p>
          <a:p>
            <a:pPr algn="ctr" eaLnBrk="1" hangingPunct="1"/>
            <a:r>
              <a:rPr lang="en-US" sz="2000" b="1">
                <a:cs typeface="Arial" pitchFamily="34" charset="0"/>
              </a:rPr>
              <a:t>BANDING WP</a:t>
            </a:r>
          </a:p>
        </p:txBody>
      </p:sp>
      <p:sp>
        <p:nvSpPr>
          <p:cNvPr id="135173" name="Line 4"/>
          <p:cNvSpPr>
            <a:spLocks noChangeShapeType="1"/>
          </p:cNvSpPr>
          <p:nvPr/>
        </p:nvSpPr>
        <p:spPr bwMode="auto">
          <a:xfrm>
            <a:off x="2743200" y="3962400"/>
            <a:ext cx="1524000" cy="0"/>
          </a:xfrm>
          <a:prstGeom prst="line">
            <a:avLst/>
          </a:prstGeom>
          <a:noFill/>
          <a:ln w="38100">
            <a:solidFill>
              <a:schemeClr val="tx1"/>
            </a:solidFill>
            <a:round/>
            <a:headEnd/>
            <a:tailEnd type="triangle" w="med" len="med"/>
          </a:ln>
        </p:spPr>
        <p:txBody>
          <a:bodyPr/>
          <a:lstStyle/>
          <a:p>
            <a:endParaRPr lang="en-US"/>
          </a:p>
        </p:txBody>
      </p:sp>
      <p:sp>
        <p:nvSpPr>
          <p:cNvPr id="135174" name="Text Box 5"/>
          <p:cNvSpPr txBox="1">
            <a:spLocks noChangeArrowheads="1"/>
          </p:cNvSpPr>
          <p:nvPr/>
        </p:nvSpPr>
        <p:spPr bwMode="auto">
          <a:xfrm>
            <a:off x="2819400" y="3581400"/>
            <a:ext cx="1377950" cy="366713"/>
          </a:xfrm>
          <a:prstGeom prst="rect">
            <a:avLst/>
          </a:prstGeom>
          <a:noFill/>
          <a:ln w="9525">
            <a:noFill/>
            <a:miter lim="800000"/>
            <a:headEnd/>
            <a:tailEnd/>
          </a:ln>
        </p:spPr>
        <p:txBody>
          <a:bodyPr wrap="none">
            <a:spAutoFit/>
          </a:bodyPr>
          <a:lstStyle/>
          <a:p>
            <a:pPr eaLnBrk="1" hangingPunct="1"/>
            <a:r>
              <a:rPr lang="en-US" b="1">
                <a:cs typeface="Arial" pitchFamily="34" charset="0"/>
              </a:rPr>
              <a:t>dikabulkan</a:t>
            </a:r>
          </a:p>
        </p:txBody>
      </p:sp>
      <p:sp>
        <p:nvSpPr>
          <p:cNvPr id="135175" name="Rectangle 6"/>
          <p:cNvSpPr>
            <a:spLocks noChangeArrowheads="1"/>
          </p:cNvSpPr>
          <p:nvPr/>
        </p:nvSpPr>
        <p:spPr bwMode="auto">
          <a:xfrm>
            <a:off x="4343400" y="3505200"/>
            <a:ext cx="4572000" cy="8382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b="1">
                <a:cs typeface="Arial" pitchFamily="34" charset="0"/>
              </a:rPr>
              <a:t>SKKP PBB + Bunga 2%/bln maks.24 bln </a:t>
            </a:r>
          </a:p>
          <a:p>
            <a:pPr algn="ctr" eaLnBrk="1" hangingPunct="1"/>
            <a:r>
              <a:rPr lang="en-US" b="1">
                <a:cs typeface="Arial" pitchFamily="34" charset="0"/>
              </a:rPr>
              <a:t>sejak bayar sd terbit SK.Keb/Put.Banding</a:t>
            </a:r>
          </a:p>
        </p:txBody>
      </p:sp>
      <p:sp>
        <p:nvSpPr>
          <p:cNvPr id="135176" name="AutoShape 7"/>
          <p:cNvSpPr>
            <a:spLocks noChangeArrowheads="1"/>
          </p:cNvSpPr>
          <p:nvPr/>
        </p:nvSpPr>
        <p:spPr bwMode="auto">
          <a:xfrm>
            <a:off x="609600" y="914400"/>
            <a:ext cx="1905000" cy="1066800"/>
          </a:xfrm>
          <a:prstGeom prst="roundRect">
            <a:avLst>
              <a:gd name="adj" fmla="val 16667"/>
            </a:avLst>
          </a:prstGeom>
          <a:solidFill>
            <a:schemeClr val="bg1"/>
          </a:solidFill>
          <a:ln w="9525">
            <a:solidFill>
              <a:schemeClr val="tx1"/>
            </a:solidFill>
            <a:round/>
            <a:headEnd/>
            <a:tailEnd/>
          </a:ln>
        </p:spPr>
        <p:txBody>
          <a:bodyPr wrap="none" anchor="ctr"/>
          <a:lstStyle/>
          <a:p>
            <a:pPr algn="ctr" eaLnBrk="1" hangingPunct="1"/>
            <a:r>
              <a:rPr lang="en-US" sz="2000" b="1">
                <a:cs typeface="Arial" pitchFamily="34" charset="0"/>
              </a:rPr>
              <a:t>Penerbitan </a:t>
            </a:r>
          </a:p>
          <a:p>
            <a:pPr algn="ctr" eaLnBrk="1" hangingPunct="1"/>
            <a:r>
              <a:rPr lang="en-US" sz="2000" b="1">
                <a:cs typeface="Arial" pitchFamily="34" charset="0"/>
              </a:rPr>
              <a:t>SKKP PBB</a:t>
            </a:r>
          </a:p>
        </p:txBody>
      </p:sp>
      <p:sp>
        <p:nvSpPr>
          <p:cNvPr id="135177" name="Line 8"/>
          <p:cNvSpPr>
            <a:spLocks noChangeShapeType="1"/>
          </p:cNvSpPr>
          <p:nvPr/>
        </p:nvSpPr>
        <p:spPr bwMode="auto">
          <a:xfrm>
            <a:off x="2590800" y="1447800"/>
            <a:ext cx="1752600" cy="0"/>
          </a:xfrm>
          <a:prstGeom prst="line">
            <a:avLst/>
          </a:prstGeom>
          <a:noFill/>
          <a:ln w="38100">
            <a:solidFill>
              <a:schemeClr val="tx1"/>
            </a:solidFill>
            <a:round/>
            <a:headEnd/>
            <a:tailEnd type="triangle" w="med" len="med"/>
          </a:ln>
        </p:spPr>
        <p:txBody>
          <a:bodyPr/>
          <a:lstStyle/>
          <a:p>
            <a:endParaRPr lang="en-US"/>
          </a:p>
        </p:txBody>
      </p:sp>
      <p:sp>
        <p:nvSpPr>
          <p:cNvPr id="135178" name="Text Box 9"/>
          <p:cNvSpPr txBox="1">
            <a:spLocks noChangeArrowheads="1"/>
          </p:cNvSpPr>
          <p:nvPr/>
        </p:nvSpPr>
        <p:spPr bwMode="auto">
          <a:xfrm>
            <a:off x="2667000" y="1066800"/>
            <a:ext cx="1212850" cy="366713"/>
          </a:xfrm>
          <a:prstGeom prst="rect">
            <a:avLst/>
          </a:prstGeom>
          <a:noFill/>
          <a:ln w="9525">
            <a:noFill/>
            <a:miter lim="800000"/>
            <a:headEnd/>
            <a:tailEnd/>
          </a:ln>
        </p:spPr>
        <p:txBody>
          <a:bodyPr wrap="none">
            <a:spAutoFit/>
          </a:bodyPr>
          <a:lstStyle/>
          <a:p>
            <a:pPr eaLnBrk="1" hangingPunct="1"/>
            <a:r>
              <a:rPr lang="en-US" b="1">
                <a:cs typeface="Arial" pitchFamily="34" charset="0"/>
              </a:rPr>
              <a:t>terlambat</a:t>
            </a:r>
          </a:p>
        </p:txBody>
      </p:sp>
      <p:sp>
        <p:nvSpPr>
          <p:cNvPr id="135179" name="Rectangle 10"/>
          <p:cNvSpPr>
            <a:spLocks noChangeArrowheads="1"/>
          </p:cNvSpPr>
          <p:nvPr/>
        </p:nvSpPr>
        <p:spPr bwMode="auto">
          <a:xfrm>
            <a:off x="4495800" y="1066800"/>
            <a:ext cx="4419600" cy="7620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b="1">
                <a:cs typeface="Arial" pitchFamily="34" charset="0"/>
              </a:rPr>
              <a:t>Bunga 2%/bln sejak berakhirnya 12 bln </a:t>
            </a:r>
          </a:p>
          <a:p>
            <a:pPr algn="ctr" eaLnBrk="1" hangingPunct="1"/>
            <a:r>
              <a:rPr lang="en-US" b="1">
                <a:cs typeface="Arial" pitchFamily="34" charset="0"/>
              </a:rPr>
              <a:t>stlh permohonan diterima sd terbit SKKP</a:t>
            </a:r>
          </a:p>
        </p:txBody>
      </p:sp>
      <p:sp>
        <p:nvSpPr>
          <p:cNvPr id="135180" name="AutoShape 11"/>
          <p:cNvSpPr>
            <a:spLocks noChangeArrowheads="1"/>
          </p:cNvSpPr>
          <p:nvPr/>
        </p:nvSpPr>
        <p:spPr bwMode="auto">
          <a:xfrm>
            <a:off x="685800" y="2209800"/>
            <a:ext cx="1752600" cy="762000"/>
          </a:xfrm>
          <a:prstGeom prst="roundRect">
            <a:avLst>
              <a:gd name="adj" fmla="val 16667"/>
            </a:avLst>
          </a:prstGeom>
          <a:solidFill>
            <a:schemeClr val="bg1"/>
          </a:solidFill>
          <a:ln w="9525">
            <a:solidFill>
              <a:schemeClr val="tx1"/>
            </a:solidFill>
            <a:round/>
            <a:headEnd/>
            <a:tailEnd/>
          </a:ln>
        </p:spPr>
        <p:txBody>
          <a:bodyPr wrap="none" anchor="ctr"/>
          <a:lstStyle/>
          <a:p>
            <a:pPr algn="ctr" eaLnBrk="1" hangingPunct="1"/>
            <a:r>
              <a:rPr lang="en-US" sz="2000" b="1">
                <a:cs typeface="Arial" pitchFamily="34" charset="0"/>
              </a:rPr>
              <a:t>Penerbitan</a:t>
            </a:r>
          </a:p>
          <a:p>
            <a:pPr algn="ctr" eaLnBrk="1" hangingPunct="1"/>
            <a:r>
              <a:rPr lang="en-US" sz="2000" b="1">
                <a:cs typeface="Arial" pitchFamily="34" charset="0"/>
              </a:rPr>
              <a:t>SPMKP PBB</a:t>
            </a:r>
          </a:p>
        </p:txBody>
      </p:sp>
      <p:sp>
        <p:nvSpPr>
          <p:cNvPr id="135181" name="Line 12"/>
          <p:cNvSpPr>
            <a:spLocks noChangeShapeType="1"/>
          </p:cNvSpPr>
          <p:nvPr/>
        </p:nvSpPr>
        <p:spPr bwMode="auto">
          <a:xfrm>
            <a:off x="2590800" y="3200400"/>
            <a:ext cx="0" cy="0"/>
          </a:xfrm>
          <a:prstGeom prst="line">
            <a:avLst/>
          </a:prstGeom>
          <a:noFill/>
          <a:ln w="9525">
            <a:solidFill>
              <a:schemeClr val="tx1"/>
            </a:solidFill>
            <a:round/>
            <a:headEnd/>
            <a:tailEnd type="triangle" w="med" len="med"/>
          </a:ln>
        </p:spPr>
        <p:txBody>
          <a:bodyPr/>
          <a:lstStyle/>
          <a:p>
            <a:endParaRPr lang="en-US"/>
          </a:p>
        </p:txBody>
      </p:sp>
      <p:sp>
        <p:nvSpPr>
          <p:cNvPr id="135182" name="Line 13"/>
          <p:cNvSpPr>
            <a:spLocks noChangeShapeType="1"/>
          </p:cNvSpPr>
          <p:nvPr/>
        </p:nvSpPr>
        <p:spPr bwMode="auto">
          <a:xfrm>
            <a:off x="2590800" y="2590800"/>
            <a:ext cx="1600200" cy="0"/>
          </a:xfrm>
          <a:prstGeom prst="line">
            <a:avLst/>
          </a:prstGeom>
          <a:noFill/>
          <a:ln w="38100">
            <a:solidFill>
              <a:schemeClr val="tx1"/>
            </a:solidFill>
            <a:round/>
            <a:headEnd/>
            <a:tailEnd type="triangle" w="med" len="med"/>
          </a:ln>
        </p:spPr>
        <p:txBody>
          <a:bodyPr/>
          <a:lstStyle/>
          <a:p>
            <a:endParaRPr lang="en-US"/>
          </a:p>
        </p:txBody>
      </p:sp>
      <p:sp>
        <p:nvSpPr>
          <p:cNvPr id="135183" name="Text Box 14"/>
          <p:cNvSpPr txBox="1">
            <a:spLocks noChangeArrowheads="1"/>
          </p:cNvSpPr>
          <p:nvPr/>
        </p:nvSpPr>
        <p:spPr bwMode="auto">
          <a:xfrm>
            <a:off x="2667000" y="2209800"/>
            <a:ext cx="1212850" cy="366713"/>
          </a:xfrm>
          <a:prstGeom prst="rect">
            <a:avLst/>
          </a:prstGeom>
          <a:noFill/>
          <a:ln w="9525">
            <a:noFill/>
            <a:miter lim="800000"/>
            <a:headEnd/>
            <a:tailEnd/>
          </a:ln>
        </p:spPr>
        <p:txBody>
          <a:bodyPr wrap="none">
            <a:spAutoFit/>
          </a:bodyPr>
          <a:lstStyle/>
          <a:p>
            <a:pPr eaLnBrk="1" hangingPunct="1"/>
            <a:r>
              <a:rPr lang="en-US" b="1">
                <a:cs typeface="Arial" pitchFamily="34" charset="0"/>
              </a:rPr>
              <a:t>terlambat</a:t>
            </a:r>
          </a:p>
        </p:txBody>
      </p:sp>
      <p:sp>
        <p:nvSpPr>
          <p:cNvPr id="135184" name="Rectangle 15"/>
          <p:cNvSpPr>
            <a:spLocks noChangeArrowheads="1"/>
          </p:cNvSpPr>
          <p:nvPr/>
        </p:nvSpPr>
        <p:spPr bwMode="auto">
          <a:xfrm>
            <a:off x="4343400" y="2209800"/>
            <a:ext cx="4419600" cy="7620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b="1">
                <a:cs typeface="Arial" pitchFamily="34" charset="0"/>
              </a:rPr>
              <a:t>Bunga 2%/bln sejak berakhir 1 bln dr </a:t>
            </a:r>
          </a:p>
          <a:p>
            <a:pPr algn="ctr" eaLnBrk="1" hangingPunct="1"/>
            <a:r>
              <a:rPr lang="en-US" b="1">
                <a:cs typeface="Arial" pitchFamily="34" charset="0"/>
              </a:rPr>
              <a:t>terbitnya SKKP sd terbitnya SPMKP</a:t>
            </a:r>
          </a:p>
        </p:txBody>
      </p:sp>
      <p:sp>
        <p:nvSpPr>
          <p:cNvPr id="135185" name="AutoShape 16"/>
          <p:cNvSpPr>
            <a:spLocks noChangeArrowheads="1"/>
          </p:cNvSpPr>
          <p:nvPr/>
        </p:nvSpPr>
        <p:spPr bwMode="auto">
          <a:xfrm>
            <a:off x="228600" y="5105400"/>
            <a:ext cx="2971800" cy="1295400"/>
          </a:xfrm>
          <a:prstGeom prst="roundRect">
            <a:avLst>
              <a:gd name="adj" fmla="val 16667"/>
            </a:avLst>
          </a:prstGeom>
          <a:solidFill>
            <a:schemeClr val="bg1"/>
          </a:solidFill>
          <a:ln w="9525">
            <a:solidFill>
              <a:schemeClr val="tx1"/>
            </a:solidFill>
            <a:round/>
            <a:headEnd/>
            <a:tailEnd/>
          </a:ln>
        </p:spPr>
        <p:txBody>
          <a:bodyPr wrap="none" anchor="ctr"/>
          <a:lstStyle/>
          <a:p>
            <a:pPr algn="ctr" eaLnBrk="1" hangingPunct="1"/>
            <a:r>
              <a:rPr lang="en-US" sz="2000" b="1">
                <a:cs typeface="Arial" pitchFamily="34" charset="0"/>
              </a:rPr>
              <a:t>Pengurangan/pengha</a:t>
            </a:r>
          </a:p>
          <a:p>
            <a:pPr algn="ctr" eaLnBrk="1" hangingPunct="1"/>
            <a:r>
              <a:rPr lang="en-US" sz="2000" b="1">
                <a:cs typeface="Arial" pitchFamily="34" charset="0"/>
              </a:rPr>
              <a:t>pusan sanksi Adm sbg</a:t>
            </a:r>
          </a:p>
          <a:p>
            <a:pPr algn="ctr" eaLnBrk="1" hangingPunct="1"/>
            <a:r>
              <a:rPr lang="en-US" sz="2000" b="1">
                <a:cs typeface="Arial" pitchFamily="34" charset="0"/>
              </a:rPr>
              <a:t>akibat terbitnya </a:t>
            </a:r>
          </a:p>
          <a:p>
            <a:pPr algn="ctr" eaLnBrk="1" hangingPunct="1"/>
            <a:r>
              <a:rPr lang="en-US" sz="2000" b="1">
                <a:cs typeface="Arial" pitchFamily="34" charset="0"/>
              </a:rPr>
              <a:t>SK Keb/Put.Banding</a:t>
            </a:r>
            <a:r>
              <a:rPr lang="en-US">
                <a:cs typeface="Arial" pitchFamily="34" charset="0"/>
              </a:rPr>
              <a:t> </a:t>
            </a:r>
          </a:p>
        </p:txBody>
      </p:sp>
      <p:sp>
        <p:nvSpPr>
          <p:cNvPr id="135186" name="Line 17"/>
          <p:cNvSpPr>
            <a:spLocks noChangeShapeType="1"/>
          </p:cNvSpPr>
          <p:nvPr/>
        </p:nvSpPr>
        <p:spPr bwMode="auto">
          <a:xfrm>
            <a:off x="3352800" y="5791200"/>
            <a:ext cx="533400" cy="0"/>
          </a:xfrm>
          <a:prstGeom prst="line">
            <a:avLst/>
          </a:prstGeom>
          <a:noFill/>
          <a:ln w="38100">
            <a:solidFill>
              <a:schemeClr val="tx1"/>
            </a:solidFill>
            <a:round/>
            <a:headEnd/>
            <a:tailEnd type="triangle" w="med" len="med"/>
          </a:ln>
        </p:spPr>
        <p:txBody>
          <a:bodyPr/>
          <a:lstStyle/>
          <a:p>
            <a:endParaRPr lang="en-US"/>
          </a:p>
        </p:txBody>
      </p:sp>
      <p:sp>
        <p:nvSpPr>
          <p:cNvPr id="135187" name="Rectangle 18"/>
          <p:cNvSpPr>
            <a:spLocks noChangeArrowheads="1"/>
          </p:cNvSpPr>
          <p:nvPr/>
        </p:nvSpPr>
        <p:spPr bwMode="auto">
          <a:xfrm>
            <a:off x="3886200" y="5334000"/>
            <a:ext cx="5105400" cy="914400"/>
          </a:xfrm>
          <a:prstGeom prst="rect">
            <a:avLst/>
          </a:prstGeom>
          <a:solidFill>
            <a:schemeClr val="bg1"/>
          </a:solidFill>
          <a:ln w="9525">
            <a:solidFill>
              <a:schemeClr val="tx1"/>
            </a:solidFill>
            <a:miter lim="800000"/>
            <a:headEnd/>
            <a:tailEnd/>
          </a:ln>
        </p:spPr>
        <p:txBody>
          <a:bodyPr wrap="none" anchor="ctr"/>
          <a:lstStyle/>
          <a:p>
            <a:pPr algn="ctr" eaLnBrk="1" hangingPunct="1"/>
            <a:r>
              <a:rPr lang="en-US" b="1">
                <a:cs typeface="Arial" pitchFamily="34" charset="0"/>
              </a:rPr>
              <a:t>Bunga 2%/bln maks.24 bln sejak bayar sd</a:t>
            </a:r>
          </a:p>
          <a:p>
            <a:pPr algn="ctr" eaLnBrk="1" hangingPunct="1"/>
            <a:r>
              <a:rPr lang="en-US" b="1">
                <a:cs typeface="Arial" pitchFamily="34" charset="0"/>
              </a:rPr>
              <a:t>Terbitnya Kep.Pengur/Penghapus sanksi Adm</a:t>
            </a:r>
            <a:r>
              <a:rPr lang="en-US">
                <a:cs typeface="Arial" pitchFamily="34" charset="0"/>
              </a:rPr>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4502DDE0-C1B1-41D0-AA14-88188F2C2DA4}" type="slidenum">
              <a:rPr lang="en-US"/>
              <a:pPr/>
              <a:t>15</a:t>
            </a:fld>
            <a:endParaRPr lang="en-US"/>
          </a:p>
        </p:txBody>
      </p:sp>
      <p:sp>
        <p:nvSpPr>
          <p:cNvPr id="23554" name="Rectangle 2"/>
          <p:cNvSpPr>
            <a:spLocks noGrp="1" noChangeArrowheads="1"/>
          </p:cNvSpPr>
          <p:nvPr>
            <p:ph type="title" idx="4294967295"/>
          </p:nvPr>
        </p:nvSpPr>
        <p:spPr>
          <a:xfrm>
            <a:off x="2286000" y="1295400"/>
            <a:ext cx="6553200" cy="1295400"/>
          </a:xfrm>
        </p:spPr>
        <p:txBody>
          <a:bodyPr/>
          <a:lstStyle/>
          <a:p>
            <a:pPr eaLnBrk="1" fontAlgn="auto" hangingPunct="1">
              <a:spcAft>
                <a:spcPts val="0"/>
              </a:spcAft>
              <a:defRPr/>
            </a:pPr>
            <a:r>
              <a:rPr lang="en-US"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rPr>
              <a:t>         </a:t>
            </a:r>
            <a:r>
              <a:rPr lang="en-US" kern="1200" dirty="0" err="1">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Blue Highway Linocut" pitchFamily="2" charset="0"/>
              </a:rPr>
              <a:t>Subjek</a:t>
            </a:r>
            <a:r>
              <a:rPr lang="en-US"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Blue Highway Linocut" pitchFamily="2" charset="0"/>
              </a:rPr>
              <a:t> </a:t>
            </a:r>
            <a:r>
              <a:rPr lang="en-US" kern="1200" dirty="0" err="1">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Blue Highway Linocut" pitchFamily="2" charset="0"/>
              </a:rPr>
              <a:t>Pajak</a:t>
            </a:r>
            <a:r>
              <a:rPr lang="id-ID"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Blue Highway Linocut" pitchFamily="2" charset="0"/>
              </a:rPr>
              <a:t/>
            </a:r>
            <a:br>
              <a:rPr lang="id-ID"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Blue Highway Linocut" pitchFamily="2" charset="0"/>
              </a:rPr>
            </a:br>
            <a:r>
              <a:rPr lang="en-US" sz="2000"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Blue Highway Linocut" pitchFamily="2" charset="0"/>
              </a:rPr>
              <a:t>Ps.4 a(1)</a:t>
            </a:r>
          </a:p>
        </p:txBody>
      </p:sp>
      <p:sp>
        <p:nvSpPr>
          <p:cNvPr id="2054" name="Text Box 3"/>
          <p:cNvSpPr txBox="1">
            <a:spLocks noChangeArrowheads="1"/>
          </p:cNvSpPr>
          <p:nvPr/>
        </p:nvSpPr>
        <p:spPr bwMode="auto">
          <a:xfrm>
            <a:off x="3124200" y="2743200"/>
            <a:ext cx="6858000" cy="2105025"/>
          </a:xfrm>
          <a:prstGeom prst="rect">
            <a:avLst/>
          </a:prstGeom>
          <a:noFill/>
          <a:ln w="9525">
            <a:noFill/>
            <a:miter lim="800000"/>
            <a:headEnd/>
            <a:tailEnd/>
          </a:ln>
        </p:spPr>
        <p:txBody>
          <a:bodyPr>
            <a:spAutoFit/>
          </a:bodyPr>
          <a:lstStyle/>
          <a:p>
            <a:r>
              <a:rPr lang="en-US" sz="3600" b="1">
                <a:latin typeface="Blue Highway Linocut"/>
              </a:rPr>
              <a:t>Orang</a:t>
            </a:r>
            <a:r>
              <a:rPr lang="en-US" sz="2000">
                <a:latin typeface="Blue Highway Linocut"/>
              </a:rPr>
              <a:t> atau </a:t>
            </a:r>
            <a:r>
              <a:rPr lang="en-US" sz="3600" b="1">
                <a:latin typeface="Blue Highway Linocut"/>
              </a:rPr>
              <a:t>Badan </a:t>
            </a:r>
            <a:r>
              <a:rPr lang="en-US" sz="2000" b="1">
                <a:latin typeface="Blue Highway Linocut"/>
              </a:rPr>
              <a:t>yang secara nyata</a:t>
            </a:r>
            <a:r>
              <a:rPr lang="en-US" sz="3600">
                <a:latin typeface="Blue Highway Linocut"/>
              </a:rPr>
              <a:t> </a:t>
            </a:r>
          </a:p>
          <a:p>
            <a:pPr algn="just"/>
            <a:r>
              <a:rPr lang="en-US" sz="2000" b="1">
                <a:latin typeface="Blue Highway Linocut"/>
              </a:rPr>
              <a:t>mempunyai suatu hak</a:t>
            </a:r>
            <a:r>
              <a:rPr lang="en-US" sz="3600">
                <a:latin typeface="Blue Highway Linocut"/>
              </a:rPr>
              <a:t> </a:t>
            </a:r>
            <a:r>
              <a:rPr lang="en-US" sz="2000">
                <a:latin typeface="Blue Highway Linocut"/>
              </a:rPr>
              <a:t>atas </a:t>
            </a:r>
            <a:r>
              <a:rPr lang="en-US" sz="2000" b="1">
                <a:latin typeface="Blue Highway Linocut"/>
              </a:rPr>
              <a:t>BUMI</a:t>
            </a:r>
            <a:r>
              <a:rPr lang="en-US" sz="2000">
                <a:latin typeface="Blue Highway Linocut"/>
              </a:rPr>
              <a:t>, dan</a:t>
            </a:r>
            <a:r>
              <a:rPr lang="id-ID" sz="2000">
                <a:latin typeface="Blue Highway Linocut"/>
              </a:rPr>
              <a:t>/</a:t>
            </a:r>
            <a:r>
              <a:rPr lang="en-US" sz="2000">
                <a:latin typeface="Blue Highway Linocut"/>
              </a:rPr>
              <a:t>atau </a:t>
            </a:r>
          </a:p>
          <a:p>
            <a:pPr algn="just"/>
            <a:r>
              <a:rPr lang="en-US" sz="2000" b="1">
                <a:latin typeface="Blue Highway Linocut"/>
              </a:rPr>
              <a:t>memperoleh  manfaat </a:t>
            </a:r>
            <a:r>
              <a:rPr lang="en-US" sz="2000">
                <a:latin typeface="Blue Highway Linocut"/>
              </a:rPr>
              <a:t> atas </a:t>
            </a:r>
            <a:r>
              <a:rPr lang="en-US" sz="2000" b="1">
                <a:latin typeface="Blue Highway Linocut"/>
              </a:rPr>
              <a:t>BUMI</a:t>
            </a:r>
            <a:r>
              <a:rPr lang="en-US" sz="2000">
                <a:latin typeface="Blue Highway Linocut"/>
              </a:rPr>
              <a:t>, </a:t>
            </a:r>
            <a:r>
              <a:rPr lang="id-ID" sz="2000">
                <a:latin typeface="Blue Highway Linocut"/>
              </a:rPr>
              <a:t>d</a:t>
            </a:r>
            <a:r>
              <a:rPr lang="en-US" sz="2000">
                <a:latin typeface="Blue Highway Linocut"/>
              </a:rPr>
              <a:t>an/atau </a:t>
            </a:r>
            <a:endParaRPr lang="id-ID" sz="2000">
              <a:latin typeface="Blue Highway Linocut"/>
            </a:endParaRPr>
          </a:p>
          <a:p>
            <a:pPr algn="just"/>
            <a:r>
              <a:rPr lang="en-US" sz="2000" b="1">
                <a:latin typeface="Blue Highway Linocut"/>
              </a:rPr>
              <a:t>memiliki</a:t>
            </a:r>
            <a:r>
              <a:rPr lang="en-US" sz="2000">
                <a:latin typeface="Blue Highway Linocut"/>
              </a:rPr>
              <a:t>,</a:t>
            </a:r>
            <a:r>
              <a:rPr lang="id-ID" sz="2000">
                <a:latin typeface="Blue Highway Linocut"/>
              </a:rPr>
              <a:t> </a:t>
            </a:r>
            <a:r>
              <a:rPr lang="en-US" sz="2000" b="1">
                <a:latin typeface="Blue Highway Linocut"/>
              </a:rPr>
              <a:t>menguasai</a:t>
            </a:r>
            <a:r>
              <a:rPr lang="en-US" sz="2000">
                <a:latin typeface="Blue Highway Linocut"/>
              </a:rPr>
              <a:t>,</a:t>
            </a:r>
            <a:r>
              <a:rPr lang="id-ID" sz="2000">
                <a:latin typeface="Blue Highway Linocut"/>
              </a:rPr>
              <a:t> </a:t>
            </a:r>
            <a:r>
              <a:rPr lang="en-US" sz="2000">
                <a:latin typeface="Blue Highway Linocut"/>
              </a:rPr>
              <a:t>dan/atau </a:t>
            </a:r>
            <a:endParaRPr lang="id-ID" sz="2000">
              <a:latin typeface="Blue Highway Linocut"/>
            </a:endParaRPr>
          </a:p>
          <a:p>
            <a:pPr algn="just"/>
            <a:r>
              <a:rPr lang="en-US" sz="2000" b="1">
                <a:latin typeface="Blue Highway Linocut"/>
              </a:rPr>
              <a:t>memperoleh manfaat</a:t>
            </a:r>
            <a:r>
              <a:rPr lang="en-US" sz="2000">
                <a:latin typeface="Blue Highway Linocut"/>
              </a:rPr>
              <a:t> atas </a:t>
            </a:r>
            <a:r>
              <a:rPr lang="en-US" sz="2000" b="1">
                <a:latin typeface="Blue Highway Linocut"/>
              </a:rPr>
              <a:t>BANGUNAN</a:t>
            </a:r>
            <a:r>
              <a:rPr lang="en-US" sz="2000" b="1">
                <a:latin typeface="Times New Roman" pitchFamily="18" charset="0"/>
              </a:rPr>
              <a:t>.</a:t>
            </a:r>
            <a:endParaRPr lang="en-US" sz="3600">
              <a:latin typeface="Times New Roman" pitchFamily="18" charset="0"/>
            </a:endParaRPr>
          </a:p>
        </p:txBody>
      </p:sp>
      <p:graphicFrame>
        <p:nvGraphicFramePr>
          <p:cNvPr id="23556" name="Object 4"/>
          <p:cNvGraphicFramePr>
            <a:graphicFrameLocks noChangeAspect="1"/>
          </p:cNvGraphicFramePr>
          <p:nvPr/>
        </p:nvGraphicFramePr>
        <p:xfrm>
          <a:off x="0" y="2895600"/>
          <a:ext cx="3505200" cy="2505075"/>
        </p:xfrm>
        <a:graphic>
          <a:graphicData uri="http://schemas.openxmlformats.org/presentationml/2006/ole">
            <p:oleObj spid="_x0000_s2050" name="Clip" r:id="rId3" imgW="3025800" imgH="3952800" progId="">
              <p:embed/>
            </p:oleObj>
          </a:graphicData>
        </a:graphic>
      </p:graphicFrame>
      <p:sp>
        <p:nvSpPr>
          <p:cNvPr id="2055" name="AutoShape 5"/>
          <p:cNvSpPr>
            <a:spLocks noChangeArrowheads="1"/>
          </p:cNvSpPr>
          <p:nvPr/>
        </p:nvSpPr>
        <p:spPr bwMode="auto">
          <a:xfrm>
            <a:off x="304800" y="228600"/>
            <a:ext cx="3657600" cy="2209800"/>
          </a:xfrm>
          <a:prstGeom prst="cloudCallout">
            <a:avLst>
              <a:gd name="adj1" fmla="val -19185"/>
              <a:gd name="adj2" fmla="val 64153"/>
            </a:avLst>
          </a:prstGeom>
          <a:solidFill>
            <a:srgbClr val="FFFF99"/>
          </a:solidFill>
          <a:ln w="9525">
            <a:solidFill>
              <a:schemeClr val="tx1"/>
            </a:solidFill>
            <a:round/>
            <a:headEnd/>
            <a:tailEnd/>
          </a:ln>
        </p:spPr>
        <p:txBody>
          <a:bodyPr wrap="none" anchor="ctr"/>
          <a:lstStyle/>
          <a:p>
            <a:pPr algn="ctr"/>
            <a:endParaRPr lang="id-ID" sz="2000">
              <a:latin typeface="Times New Roman" pitchFamily="18" charset="0"/>
            </a:endParaRPr>
          </a:p>
        </p:txBody>
      </p:sp>
      <p:graphicFrame>
        <p:nvGraphicFramePr>
          <p:cNvPr id="23558" name="Object 6"/>
          <p:cNvGraphicFramePr>
            <a:graphicFrameLocks noChangeAspect="1"/>
          </p:cNvGraphicFramePr>
          <p:nvPr/>
        </p:nvGraphicFramePr>
        <p:xfrm>
          <a:off x="1066800" y="609600"/>
          <a:ext cx="1360488" cy="1350963"/>
        </p:xfrm>
        <a:graphic>
          <a:graphicData uri="http://schemas.openxmlformats.org/presentationml/2006/ole">
            <p:oleObj spid="_x0000_s2051" name="Clip" r:id="rId4" imgW="1361160" imgH="1351800" progId="">
              <p:embed/>
            </p:oleObj>
          </a:graphicData>
        </a:graphic>
      </p:graphicFrame>
      <p:sp>
        <p:nvSpPr>
          <p:cNvPr id="2056" name="Text Box 7"/>
          <p:cNvSpPr txBox="1">
            <a:spLocks noChangeArrowheads="1"/>
          </p:cNvSpPr>
          <p:nvPr/>
        </p:nvSpPr>
        <p:spPr bwMode="auto">
          <a:xfrm>
            <a:off x="2438400" y="914400"/>
            <a:ext cx="1239838" cy="701675"/>
          </a:xfrm>
          <a:prstGeom prst="rect">
            <a:avLst/>
          </a:prstGeom>
          <a:solidFill>
            <a:srgbClr val="CC3300"/>
          </a:solidFill>
          <a:ln w="9525">
            <a:noFill/>
            <a:miter lim="800000"/>
            <a:headEnd/>
            <a:tailEnd/>
          </a:ln>
        </p:spPr>
        <p:txBody>
          <a:bodyPr wrap="none">
            <a:spAutoFit/>
          </a:bodyPr>
          <a:lstStyle/>
          <a:p>
            <a:r>
              <a:rPr lang="en-US" sz="2000" b="1">
                <a:latin typeface="Times New Roman" pitchFamily="18" charset="0"/>
              </a:rPr>
              <a:t>Ini sudah</a:t>
            </a:r>
          </a:p>
          <a:p>
            <a:r>
              <a:rPr lang="en-US" sz="2000" b="1">
                <a:latin typeface="Times New Roman" pitchFamily="18" charset="0"/>
              </a:rPr>
              <a:t>Gue beli !</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10A385F-D4DB-429D-80F8-12A94289BFCD}" type="slidenum">
              <a:rPr lang="en-US"/>
              <a:pPr/>
              <a:t>150</a:t>
            </a:fld>
            <a:endParaRPr lang="en-US"/>
          </a:p>
        </p:txBody>
      </p:sp>
      <p:sp>
        <p:nvSpPr>
          <p:cNvPr id="330754" name="Rectangle 2"/>
          <p:cNvSpPr>
            <a:spLocks noGrp="1"/>
          </p:cNvSpPr>
          <p:nvPr>
            <p:ph type="title"/>
          </p:nvPr>
        </p:nvSpPr>
        <p:spPr bwMode="auto">
          <a:xfrm>
            <a:off x="1143000" y="15240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13 </a:t>
            </a:r>
          </a:p>
        </p:txBody>
      </p:sp>
      <p:sp>
        <p:nvSpPr>
          <p:cNvPr id="136196" name="Text Box 3"/>
          <p:cNvSpPr txBox="1">
            <a:spLocks noChangeArrowheads="1"/>
          </p:cNvSpPr>
          <p:nvPr/>
        </p:nvSpPr>
        <p:spPr bwMode="auto">
          <a:xfrm>
            <a:off x="457200" y="1524000"/>
            <a:ext cx="8229600" cy="3081338"/>
          </a:xfrm>
          <a:prstGeom prst="rect">
            <a:avLst/>
          </a:prstGeom>
          <a:noFill/>
          <a:ln w="9525">
            <a:noFill/>
            <a:miter lim="800000"/>
            <a:headEnd/>
            <a:tailEnd/>
          </a:ln>
        </p:spPr>
        <p:txBody>
          <a:bodyPr>
            <a:spAutoFit/>
          </a:bodyPr>
          <a:lstStyle/>
          <a:p>
            <a:pPr marL="342900" indent="-342900" algn="just"/>
            <a:r>
              <a:rPr lang="id-ID" sz="2800" b="1"/>
              <a:t>Seorang wajib Pajak melakukan pembayaran  SPPT PBB melalui ATM BCA, dikemudian hari setelah  memeriksa data yang ada pada SPPT tersebut ternyata luas tanah yang tercantum tidak sesuai  dengan kondisi sebenarnya yaitu terjadi kelebihan luas tanah. Apa saja yang menjadi hak  Wajib Pajak pada kasus diatas?</a:t>
            </a:r>
            <a:endParaRPr lang="en-US" sz="28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F13ED075-B25E-46F4-9313-97A6A6886847}" type="slidenum">
              <a:rPr lang="en-US"/>
              <a:pPr/>
              <a:t>16</a:t>
            </a:fld>
            <a:endParaRPr lang="en-US"/>
          </a:p>
        </p:txBody>
      </p:sp>
      <p:graphicFrame>
        <p:nvGraphicFramePr>
          <p:cNvPr id="9218" name="Object 2"/>
          <p:cNvGraphicFramePr>
            <a:graphicFrameLocks noChangeAspect="1"/>
          </p:cNvGraphicFramePr>
          <p:nvPr/>
        </p:nvGraphicFramePr>
        <p:xfrm>
          <a:off x="0" y="228600"/>
          <a:ext cx="779463" cy="1752600"/>
        </p:xfrm>
        <a:graphic>
          <a:graphicData uri="http://schemas.openxmlformats.org/presentationml/2006/ole">
            <p:oleObj spid="_x0000_s3074" name="Clip" r:id="rId3" imgW="3072240" imgH="9950400" progId="">
              <p:embed/>
            </p:oleObj>
          </a:graphicData>
        </a:graphic>
      </p:graphicFrame>
      <p:sp>
        <p:nvSpPr>
          <p:cNvPr id="3079" name="Text Box 3"/>
          <p:cNvSpPr txBox="1">
            <a:spLocks noChangeArrowheads="1"/>
          </p:cNvSpPr>
          <p:nvPr/>
        </p:nvSpPr>
        <p:spPr bwMode="auto">
          <a:xfrm>
            <a:off x="1524000" y="457200"/>
            <a:ext cx="6503988" cy="1006475"/>
          </a:xfrm>
          <a:prstGeom prst="rect">
            <a:avLst/>
          </a:prstGeom>
          <a:noFill/>
          <a:ln w="9525">
            <a:noFill/>
            <a:miter lim="800000"/>
            <a:headEnd/>
            <a:tailEnd/>
          </a:ln>
        </p:spPr>
        <p:txBody>
          <a:bodyPr>
            <a:spAutoFit/>
          </a:bodyPr>
          <a:lstStyle/>
          <a:p>
            <a:r>
              <a:rPr lang="en-US" sz="2000" b="1">
                <a:latin typeface="Blue Highway Linocut"/>
              </a:rPr>
              <a:t>Subjek Pajak</a:t>
            </a:r>
            <a:r>
              <a:rPr lang="en-US" sz="2000">
                <a:latin typeface="Blue Highway Linocut"/>
              </a:rPr>
              <a:t> yg dikenakan kewajiban membayar pajak menjadi </a:t>
            </a:r>
            <a:r>
              <a:rPr lang="en-US" sz="2000" b="1">
                <a:latin typeface="Blue Highway Linocut"/>
              </a:rPr>
              <a:t>Wajib Pajak.</a:t>
            </a:r>
          </a:p>
          <a:p>
            <a:r>
              <a:rPr lang="en-US" sz="2000" b="1">
                <a:latin typeface="Blue Highway Linocut"/>
              </a:rPr>
              <a:t>(Ps.4 a(2))</a:t>
            </a:r>
            <a:endParaRPr lang="en-US" sz="2000">
              <a:latin typeface="Blue Highway Linocut"/>
            </a:endParaRPr>
          </a:p>
        </p:txBody>
      </p:sp>
      <p:graphicFrame>
        <p:nvGraphicFramePr>
          <p:cNvPr id="9220" name="Object 4"/>
          <p:cNvGraphicFramePr>
            <a:graphicFrameLocks noChangeAspect="1"/>
          </p:cNvGraphicFramePr>
          <p:nvPr/>
        </p:nvGraphicFramePr>
        <p:xfrm>
          <a:off x="685800" y="1752600"/>
          <a:ext cx="779463" cy="1651000"/>
        </p:xfrm>
        <a:graphic>
          <a:graphicData uri="http://schemas.openxmlformats.org/presentationml/2006/ole">
            <p:oleObj spid="_x0000_s3075" name="Clip" r:id="rId4" imgW="3072240" imgH="9950400" progId="">
              <p:embed/>
            </p:oleObj>
          </a:graphicData>
        </a:graphic>
      </p:graphicFrame>
      <p:graphicFrame>
        <p:nvGraphicFramePr>
          <p:cNvPr id="9221" name="Object 5"/>
          <p:cNvGraphicFramePr>
            <a:graphicFrameLocks noChangeAspect="1"/>
          </p:cNvGraphicFramePr>
          <p:nvPr/>
        </p:nvGraphicFramePr>
        <p:xfrm>
          <a:off x="2133600" y="1828800"/>
          <a:ext cx="2362200" cy="3048000"/>
        </p:xfrm>
        <a:graphic>
          <a:graphicData uri="http://schemas.openxmlformats.org/presentationml/2006/ole">
            <p:oleObj spid="_x0000_s3076" name="Clip" r:id="rId5" imgW="3275640" imgH="5423400" progId="">
              <p:embed/>
            </p:oleObj>
          </a:graphicData>
        </a:graphic>
      </p:graphicFrame>
      <p:graphicFrame>
        <p:nvGraphicFramePr>
          <p:cNvPr id="9222" name="Object 6"/>
          <p:cNvGraphicFramePr>
            <a:graphicFrameLocks noChangeAspect="1"/>
          </p:cNvGraphicFramePr>
          <p:nvPr/>
        </p:nvGraphicFramePr>
        <p:xfrm>
          <a:off x="4419600" y="1752600"/>
          <a:ext cx="930275" cy="1676400"/>
        </p:xfrm>
        <a:graphic>
          <a:graphicData uri="http://schemas.openxmlformats.org/presentationml/2006/ole">
            <p:oleObj spid="_x0000_s3077" name="Clip" r:id="rId6" imgW="2319840" imgH="5913360" progId="">
              <p:embed/>
            </p:oleObj>
          </a:graphicData>
        </a:graphic>
      </p:graphicFrame>
      <p:sp>
        <p:nvSpPr>
          <p:cNvPr id="3080" name="AutoShape 8"/>
          <p:cNvSpPr>
            <a:spLocks noChangeArrowheads="1"/>
          </p:cNvSpPr>
          <p:nvPr/>
        </p:nvSpPr>
        <p:spPr bwMode="auto">
          <a:xfrm>
            <a:off x="1676400" y="2133600"/>
            <a:ext cx="457200" cy="533400"/>
          </a:xfrm>
          <a:prstGeom prst="leftArrow">
            <a:avLst>
              <a:gd name="adj1" fmla="val 50000"/>
              <a:gd name="adj2" fmla="val 25000"/>
            </a:avLst>
          </a:prstGeom>
          <a:solidFill>
            <a:schemeClr val="accent1"/>
          </a:solidFill>
          <a:ln w="9525">
            <a:solidFill>
              <a:schemeClr val="tx1"/>
            </a:solidFill>
            <a:miter lim="800000"/>
            <a:headEnd/>
            <a:tailEnd/>
          </a:ln>
        </p:spPr>
        <p:txBody>
          <a:bodyPr wrap="none" anchor="ctr"/>
          <a:lstStyle/>
          <a:p>
            <a:pPr eaLnBrk="1" hangingPunct="1"/>
            <a:endParaRPr lang="id-ID"/>
          </a:p>
        </p:txBody>
      </p:sp>
      <p:sp>
        <p:nvSpPr>
          <p:cNvPr id="3081" name="AutoShape 9"/>
          <p:cNvSpPr>
            <a:spLocks noChangeArrowheads="1"/>
          </p:cNvSpPr>
          <p:nvPr/>
        </p:nvSpPr>
        <p:spPr bwMode="auto">
          <a:xfrm>
            <a:off x="3810000" y="2133600"/>
            <a:ext cx="609600" cy="457200"/>
          </a:xfrm>
          <a:prstGeom prst="rightArrow">
            <a:avLst>
              <a:gd name="adj1" fmla="val 50000"/>
              <a:gd name="adj2" fmla="val 33333"/>
            </a:avLst>
          </a:prstGeom>
          <a:solidFill>
            <a:schemeClr val="accent1"/>
          </a:solidFill>
          <a:ln w="9525">
            <a:solidFill>
              <a:schemeClr val="tx1"/>
            </a:solidFill>
            <a:miter lim="800000"/>
            <a:headEnd/>
            <a:tailEnd/>
          </a:ln>
        </p:spPr>
        <p:txBody>
          <a:bodyPr wrap="none" anchor="ctr"/>
          <a:lstStyle/>
          <a:p>
            <a:pPr eaLnBrk="1" hangingPunct="1"/>
            <a:endParaRPr lang="id-ID"/>
          </a:p>
        </p:txBody>
      </p:sp>
      <p:sp>
        <p:nvSpPr>
          <p:cNvPr id="3082" name="Text Box 10"/>
          <p:cNvSpPr txBox="1">
            <a:spLocks noChangeArrowheads="1"/>
          </p:cNvSpPr>
          <p:nvPr/>
        </p:nvSpPr>
        <p:spPr bwMode="auto">
          <a:xfrm>
            <a:off x="5334000" y="1905000"/>
            <a:ext cx="3570288" cy="1311275"/>
          </a:xfrm>
          <a:prstGeom prst="rect">
            <a:avLst/>
          </a:prstGeom>
          <a:noFill/>
          <a:ln w="9525">
            <a:noFill/>
            <a:miter lim="800000"/>
            <a:headEnd/>
            <a:tailEnd/>
          </a:ln>
        </p:spPr>
        <p:txBody>
          <a:bodyPr wrap="none">
            <a:spAutoFit/>
          </a:bodyPr>
          <a:lstStyle/>
          <a:p>
            <a:r>
              <a:rPr lang="en-US" sz="2000">
                <a:latin typeface="Blue Highway Linocut"/>
              </a:rPr>
              <a:t>Wajib Pajak </a:t>
            </a:r>
            <a:r>
              <a:rPr lang="en-US" sz="2000" b="1">
                <a:latin typeface="Blue Highway Linocut"/>
              </a:rPr>
              <a:t>tidak diketahui</a:t>
            </a:r>
            <a:r>
              <a:rPr lang="en-US" sz="2000">
                <a:latin typeface="Blue Highway Linocut"/>
              </a:rPr>
              <a:t> </a:t>
            </a:r>
          </a:p>
          <a:p>
            <a:r>
              <a:rPr lang="en-US" sz="2000" b="1">
                <a:latin typeface="Blue Highway Linocut"/>
              </a:rPr>
              <a:t>dng jelas</a:t>
            </a:r>
            <a:r>
              <a:rPr lang="en-US" sz="2000">
                <a:latin typeface="Blue Highway Linocut"/>
              </a:rPr>
              <a:t>, DirJen Pajak dapat</a:t>
            </a:r>
          </a:p>
          <a:p>
            <a:r>
              <a:rPr lang="en-US" sz="2000">
                <a:latin typeface="Blue Highway Linocut"/>
              </a:rPr>
              <a:t>menetapkan Subjek Pajak.</a:t>
            </a:r>
          </a:p>
          <a:p>
            <a:r>
              <a:rPr lang="en-US" sz="2000">
                <a:latin typeface="Blue Highway Linocut"/>
              </a:rPr>
              <a:t>(Ps.4 a(3))</a:t>
            </a:r>
          </a:p>
        </p:txBody>
      </p:sp>
      <p:sp>
        <p:nvSpPr>
          <p:cNvPr id="3083" name="Text Box 11"/>
          <p:cNvSpPr txBox="1">
            <a:spLocks noChangeArrowheads="1"/>
          </p:cNvSpPr>
          <p:nvPr/>
        </p:nvSpPr>
        <p:spPr bwMode="auto">
          <a:xfrm>
            <a:off x="4430713" y="3657600"/>
            <a:ext cx="4713287" cy="1006475"/>
          </a:xfrm>
          <a:prstGeom prst="rect">
            <a:avLst/>
          </a:prstGeom>
          <a:noFill/>
          <a:ln w="9525">
            <a:noFill/>
            <a:miter lim="800000"/>
            <a:headEnd/>
            <a:tailEnd/>
          </a:ln>
        </p:spPr>
        <p:txBody>
          <a:bodyPr wrap="none">
            <a:spAutoFit/>
          </a:bodyPr>
          <a:lstStyle/>
          <a:p>
            <a:r>
              <a:rPr lang="en-US" sz="2000" b="1">
                <a:latin typeface="Blue Highway Linocut"/>
              </a:rPr>
              <a:t>SP</a:t>
            </a:r>
            <a:r>
              <a:rPr lang="en-US" sz="2000">
                <a:latin typeface="Blue Highway Linocut"/>
              </a:rPr>
              <a:t> yg ditetapkan dpt memberikan </a:t>
            </a:r>
          </a:p>
          <a:p>
            <a:r>
              <a:rPr lang="en-US" sz="2000">
                <a:latin typeface="Blue Highway Linocut"/>
              </a:rPr>
              <a:t>Keterangan tertulis bahwa </a:t>
            </a:r>
            <a:r>
              <a:rPr lang="en-US" sz="2000" b="1">
                <a:latin typeface="Blue Highway Linocut"/>
              </a:rPr>
              <a:t>Ia bukan WP</a:t>
            </a:r>
            <a:endParaRPr lang="en-US" sz="2000">
              <a:latin typeface="Blue Highway Linocut"/>
            </a:endParaRPr>
          </a:p>
          <a:p>
            <a:r>
              <a:rPr lang="en-US" sz="2000">
                <a:latin typeface="Blue Highway Linocut"/>
              </a:rPr>
              <a:t>yg dimaksud.(Ps.4 a(4))</a:t>
            </a:r>
          </a:p>
        </p:txBody>
      </p:sp>
      <p:sp>
        <p:nvSpPr>
          <p:cNvPr id="3084" name="Text Box 12"/>
          <p:cNvSpPr txBox="1">
            <a:spLocks noChangeArrowheads="1"/>
          </p:cNvSpPr>
          <p:nvPr/>
        </p:nvSpPr>
        <p:spPr bwMode="auto">
          <a:xfrm>
            <a:off x="304800" y="5105400"/>
            <a:ext cx="8839200" cy="1311275"/>
          </a:xfrm>
          <a:prstGeom prst="rect">
            <a:avLst/>
          </a:prstGeom>
          <a:noFill/>
          <a:ln w="9525">
            <a:noFill/>
            <a:miter lim="800000"/>
            <a:headEnd/>
            <a:tailEnd/>
          </a:ln>
        </p:spPr>
        <p:txBody>
          <a:bodyPr>
            <a:spAutoFit/>
          </a:bodyPr>
          <a:lstStyle/>
          <a:p>
            <a:pPr algn="just"/>
            <a:r>
              <a:rPr lang="en-US" sz="2000">
                <a:latin typeface="Blue Highway Linocut"/>
              </a:rPr>
              <a:t>Apabila </a:t>
            </a:r>
            <a:r>
              <a:rPr lang="en-US" sz="2000" b="1">
                <a:latin typeface="Blue Highway Linocut"/>
              </a:rPr>
              <a:t>setelah jangka waktu  1 bulan</a:t>
            </a:r>
            <a:r>
              <a:rPr lang="en-US" sz="2000">
                <a:latin typeface="Blue Highway Linocut"/>
              </a:rPr>
              <a:t> sejak diterimanya keterangan tersebut, DirJen Pajak </a:t>
            </a:r>
            <a:r>
              <a:rPr lang="en-US" sz="2000" b="1">
                <a:latin typeface="Blue Highway Linocut"/>
              </a:rPr>
              <a:t>tidak memberikan keputusan</a:t>
            </a:r>
            <a:r>
              <a:rPr lang="en-US" sz="2000">
                <a:latin typeface="Blue Highway Linocut"/>
              </a:rPr>
              <a:t>, maka keterangan yg diajukan dianggap  </a:t>
            </a:r>
            <a:r>
              <a:rPr lang="en-US" sz="2000" b="1">
                <a:latin typeface="Blue Highway Linocut"/>
              </a:rPr>
              <a:t>disetujui</a:t>
            </a:r>
            <a:r>
              <a:rPr lang="en-US" sz="2000">
                <a:latin typeface="Blue Highway Linocut"/>
              </a:rPr>
              <a:t>.</a:t>
            </a:r>
          </a:p>
          <a:p>
            <a:pPr algn="just"/>
            <a:r>
              <a:rPr lang="en-US" sz="2000">
                <a:latin typeface="Blue Highway Linocut"/>
              </a:rPr>
              <a:t>(Ps.4 a(7))</a:t>
            </a:r>
          </a:p>
        </p:txBody>
      </p:sp>
      <p:sp>
        <p:nvSpPr>
          <p:cNvPr id="3085" name="Text Box 13"/>
          <p:cNvSpPr txBox="1">
            <a:spLocks noChangeArrowheads="1"/>
          </p:cNvSpPr>
          <p:nvPr/>
        </p:nvSpPr>
        <p:spPr bwMode="auto">
          <a:xfrm>
            <a:off x="0" y="3429000"/>
            <a:ext cx="1163638" cy="396875"/>
          </a:xfrm>
          <a:prstGeom prst="rect">
            <a:avLst/>
          </a:prstGeom>
          <a:noFill/>
          <a:ln w="9525">
            <a:noFill/>
            <a:miter lim="800000"/>
            <a:headEnd/>
            <a:tailEnd/>
          </a:ln>
        </p:spPr>
        <p:txBody>
          <a:bodyPr wrap="none">
            <a:spAutoFit/>
          </a:bodyPr>
          <a:lstStyle/>
          <a:p>
            <a:r>
              <a:rPr lang="en-US" sz="1000" b="1">
                <a:latin typeface="Times New Roman" pitchFamily="18" charset="0"/>
              </a:rPr>
              <a:t>SUBJEK  PAJAK</a:t>
            </a:r>
          </a:p>
          <a:p>
            <a:r>
              <a:rPr lang="en-US" sz="1000" b="1">
                <a:latin typeface="Times New Roman" pitchFamily="18" charset="0"/>
              </a:rPr>
              <a:t>           ( SP )</a:t>
            </a:r>
            <a:endParaRPr lang="en-US" sz="1000">
              <a:latin typeface="Times New Roman" pitchFamily="18" charset="0"/>
            </a:endParaRPr>
          </a:p>
        </p:txBody>
      </p:sp>
      <p:sp>
        <p:nvSpPr>
          <p:cNvPr id="3086" name="Text Box 14"/>
          <p:cNvSpPr txBox="1">
            <a:spLocks noChangeArrowheads="1"/>
          </p:cNvSpPr>
          <p:nvPr/>
        </p:nvSpPr>
        <p:spPr bwMode="auto">
          <a:xfrm>
            <a:off x="2514600" y="1981200"/>
            <a:ext cx="1225550" cy="366713"/>
          </a:xfrm>
          <a:prstGeom prst="rect">
            <a:avLst/>
          </a:prstGeom>
          <a:noFill/>
          <a:ln w="9525">
            <a:noFill/>
            <a:miter lim="800000"/>
            <a:headEnd/>
            <a:tailEnd/>
          </a:ln>
        </p:spPr>
        <p:txBody>
          <a:bodyPr wrap="none">
            <a:spAutoFit/>
          </a:bodyPr>
          <a:lstStyle/>
          <a:p>
            <a:pPr eaLnBrk="1" hangingPunct="1"/>
            <a:r>
              <a:rPr lang="en-US">
                <a:solidFill>
                  <a:schemeClr val="bg1"/>
                </a:solidFill>
                <a:cs typeface="Arial" pitchFamily="34" charset="0"/>
              </a:rPr>
              <a:t>Yg mana?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5A6CC57-6D4A-4C89-BB15-CE863BA752AD}" type="slidenum">
              <a:rPr lang="en-US"/>
              <a:pPr/>
              <a:t>17</a:t>
            </a:fld>
            <a:endParaRPr lang="en-US"/>
          </a:p>
        </p:txBody>
      </p:sp>
      <p:sp>
        <p:nvSpPr>
          <p:cNvPr id="272386" name="Rectangle 2"/>
          <p:cNvSpPr>
            <a:spLocks noGrp="1"/>
          </p:cNvSpPr>
          <p:nvPr>
            <p:ph type="title"/>
          </p:nvPr>
        </p:nvSpPr>
        <p:spPr bwMode="auto">
          <a:xfrm>
            <a:off x="1143000" y="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1</a:t>
            </a:r>
          </a:p>
        </p:txBody>
      </p:sp>
      <p:sp>
        <p:nvSpPr>
          <p:cNvPr id="30724" name="Text Box 4"/>
          <p:cNvSpPr txBox="1">
            <a:spLocks noChangeArrowheads="1"/>
          </p:cNvSpPr>
          <p:nvPr/>
        </p:nvSpPr>
        <p:spPr bwMode="auto">
          <a:xfrm>
            <a:off x="457200" y="1295400"/>
            <a:ext cx="8229600" cy="4362450"/>
          </a:xfrm>
          <a:prstGeom prst="rect">
            <a:avLst/>
          </a:prstGeom>
          <a:noFill/>
          <a:ln w="9525">
            <a:noFill/>
            <a:miter lim="800000"/>
            <a:headEnd/>
            <a:tailEnd/>
          </a:ln>
        </p:spPr>
        <p:txBody>
          <a:bodyPr>
            <a:spAutoFit/>
          </a:bodyPr>
          <a:lstStyle/>
          <a:p>
            <a:pPr algn="just"/>
            <a:r>
              <a:rPr lang="id-ID" sz="2800"/>
              <a:t>Pak Sholeh mempunyai Yayasan Pendidikan bagi anak-anak Yatim Piatu, yang berlokasi di Jalan Kaliurang No. 28 Yogyakarta, dengan Sertifikat tanah masih atas nama Beliau. Berdasarkan data kepemilikan tersebut KPP Pratama Yogyakarta menerbitkan SPPT PBB atas nama Pak Sholeh. Pak Sholeh mengajukan keberatan atas SPPT tersebut karena merasa objek pajak digunakan untuk kegiatan pendidikan. Bagaimana penyelesaian masalah tersebut.</a:t>
            </a:r>
            <a:endParaRPr lang="en-US" sz="28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fld id="{5A022726-F9D3-4452-B253-D2BC0EB677F4}" type="slidenum">
              <a:rPr lang="en-US"/>
              <a:pPr/>
              <a:t>18</a:t>
            </a:fld>
            <a:endParaRPr lang="en-US"/>
          </a:p>
        </p:txBody>
      </p:sp>
      <p:sp>
        <p:nvSpPr>
          <p:cNvPr id="273410" name="Rectangle 2"/>
          <p:cNvSpPr>
            <a:spLocks noGrp="1"/>
          </p:cNvSpPr>
          <p:nvPr>
            <p:ph type="title"/>
          </p:nvPr>
        </p:nvSpPr>
        <p:spPr bwMode="auto">
          <a:xfrm>
            <a:off x="1143000" y="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2</a:t>
            </a:r>
          </a:p>
        </p:txBody>
      </p:sp>
      <p:sp>
        <p:nvSpPr>
          <p:cNvPr id="31748" name="Text Box 3"/>
          <p:cNvSpPr txBox="1">
            <a:spLocks noChangeArrowheads="1"/>
          </p:cNvSpPr>
          <p:nvPr/>
        </p:nvSpPr>
        <p:spPr bwMode="auto">
          <a:xfrm>
            <a:off x="381000" y="914400"/>
            <a:ext cx="8229600" cy="1800225"/>
          </a:xfrm>
          <a:prstGeom prst="rect">
            <a:avLst/>
          </a:prstGeom>
          <a:noFill/>
          <a:ln w="9525">
            <a:noFill/>
            <a:miter lim="800000"/>
            <a:headEnd/>
            <a:tailEnd/>
          </a:ln>
        </p:spPr>
        <p:txBody>
          <a:bodyPr>
            <a:spAutoFit/>
          </a:bodyPr>
          <a:lstStyle/>
          <a:p>
            <a:pPr algn="just"/>
            <a:r>
              <a:rPr lang="id-ID" sz="2800"/>
              <a:t>Rumah dinas ditempati oleh seorang pegawai negeri yang sedang menduduki sebuah jabatan tertentu. Apakah rumah tersebut dapat dikenakan PBB ? Bagaimana pendapat saudara?</a:t>
            </a:r>
            <a:endParaRPr lang="en-US" sz="2800"/>
          </a:p>
        </p:txBody>
      </p:sp>
      <p:sp>
        <p:nvSpPr>
          <p:cNvPr id="31749" name="Rectangle 4"/>
          <p:cNvSpPr>
            <a:spLocks/>
          </p:cNvSpPr>
          <p:nvPr/>
        </p:nvSpPr>
        <p:spPr bwMode="auto">
          <a:xfrm>
            <a:off x="1143000" y="2895600"/>
            <a:ext cx="6705600" cy="731838"/>
          </a:xfrm>
          <a:prstGeom prst="rect">
            <a:avLst/>
          </a:prstGeom>
          <a:noFill/>
          <a:ln w="9525">
            <a:noFill/>
            <a:miter lim="800000"/>
            <a:headEnd/>
            <a:tailEnd/>
          </a:ln>
        </p:spPr>
        <p:txBody>
          <a:bodyPr anchor="ctr"/>
          <a:lstStyle/>
          <a:p>
            <a:pPr algn="ctr" eaLnBrk="1" hangingPunct="1"/>
            <a:r>
              <a:rPr lang="en-US" sz="2400" b="1">
                <a:solidFill>
                  <a:srgbClr val="FFFF00"/>
                </a:solidFill>
              </a:rPr>
              <a:t>STUDI KASUS 3</a:t>
            </a:r>
          </a:p>
        </p:txBody>
      </p:sp>
      <p:sp>
        <p:nvSpPr>
          <p:cNvPr id="31750" name="Text Box 5"/>
          <p:cNvSpPr txBox="1">
            <a:spLocks noChangeArrowheads="1"/>
          </p:cNvSpPr>
          <p:nvPr/>
        </p:nvSpPr>
        <p:spPr bwMode="auto">
          <a:xfrm>
            <a:off x="228600" y="3733800"/>
            <a:ext cx="8677275" cy="2654300"/>
          </a:xfrm>
          <a:prstGeom prst="rect">
            <a:avLst/>
          </a:prstGeom>
          <a:noFill/>
          <a:ln w="9525">
            <a:noFill/>
            <a:miter lim="800000"/>
            <a:headEnd/>
            <a:tailEnd/>
          </a:ln>
        </p:spPr>
        <p:txBody>
          <a:bodyPr>
            <a:spAutoFit/>
          </a:bodyPr>
          <a:lstStyle/>
          <a:p>
            <a:pPr algn="just"/>
            <a:r>
              <a:rPr lang="id-ID" sz="2800"/>
              <a:t>Ibu Sri Wahyuni mempunyai dua objek, satu berupa tanah dan rumah di Jalan Anggrek No. 1 dengan NJOP sebesar 750 juta, dan satunya berupa tanah kosong di kawasan Mega Kuningan dengan NJOP sebesar 900 juta. Bagaimana penerapan NJOPTKP-nya.</a:t>
            </a:r>
            <a:endParaRPr lang="en-US" sz="28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00239D14-C20B-4A60-94EA-0BC3535A37B3}" type="slidenum">
              <a:rPr lang="en-US"/>
              <a:pPr/>
              <a:t>19</a:t>
            </a:fld>
            <a:endParaRPr lang="en-US"/>
          </a:p>
        </p:txBody>
      </p:sp>
      <p:sp>
        <p:nvSpPr>
          <p:cNvPr id="274434" name="Rectangle 2"/>
          <p:cNvSpPr>
            <a:spLocks noGrp="1"/>
          </p:cNvSpPr>
          <p:nvPr>
            <p:ph type="title"/>
          </p:nvPr>
        </p:nvSpPr>
        <p:spPr bwMode="auto">
          <a:xfrm>
            <a:off x="1143000" y="15240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4</a:t>
            </a:r>
          </a:p>
        </p:txBody>
      </p:sp>
      <p:sp>
        <p:nvSpPr>
          <p:cNvPr id="32772" name="Text Box 3"/>
          <p:cNvSpPr txBox="1">
            <a:spLocks noChangeArrowheads="1"/>
          </p:cNvSpPr>
          <p:nvPr/>
        </p:nvSpPr>
        <p:spPr bwMode="auto">
          <a:xfrm>
            <a:off x="457200" y="1143000"/>
            <a:ext cx="8229600" cy="3013075"/>
          </a:xfrm>
          <a:prstGeom prst="rect">
            <a:avLst/>
          </a:prstGeom>
          <a:noFill/>
          <a:ln w="9525">
            <a:noFill/>
            <a:miter lim="800000"/>
            <a:headEnd/>
            <a:tailEnd/>
          </a:ln>
        </p:spPr>
        <p:txBody>
          <a:bodyPr>
            <a:spAutoFit/>
          </a:bodyPr>
          <a:lstStyle/>
          <a:p>
            <a:pPr algn="just"/>
            <a:r>
              <a:rPr lang="id-ID" sz="2400"/>
              <a:t>Pada suatu hari, Anda sebagai petugas TPT (Tempat Pelayanan Terpadu) didatangi oleh 2 orang yang sedang bersengketa tentang kepemilikan sebuah rumah. Mereka menghendaki dan meminta Anda agar menunjukkan kepada mereka berkaitan dengan siapa Wajib Pajak yang terdaftar dalam basis data atas rumah tersebut untuk membuktikan siapa pemilik sah dari rumah tersebut. Apa yang harus anda lakukan?</a:t>
            </a:r>
            <a:endParaRPr lang="en-US" sz="24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en-US" smtClean="0"/>
              <a:t>PBB</a:t>
            </a:r>
          </a:p>
        </p:txBody>
      </p:sp>
      <p:sp>
        <p:nvSpPr>
          <p:cNvPr id="215043" name="Rectangle 3"/>
          <p:cNvSpPr>
            <a:spLocks noGrp="1"/>
          </p:cNvSpPr>
          <p:nvPr>
            <p:ph type="body" idx="1"/>
          </p:nvPr>
        </p:nvSpPr>
        <p:spPr>
          <a:xfrm>
            <a:off x="457200" y="1371600"/>
            <a:ext cx="8229600" cy="4876800"/>
          </a:xfrm>
        </p:spPr>
        <p:txBody>
          <a:bodyPr/>
          <a:lstStyle/>
          <a:p>
            <a:r>
              <a:rPr lang="en-US" smtClean="0"/>
              <a:t>Pajak properti </a:t>
            </a:r>
            <a:r>
              <a:rPr lang="en-US" i="1" smtClean="0"/>
              <a:t>(property tax)</a:t>
            </a:r>
          </a:p>
          <a:p>
            <a:r>
              <a:rPr lang="en-US" smtClean="0"/>
              <a:t>Pajak “lempung” </a:t>
            </a:r>
            <a:r>
              <a:rPr lang="en-US" baseline="30000" smtClean="0"/>
              <a:t>1)</a:t>
            </a:r>
            <a:r>
              <a:rPr lang="en-US" smtClean="0"/>
              <a:t> :</a:t>
            </a:r>
          </a:p>
          <a:p>
            <a:pPr lvl="1"/>
            <a:r>
              <a:rPr lang="en-US" smtClean="0"/>
              <a:t>Objek pajak utamanya tanah (bumi)</a:t>
            </a:r>
          </a:p>
          <a:p>
            <a:pPr lvl="1"/>
            <a:r>
              <a:rPr lang="en-US" smtClean="0"/>
              <a:t>Kontribusi penerimaan relatif kecil</a:t>
            </a:r>
          </a:p>
          <a:p>
            <a:r>
              <a:rPr lang="en-US" i="1" smtClean="0"/>
              <a:t>Property tax</a:t>
            </a:r>
            <a:r>
              <a:rPr lang="en-US" smtClean="0"/>
              <a:t> tidak populer </a:t>
            </a:r>
            <a:r>
              <a:rPr lang="en-US" baseline="30000" smtClean="0"/>
              <a:t>2)</a:t>
            </a:r>
            <a:r>
              <a:rPr lang="en-US" smtClean="0"/>
              <a:t> :</a:t>
            </a:r>
          </a:p>
          <a:p>
            <a:pPr lvl="1"/>
            <a:r>
              <a:rPr lang="en-US" smtClean="0"/>
              <a:t>Objek pajaknya banyak</a:t>
            </a:r>
          </a:p>
          <a:p>
            <a:pPr lvl="1"/>
            <a:r>
              <a:rPr lang="en-US" smtClean="0"/>
              <a:t>dikenakan terhadap seluruh lapisan masyarakat:</a:t>
            </a:r>
          </a:p>
          <a:p>
            <a:pPr lvl="2"/>
            <a:r>
              <a:rPr lang="en-US" smtClean="0"/>
              <a:t>California: Proposisi 13 (13 Juni 1978)</a:t>
            </a:r>
          </a:p>
          <a:p>
            <a:pPr lvl="2"/>
            <a:r>
              <a:rPr lang="en-US" smtClean="0"/>
              <a:t>Massachusetts: Proposisi 2,5%(1977)</a:t>
            </a:r>
          </a:p>
          <a:p>
            <a:pPr lvl="1"/>
            <a:endParaRPr lang="en-US" smtClean="0"/>
          </a:p>
          <a:p>
            <a:endParaRPr lang="en-US" smtClean="0"/>
          </a:p>
        </p:txBody>
      </p:sp>
      <p:sp>
        <p:nvSpPr>
          <p:cNvPr id="215044" name="Text Box 4"/>
          <p:cNvSpPr txBox="1">
            <a:spLocks noChangeArrowheads="1"/>
          </p:cNvSpPr>
          <p:nvPr/>
        </p:nvSpPr>
        <p:spPr bwMode="auto">
          <a:xfrm>
            <a:off x="609600" y="5943600"/>
            <a:ext cx="7251700" cy="517525"/>
          </a:xfrm>
          <a:prstGeom prst="rect">
            <a:avLst/>
          </a:prstGeom>
          <a:noFill/>
          <a:ln w="9525">
            <a:noFill/>
            <a:miter lim="800000"/>
            <a:headEnd/>
            <a:tailEnd/>
          </a:ln>
          <a:effectLst>
            <a:prstShdw prst="shdw13" dist="53882" dir="13500000">
              <a:schemeClr val="bg2">
                <a:alpha val="50000"/>
              </a:schemeClr>
            </a:prstShdw>
          </a:effectLst>
        </p:spPr>
        <p:txBody>
          <a:bodyPr wrap="none">
            <a:spAutoFit/>
          </a:bodyPr>
          <a:lstStyle/>
          <a:p>
            <a:r>
              <a:rPr lang="en-US" sz="1400" baseline="30000"/>
              <a:t>1)</a:t>
            </a:r>
            <a:r>
              <a:rPr lang="en-US" sz="1400"/>
              <a:t> Suharno, Pajak Properti di Indonesia, Kajian Teoritis dan Empiris, 2003</a:t>
            </a:r>
          </a:p>
          <a:p>
            <a:r>
              <a:rPr lang="en-US" sz="1400" baseline="30000"/>
              <a:t>2)</a:t>
            </a:r>
            <a:r>
              <a:rPr lang="en-US" sz="1400"/>
              <a:t> Mahfud Sidik, Model Penilaian Properti Berbagai Penggunaan Tanah di Indonesia, 2000</a:t>
            </a:r>
          </a:p>
        </p:txBody>
      </p:sp>
      <p:sp>
        <p:nvSpPr>
          <p:cNvPr id="215045" name="Line 5"/>
          <p:cNvSpPr>
            <a:spLocks noChangeShapeType="1"/>
          </p:cNvSpPr>
          <p:nvPr/>
        </p:nvSpPr>
        <p:spPr bwMode="auto">
          <a:xfrm>
            <a:off x="381000" y="5867400"/>
            <a:ext cx="1676400" cy="0"/>
          </a:xfrm>
          <a:prstGeom prst="line">
            <a:avLst/>
          </a:prstGeom>
          <a:noFill/>
          <a:ln w="9525">
            <a:solidFill>
              <a:schemeClr val="tx1"/>
            </a:solidFill>
            <a:round/>
            <a:headEnd/>
            <a:tailEnd/>
          </a:ln>
          <a:effectLst/>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DA046A1-ECF4-4D40-BC83-F1B7BB7CFA5B}" type="slidenum">
              <a:rPr lang="en-US"/>
              <a:pPr/>
              <a:t>20</a:t>
            </a:fld>
            <a:endParaRPr lang="en-US"/>
          </a:p>
        </p:txBody>
      </p:sp>
      <p:sp>
        <p:nvSpPr>
          <p:cNvPr id="275458" name="Rectangle 2"/>
          <p:cNvSpPr>
            <a:spLocks noGrp="1"/>
          </p:cNvSpPr>
          <p:nvPr>
            <p:ph type="title"/>
          </p:nvPr>
        </p:nvSpPr>
        <p:spPr bwMode="auto">
          <a:xfrm>
            <a:off x="1143000" y="15240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5</a:t>
            </a:r>
          </a:p>
        </p:txBody>
      </p:sp>
      <p:sp>
        <p:nvSpPr>
          <p:cNvPr id="33796" name="Text Box 3"/>
          <p:cNvSpPr txBox="1">
            <a:spLocks noChangeArrowheads="1"/>
          </p:cNvSpPr>
          <p:nvPr/>
        </p:nvSpPr>
        <p:spPr bwMode="auto">
          <a:xfrm>
            <a:off x="457200" y="1524000"/>
            <a:ext cx="8229600" cy="2647950"/>
          </a:xfrm>
          <a:prstGeom prst="rect">
            <a:avLst/>
          </a:prstGeom>
          <a:noFill/>
          <a:ln w="9525">
            <a:noFill/>
            <a:miter lim="800000"/>
            <a:headEnd/>
            <a:tailEnd/>
          </a:ln>
        </p:spPr>
        <p:txBody>
          <a:bodyPr>
            <a:spAutoFit/>
          </a:bodyPr>
          <a:lstStyle/>
          <a:p>
            <a:pPr algn="just"/>
            <a:r>
              <a:rPr lang="id-ID" sz="2400"/>
              <a:t>Terdapat sebidang tanah di Jalan Jend. Sudirman No. 5 Jakarta Selatan  yang menjadi objek sengketa antara dua pihak, yaitu Tommo Suhartono dan Kurniawan Jody. Tommo Suhartono menguasai secara </a:t>
            </a:r>
            <a:r>
              <a:rPr lang="en-US" sz="2400"/>
              <a:t>fi</a:t>
            </a:r>
            <a:r>
              <a:rPr lang="id-ID" sz="2400"/>
              <a:t>sik atas objek tersebut dan memanfaatkannya untuk Arena Ketangkasan Berkuda, sedangkan Kurniawan Jody memiliki surat tanah berupa girik. Bagaimana penyelesaian masalah tersebut.</a:t>
            </a:r>
            <a:endParaRPr lang="en-US" sz="24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6546" name="Rectangle 2"/>
          <p:cNvSpPr>
            <a:spLocks noGrp="1"/>
          </p:cNvSpPr>
          <p:nvPr>
            <p:ph type="title"/>
          </p:nvPr>
        </p:nvSpPr>
        <p:spPr bwMode="auto">
          <a:xfrm>
            <a:off x="457200" y="381000"/>
            <a:ext cx="8229600" cy="1143000"/>
          </a:xfrm>
          <a:noFill/>
        </p:spPr>
        <p:txBody>
          <a:bodyPr wrap="square" lIns="91440" tIns="45720" rIns="91440" bIns="45720" numCol="1" anchorCtr="0" compatLnSpc="1">
            <a:prstTxWarp prst="textNoShape">
              <a:avLst/>
            </a:prstTxWarp>
          </a:bodyPr>
          <a:lstStyle/>
          <a:p>
            <a:r>
              <a:rPr lang="en-US" smtClean="0">
                <a:solidFill>
                  <a:srgbClr val="0066FF"/>
                </a:solidFill>
              </a:rPr>
              <a:t>UU PDRD NO 28 TH 2009</a:t>
            </a:r>
          </a:p>
        </p:txBody>
      </p:sp>
      <p:sp>
        <p:nvSpPr>
          <p:cNvPr id="236547" name="Rectangle 3"/>
          <p:cNvSpPr>
            <a:spLocks noGrp="1"/>
          </p:cNvSpPr>
          <p:nvPr>
            <p:ph type="body" idx="1"/>
          </p:nvPr>
        </p:nvSpPr>
        <p:spPr/>
        <p:txBody>
          <a:bodyPr/>
          <a:lstStyle/>
          <a:p>
            <a:r>
              <a:rPr lang="en-US" sz="2400" smtClean="0">
                <a:solidFill>
                  <a:srgbClr val="0066FF"/>
                </a:solidFill>
              </a:rPr>
              <a:t>Ps 2 ayat 2 j &amp; k</a:t>
            </a:r>
          </a:p>
          <a:p>
            <a:pPr>
              <a:buFont typeface="Wingdings 2" pitchFamily="18" charset="2"/>
              <a:buNone/>
            </a:pPr>
            <a:r>
              <a:rPr lang="en-US" sz="2400" smtClean="0">
                <a:solidFill>
                  <a:srgbClr val="0066FF"/>
                </a:solidFill>
              </a:rPr>
              <a:t>     PBB PEDESAAN PERKOTAAN dan BPHTB adalah JENIS PAJAK  YG DIPUNGUT KABUPATEN/KOTA</a:t>
            </a:r>
          </a:p>
          <a:p>
            <a:r>
              <a:rPr lang="en-US" sz="2400" smtClean="0">
                <a:solidFill>
                  <a:srgbClr val="0066FF"/>
                </a:solidFill>
              </a:rPr>
              <a:t>JENIS PAJAK  YG  DIPUNGUT DI DKI ADALAH GABUNGAN PAJAK YG  DIPUNGUT  PROPINSI DAN KABUPATEN/KOTA</a:t>
            </a:r>
          </a:p>
          <a:p>
            <a:r>
              <a:rPr lang="en-US" sz="2400" smtClean="0">
                <a:solidFill>
                  <a:srgbClr val="0066FF"/>
                </a:solidFill>
              </a:rPr>
              <a:t>OBJEK  PBB PEDESAAN DAN PERKOTAAN  :</a:t>
            </a:r>
          </a:p>
          <a:p>
            <a:pPr>
              <a:buFont typeface="Wingdings 2" pitchFamily="18" charset="2"/>
              <a:buNone/>
            </a:pPr>
            <a:r>
              <a:rPr lang="en-US" sz="2400" smtClean="0">
                <a:solidFill>
                  <a:srgbClr val="0066FF"/>
                </a:solidFill>
              </a:rPr>
              <a:t>      SELURUH OBJEK PBB KECUALI KAWASAN YANG DIGUNAKAN UNTK USAHA PERKEBUNAN  PERHUTANAN DAN PERTAMBANGAN</a:t>
            </a:r>
          </a:p>
          <a:p>
            <a:endParaRPr lang="en-US" sz="2400" smtClean="0">
              <a:solidFill>
                <a:srgbClr val="0066FF"/>
              </a:solidFill>
            </a:endParaRPr>
          </a:p>
          <a:p>
            <a:endParaRPr lang="en-US" sz="2400" smtClean="0"/>
          </a:p>
          <a:p>
            <a:endParaRPr lang="en-US" sz="240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F83DB976-9459-4C5B-82CF-96B32ED7D374}" type="slidenum">
              <a:rPr lang="en-US"/>
              <a:pPr/>
              <a:t>22</a:t>
            </a:fld>
            <a:endParaRPr lang="en-US"/>
          </a:p>
        </p:txBody>
      </p:sp>
      <p:sp>
        <p:nvSpPr>
          <p:cNvPr id="2" name="Title 1"/>
          <p:cNvSpPr>
            <a:spLocks noGrp="1"/>
          </p:cNvSpPr>
          <p:nvPr>
            <p:ph type="ctrTitle" idx="4294967295"/>
          </p:nvPr>
        </p:nvSpPr>
        <p:spPr>
          <a:xfrm>
            <a:off x="464234" y="2026113"/>
            <a:ext cx="8229600" cy="2135231"/>
          </a:xfrm>
        </p:spPr>
        <p:txBody>
          <a:bodyPr lIns="45720" rIns="228600" anchor="b">
            <a:noAutofit/>
            <a:scene3d>
              <a:camera prst="orthographicFront"/>
              <a:lightRig rig="soft" dir="t">
                <a:rot lat="0" lon="0" rev="2400000"/>
              </a:lightRig>
            </a:scene3d>
            <a:sp3d>
              <a:bevelT w="19050" h="12700"/>
            </a:sp3d>
          </a:bodyPr>
          <a:lstStyle/>
          <a:p>
            <a:pPr eaLnBrk="1" fontAlgn="auto" hangingPunct="1">
              <a:spcAft>
                <a:spcPts val="0"/>
              </a:spcAft>
              <a:defRPr/>
            </a:pPr>
            <a:r>
              <a:rPr lang="en-US" sz="3200" b="0" kern="1200" dirty="0" err="1">
                <a:solidFill>
                  <a:srgbClr val="FF0000"/>
                </a:solidFill>
                <a:effectLst>
                  <a:outerShdw blurRad="38100" dist="25500" dir="5400000" algn="tl" rotWithShape="0">
                    <a:srgbClr val="000000">
                      <a:satMod val="180000"/>
                      <a:alpha val="75000"/>
                    </a:srgbClr>
                  </a:outerShdw>
                </a:effectLst>
              </a:rPr>
              <a:t>Dasar</a:t>
            </a:r>
            <a:r>
              <a:rPr lang="en-US" sz="3200" b="0" kern="1200" dirty="0">
                <a:solidFill>
                  <a:srgbClr val="FF0000"/>
                </a:solidFill>
                <a:effectLst>
                  <a:outerShdw blurRad="38100" dist="25500" dir="5400000" algn="tl" rotWithShape="0">
                    <a:srgbClr val="000000">
                      <a:satMod val="180000"/>
                      <a:alpha val="75000"/>
                    </a:srgbClr>
                  </a:outerShdw>
                </a:effectLst>
              </a:rPr>
              <a:t> </a:t>
            </a:r>
            <a:r>
              <a:rPr lang="en-US" sz="3200" b="0" kern="1200" dirty="0" err="1">
                <a:solidFill>
                  <a:srgbClr val="FF0000"/>
                </a:solidFill>
                <a:effectLst>
                  <a:outerShdw blurRad="38100" dist="25500" dir="5400000" algn="tl" rotWithShape="0">
                    <a:srgbClr val="000000">
                      <a:satMod val="180000"/>
                      <a:alpha val="75000"/>
                    </a:srgbClr>
                  </a:outerShdw>
                </a:effectLst>
              </a:rPr>
              <a:t>Perhitungan</a:t>
            </a:r>
            <a:r>
              <a:rPr lang="en-US" sz="3200" b="0" kern="1200" dirty="0">
                <a:solidFill>
                  <a:srgbClr val="FF0000"/>
                </a:solidFill>
                <a:effectLst>
                  <a:outerShdw blurRad="38100" dist="25500" dir="5400000" algn="tl" rotWithShape="0">
                    <a:srgbClr val="000000">
                      <a:satMod val="180000"/>
                      <a:alpha val="75000"/>
                    </a:srgbClr>
                  </a:outerShdw>
                </a:effectLst>
              </a:rPr>
              <a:t> &amp; Cara </a:t>
            </a:r>
            <a:r>
              <a:rPr lang="en-US" sz="3200" b="0" kern="1200" dirty="0" err="1">
                <a:solidFill>
                  <a:srgbClr val="FF0000"/>
                </a:solidFill>
                <a:effectLst>
                  <a:outerShdw blurRad="38100" dist="25500" dir="5400000" algn="tl" rotWithShape="0">
                    <a:srgbClr val="000000">
                      <a:satMod val="180000"/>
                      <a:alpha val="75000"/>
                    </a:srgbClr>
                  </a:outerShdw>
                </a:effectLst>
              </a:rPr>
              <a:t>Menghitung</a:t>
            </a:r>
            <a:r>
              <a:rPr lang="en-US" sz="3200" b="0" kern="1200" dirty="0">
                <a:solidFill>
                  <a:srgbClr val="FF0000"/>
                </a:solidFill>
                <a:effectLst>
                  <a:outerShdw blurRad="38100" dist="25500" dir="5400000" algn="tl" rotWithShape="0">
                    <a:srgbClr val="000000">
                      <a:satMod val="180000"/>
                      <a:alpha val="75000"/>
                    </a:srgbClr>
                  </a:outerShdw>
                </a:effectLst>
              </a:rPr>
              <a:t> PBB</a:t>
            </a:r>
          </a:p>
        </p:txBody>
      </p:sp>
      <p:sp>
        <p:nvSpPr>
          <p:cNvPr id="34820" name="Text Box 3"/>
          <p:cNvSpPr txBox="1">
            <a:spLocks noChangeArrowheads="1"/>
          </p:cNvSpPr>
          <p:nvPr/>
        </p:nvSpPr>
        <p:spPr bwMode="auto">
          <a:xfrm>
            <a:off x="7010400" y="5486400"/>
            <a:ext cx="1085850" cy="366713"/>
          </a:xfrm>
          <a:prstGeom prst="rect">
            <a:avLst/>
          </a:prstGeom>
          <a:noFill/>
          <a:ln w="9525">
            <a:noFill/>
            <a:miter lim="800000"/>
            <a:headEnd/>
            <a:tailEnd/>
          </a:ln>
        </p:spPr>
        <p:txBody>
          <a:bodyPr wrap="none">
            <a:spAutoFit/>
          </a:bodyPr>
          <a:lstStyle/>
          <a:p>
            <a:r>
              <a:rPr lang="en-US">
                <a:hlinkClick r:id="rId2" action="ppaction://hlinkfile"/>
              </a:rPr>
              <a:t>VIDEO 2</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0F0D224A-8835-4A36-BA6B-FA8FC4C95BC6}" type="slidenum">
              <a:rPr lang="en-US"/>
              <a:pPr/>
              <a:t>23</a:t>
            </a:fld>
            <a:endParaRPr lang="en-US"/>
          </a:p>
        </p:txBody>
      </p:sp>
      <p:sp>
        <p:nvSpPr>
          <p:cNvPr id="10242" name="Oval 2"/>
          <p:cNvSpPr>
            <a:spLocks noChangeArrowheads="1"/>
          </p:cNvSpPr>
          <p:nvPr/>
        </p:nvSpPr>
        <p:spPr bwMode="auto">
          <a:xfrm>
            <a:off x="2362200" y="457200"/>
            <a:ext cx="3962400" cy="1828800"/>
          </a:xfrm>
          <a:prstGeom prst="ellipse">
            <a:avLst/>
          </a:prstGeom>
          <a:solidFill>
            <a:srgbClr val="CCFFFF"/>
          </a:solidFill>
          <a:ln w="57150">
            <a:solidFill>
              <a:srgbClr val="0000FF"/>
            </a:solidFill>
            <a:round/>
            <a:headEnd/>
            <a:tailEnd/>
          </a:ln>
        </p:spPr>
        <p:txBody>
          <a:bodyPr wrap="none" anchor="ctr"/>
          <a:lstStyle/>
          <a:p>
            <a:pPr algn="ctr"/>
            <a:r>
              <a:rPr lang="en-US" sz="2800" b="1">
                <a:solidFill>
                  <a:schemeClr val="bg1"/>
                </a:solidFill>
                <a:latin typeface="Times New Roman" pitchFamily="18" charset="0"/>
              </a:rPr>
              <a:t> </a:t>
            </a:r>
            <a:r>
              <a:rPr lang="en-US" sz="2800" b="1">
                <a:solidFill>
                  <a:schemeClr val="bg1"/>
                </a:solidFill>
                <a:latin typeface="Blue Highway Linocut"/>
              </a:rPr>
              <a:t>Tarif Pajak</a:t>
            </a:r>
            <a:endParaRPr lang="en-US" sz="2000" b="1">
              <a:solidFill>
                <a:schemeClr val="bg1"/>
              </a:solidFill>
              <a:latin typeface="Blue Highway Linocut"/>
            </a:endParaRPr>
          </a:p>
          <a:p>
            <a:pPr algn="ctr"/>
            <a:r>
              <a:rPr lang="en-US" sz="2000" b="1">
                <a:solidFill>
                  <a:schemeClr val="bg1"/>
                </a:solidFill>
                <a:latin typeface="Blue Highway Linocut"/>
              </a:rPr>
              <a:t>sebesar</a:t>
            </a:r>
          </a:p>
          <a:p>
            <a:pPr algn="ctr"/>
            <a:r>
              <a:rPr lang="en-US" sz="3600" b="1">
                <a:solidFill>
                  <a:schemeClr val="bg1"/>
                </a:solidFill>
                <a:latin typeface="Blue Highway Linocut"/>
              </a:rPr>
              <a:t>0,5 %</a:t>
            </a:r>
          </a:p>
          <a:p>
            <a:pPr algn="ctr"/>
            <a:r>
              <a:rPr lang="en-US" sz="2000" b="1">
                <a:solidFill>
                  <a:schemeClr val="bg1"/>
                </a:solidFill>
                <a:latin typeface="Blue Highway Linocut"/>
              </a:rPr>
              <a:t>(Ps.5)</a:t>
            </a:r>
          </a:p>
        </p:txBody>
      </p:sp>
      <p:sp>
        <p:nvSpPr>
          <p:cNvPr id="10243" name="Rectangle 3"/>
          <p:cNvSpPr>
            <a:spLocks noChangeArrowheads="1"/>
          </p:cNvSpPr>
          <p:nvPr/>
        </p:nvSpPr>
        <p:spPr bwMode="auto">
          <a:xfrm>
            <a:off x="0" y="2514600"/>
            <a:ext cx="8839200" cy="3962400"/>
          </a:xfrm>
          <a:prstGeom prst="rect">
            <a:avLst/>
          </a:prstGeom>
          <a:solidFill>
            <a:srgbClr val="FFFF99"/>
          </a:solidFill>
          <a:ln w="57150">
            <a:solidFill>
              <a:srgbClr val="D60093"/>
            </a:solidFill>
            <a:miter lim="800000"/>
            <a:headEnd/>
            <a:tailEnd/>
          </a:ln>
        </p:spPr>
        <p:txBody>
          <a:bodyPr wrap="none" anchor="ctr"/>
          <a:lstStyle/>
          <a:p>
            <a:endParaRPr lang="id-ID" sz="2400" b="1">
              <a:solidFill>
                <a:schemeClr val="bg1"/>
              </a:solidFill>
              <a:latin typeface="Times New Roman" pitchFamily="18" charset="0"/>
            </a:endParaRPr>
          </a:p>
          <a:p>
            <a:r>
              <a:rPr lang="en-US" sz="2400" b="1">
                <a:solidFill>
                  <a:schemeClr val="bg1"/>
                </a:solidFill>
                <a:latin typeface="Blue Highway Linocut"/>
              </a:rPr>
              <a:t>Dasar Pengenaan</a:t>
            </a:r>
            <a:endParaRPr lang="id-ID" sz="2400" b="1">
              <a:solidFill>
                <a:schemeClr val="bg1"/>
              </a:solidFill>
              <a:latin typeface="Blue Highway Linocut"/>
            </a:endParaRPr>
          </a:p>
          <a:p>
            <a:r>
              <a:rPr lang="id-ID" sz="2400" b="1">
                <a:solidFill>
                  <a:schemeClr val="bg1"/>
                </a:solidFill>
                <a:latin typeface="Blue Highway Linocut"/>
              </a:rPr>
              <a:t>(Ps. 6)</a:t>
            </a:r>
            <a:endParaRPr lang="en-US" sz="2000" b="1">
              <a:solidFill>
                <a:schemeClr val="bg1"/>
              </a:solidFill>
              <a:latin typeface="Blue Highway Linocut"/>
            </a:endParaRPr>
          </a:p>
          <a:p>
            <a:endParaRPr lang="en-US" sz="2400">
              <a:solidFill>
                <a:schemeClr val="bg1"/>
              </a:solidFill>
              <a:latin typeface="Blue Highway Linocut"/>
            </a:endParaRPr>
          </a:p>
          <a:p>
            <a:r>
              <a:rPr lang="en-US" sz="2000">
                <a:solidFill>
                  <a:schemeClr val="bg1"/>
                </a:solidFill>
                <a:latin typeface="Blue Highway Linocut"/>
              </a:rPr>
              <a:t>(1). Dasar Pengenaan Pajak adalah </a:t>
            </a:r>
            <a:r>
              <a:rPr lang="en-US" sz="2000" b="1">
                <a:solidFill>
                  <a:schemeClr val="bg1"/>
                </a:solidFill>
                <a:latin typeface="Blue Highway Linocut"/>
              </a:rPr>
              <a:t>Nilai Jual Objek Pajak (NJOP) yaitu : </a:t>
            </a:r>
          </a:p>
          <a:p>
            <a:r>
              <a:rPr lang="en-US" sz="2000" b="1">
                <a:solidFill>
                  <a:schemeClr val="bg1"/>
                </a:solidFill>
                <a:latin typeface="Blue Highway Linocut"/>
              </a:rPr>
              <a:t>	Harga rata2 </a:t>
            </a:r>
            <a:r>
              <a:rPr lang="en-US" sz="2000">
                <a:solidFill>
                  <a:schemeClr val="bg1"/>
                </a:solidFill>
                <a:latin typeface="Blue Highway Linocut"/>
              </a:rPr>
              <a:t>yg diperoleh dari </a:t>
            </a:r>
            <a:r>
              <a:rPr lang="en-US" sz="2000" b="1">
                <a:solidFill>
                  <a:schemeClr val="bg1"/>
                </a:solidFill>
                <a:latin typeface="Blue Highway Linocut"/>
              </a:rPr>
              <a:t>transaksi jual beli</a:t>
            </a:r>
            <a:r>
              <a:rPr lang="en-US" sz="2000">
                <a:solidFill>
                  <a:schemeClr val="bg1"/>
                </a:solidFill>
                <a:latin typeface="Blue Highway Linocut"/>
              </a:rPr>
              <a:t> yg terjadi secara </a:t>
            </a:r>
          </a:p>
          <a:p>
            <a:r>
              <a:rPr lang="en-US" sz="2000">
                <a:solidFill>
                  <a:schemeClr val="bg1"/>
                </a:solidFill>
                <a:latin typeface="Blue Highway Linocut"/>
              </a:rPr>
              <a:t>	wajar dan bilamana tidak terdapat transaksi jual beli, NJOP ditentu</a:t>
            </a:r>
          </a:p>
          <a:p>
            <a:r>
              <a:rPr lang="en-US" sz="2000">
                <a:solidFill>
                  <a:schemeClr val="bg1"/>
                </a:solidFill>
                <a:latin typeface="Blue Highway Linocut"/>
              </a:rPr>
              <a:t>	kan melalui </a:t>
            </a:r>
            <a:r>
              <a:rPr lang="en-US" sz="2000" b="1">
                <a:solidFill>
                  <a:schemeClr val="bg1"/>
                </a:solidFill>
                <a:latin typeface="Blue Highway Linocut"/>
              </a:rPr>
              <a:t>perbandingan harga</a:t>
            </a:r>
            <a:r>
              <a:rPr lang="en-US" sz="2000">
                <a:solidFill>
                  <a:schemeClr val="bg1"/>
                </a:solidFill>
                <a:latin typeface="Blue Highway Linocut"/>
              </a:rPr>
              <a:t> dg objek sejenis atau </a:t>
            </a:r>
            <a:r>
              <a:rPr lang="en-US" sz="2000" b="1">
                <a:solidFill>
                  <a:schemeClr val="bg1"/>
                </a:solidFill>
                <a:latin typeface="Blue Highway Linocut"/>
              </a:rPr>
              <a:t>nilai pero</a:t>
            </a:r>
          </a:p>
          <a:p>
            <a:r>
              <a:rPr lang="en-US" sz="2000" b="1">
                <a:solidFill>
                  <a:schemeClr val="bg1"/>
                </a:solidFill>
                <a:latin typeface="Blue Highway Linocut"/>
              </a:rPr>
              <a:t>	lehan baru</a:t>
            </a:r>
            <a:r>
              <a:rPr lang="en-US" sz="2000">
                <a:solidFill>
                  <a:schemeClr val="bg1"/>
                </a:solidFill>
                <a:latin typeface="Blue Highway Linocut"/>
              </a:rPr>
              <a:t> atau </a:t>
            </a:r>
            <a:r>
              <a:rPr lang="en-US" sz="2000" b="1">
                <a:solidFill>
                  <a:schemeClr val="bg1"/>
                </a:solidFill>
                <a:latin typeface="Blue Highway Linocut"/>
              </a:rPr>
              <a:t>NJOP pengganti</a:t>
            </a:r>
          </a:p>
          <a:p>
            <a:r>
              <a:rPr lang="en-US" sz="2000" b="1">
                <a:solidFill>
                  <a:schemeClr val="bg1"/>
                </a:solidFill>
                <a:latin typeface="Blue Highway Linocut"/>
              </a:rPr>
              <a:t> 	</a:t>
            </a:r>
            <a:r>
              <a:rPr lang="en-US" sz="2000">
                <a:solidFill>
                  <a:schemeClr val="bg1"/>
                </a:solidFill>
                <a:latin typeface="Blue Highway Linocut"/>
              </a:rPr>
              <a:t>(Ps.1 angka 3 dan Ps</a:t>
            </a:r>
            <a:r>
              <a:rPr lang="id-ID" sz="2000">
                <a:solidFill>
                  <a:schemeClr val="bg1"/>
                </a:solidFill>
                <a:latin typeface="Blue Highway Linocut"/>
              </a:rPr>
              <a:t>. </a:t>
            </a:r>
            <a:r>
              <a:rPr lang="en-US" sz="2000">
                <a:solidFill>
                  <a:schemeClr val="bg1"/>
                </a:solidFill>
                <a:latin typeface="Blue Highway Linocut"/>
              </a:rPr>
              <a:t>6  a(1)</a:t>
            </a:r>
          </a:p>
          <a:p>
            <a:endParaRPr lang="en-US" sz="2000">
              <a:solidFill>
                <a:schemeClr val="bg1"/>
              </a:solidFill>
              <a:latin typeface="Blue Highway Linocut"/>
            </a:endParaRPr>
          </a:p>
          <a:p>
            <a:r>
              <a:rPr lang="en-US" sz="2000">
                <a:solidFill>
                  <a:schemeClr val="bg1"/>
                </a:solidFill>
                <a:latin typeface="Blue Highway Linocut"/>
              </a:rPr>
              <a:t>2). NJOP ditetapkan oleh Men Keu R I.</a:t>
            </a:r>
          </a:p>
          <a:p>
            <a:r>
              <a:rPr lang="en-US" sz="2000">
                <a:solidFill>
                  <a:schemeClr val="bg1"/>
                </a:solidFill>
                <a:latin typeface="Blue Highway Linocut"/>
              </a:rPr>
              <a:t>      (Ps.6 a(2)</a:t>
            </a:r>
            <a:r>
              <a:rPr lang="id-ID" sz="2000">
                <a:solidFill>
                  <a:schemeClr val="bg1"/>
                </a:solidFill>
                <a:latin typeface="Blue Highway Linocut"/>
              </a:rPr>
              <a:t>, 523/KMK.04/1998</a:t>
            </a:r>
            <a:endParaRPr lang="en-US" sz="2000">
              <a:solidFill>
                <a:schemeClr val="bg1"/>
              </a:solidFill>
              <a:latin typeface="Blue Highway Linocut"/>
            </a:endParaRPr>
          </a:p>
          <a:p>
            <a:endParaRPr lang="en-US" sz="2000">
              <a:solidFill>
                <a:schemeClr val="bg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ox(in)">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10243"/>
                                        </p:tgtEl>
                                        <p:attrNameLst>
                                          <p:attrName>style.visibility</p:attrName>
                                        </p:attrNameLst>
                                      </p:cBhvr>
                                      <p:to>
                                        <p:strVal val="visible"/>
                                      </p:to>
                                    </p:set>
                                    <p:animEffect transition="in" filter="fade">
                                      <p:cBhvr>
                                        <p:cTn id="12" dur="1000"/>
                                        <p:tgtEl>
                                          <p:spTgt spid="10243"/>
                                        </p:tgtEl>
                                      </p:cBhvr>
                                    </p:animEffect>
                                    <p:anim calcmode="lin" valueType="num">
                                      <p:cBhvr>
                                        <p:cTn id="13" dur="1000" fill="hold"/>
                                        <p:tgtEl>
                                          <p:spTgt spid="10243"/>
                                        </p:tgtEl>
                                        <p:attrNameLst>
                                          <p:attrName>ppt_x</p:attrName>
                                        </p:attrNameLst>
                                      </p:cBhvr>
                                      <p:tavLst>
                                        <p:tav tm="0">
                                          <p:val>
                                            <p:strVal val="#ppt_x-.1"/>
                                          </p:val>
                                        </p:tav>
                                        <p:tav tm="100000">
                                          <p:val>
                                            <p:strVal val="#ppt_x"/>
                                          </p:val>
                                        </p:tav>
                                      </p:tavLst>
                                    </p:anim>
                                    <p:anim calcmode="lin" valueType="num">
                                      <p:cBhvr>
                                        <p:cTn id="14" dur="1000" fill="hold"/>
                                        <p:tgtEl>
                                          <p:spTgt spid="102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8594" name="Rectangle 2"/>
          <p:cNvSpPr>
            <a:spLocks noGrp="1"/>
          </p:cNvSpPr>
          <p:nvPr>
            <p:ph type="title"/>
          </p:nvPr>
        </p:nvSpPr>
        <p:spPr bwMode="auto">
          <a:noFill/>
        </p:spPr>
        <p:txBody>
          <a:bodyPr wrap="square" lIns="91440" tIns="45720" rIns="91440" bIns="45720" numCol="1" anchorCtr="0" compatLnSpc="1">
            <a:prstTxWarp prst="textNoShape">
              <a:avLst/>
            </a:prstTxWarp>
            <a:normAutofit fontScale="90000"/>
          </a:bodyPr>
          <a:lstStyle/>
          <a:p>
            <a:r>
              <a:rPr lang="en-US" sz="3700" smtClean="0">
                <a:solidFill>
                  <a:schemeClr val="hlink"/>
                </a:solidFill>
              </a:rPr>
              <a:t>TARIF,NJOP,NJOPTKP UU  PDRD 2009</a:t>
            </a:r>
          </a:p>
        </p:txBody>
      </p:sp>
      <p:sp>
        <p:nvSpPr>
          <p:cNvPr id="238595" name="Rectangle 3"/>
          <p:cNvSpPr>
            <a:spLocks noGrp="1"/>
          </p:cNvSpPr>
          <p:nvPr>
            <p:ph type="body" idx="1"/>
          </p:nvPr>
        </p:nvSpPr>
        <p:spPr/>
        <p:txBody>
          <a:bodyPr/>
          <a:lstStyle/>
          <a:p>
            <a:r>
              <a:rPr lang="en-US" sz="2400" smtClean="0">
                <a:solidFill>
                  <a:schemeClr val="hlink"/>
                </a:solidFill>
              </a:rPr>
              <a:t>TARIF PALING TINGGI 0,3 % DITETAPKAN dg PERDA ps 80 (1,2)</a:t>
            </a:r>
          </a:p>
          <a:p>
            <a:r>
              <a:rPr lang="en-US" sz="2400" smtClean="0">
                <a:solidFill>
                  <a:schemeClr val="hlink"/>
                </a:solidFill>
              </a:rPr>
              <a:t>BESARNYA NJOPTKP PALING RENDAH 10 JUTA UNTUK TIAP WAJIB PAJAK  ps77 (4)</a:t>
            </a:r>
          </a:p>
          <a:p>
            <a:r>
              <a:rPr lang="en-US" sz="2400" smtClean="0">
                <a:solidFill>
                  <a:schemeClr val="hlink"/>
                </a:solidFill>
              </a:rPr>
              <a:t>NJOPTKP DIATUR DENGAN PERATURAN DAERAH ps 77(5)</a:t>
            </a:r>
          </a:p>
          <a:p>
            <a:r>
              <a:rPr lang="en-US" sz="2400" smtClean="0">
                <a:solidFill>
                  <a:schemeClr val="hlink"/>
                </a:solidFill>
              </a:rPr>
              <a:t>DASAR PENGENAAN PBB PEDESAAN PERKOTAAN ADALAH NJOP ps 79 (1)</a:t>
            </a:r>
          </a:p>
          <a:p>
            <a:r>
              <a:rPr lang="en-US" sz="2400" smtClean="0">
                <a:solidFill>
                  <a:schemeClr val="hlink"/>
                </a:solidFill>
              </a:rPr>
              <a:t>NJOP DITETAPKAN OLEH KEPALA DAERAH SETIAP 3 TH.  KEC.  OP TERTENTU DPT SETIAP TH SESUAI PERKEMBANGAN WILAYAH ps 79 (3,4)</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0D53CF7B-2C19-406A-BA08-EC0831DA8A27}" type="slidenum">
              <a:rPr lang="en-US"/>
              <a:pPr/>
              <a:t>25</a:t>
            </a:fld>
            <a:endParaRPr lang="en-US"/>
          </a:p>
        </p:txBody>
      </p:sp>
      <p:sp>
        <p:nvSpPr>
          <p:cNvPr id="24578" name="Oval 2"/>
          <p:cNvSpPr>
            <a:spLocks noChangeArrowheads="1"/>
          </p:cNvSpPr>
          <p:nvPr/>
        </p:nvSpPr>
        <p:spPr bwMode="auto">
          <a:xfrm>
            <a:off x="2819400" y="228600"/>
            <a:ext cx="3962400" cy="1828800"/>
          </a:xfrm>
          <a:prstGeom prst="ellipse">
            <a:avLst/>
          </a:prstGeom>
          <a:solidFill>
            <a:schemeClr val="bg1"/>
          </a:solidFill>
          <a:ln w="57150">
            <a:solidFill>
              <a:srgbClr val="0000FF"/>
            </a:solidFill>
            <a:round/>
            <a:headEnd/>
            <a:tailEnd/>
          </a:ln>
        </p:spPr>
        <p:txBody>
          <a:bodyPr wrap="none" anchor="ctr"/>
          <a:lstStyle/>
          <a:p>
            <a:pPr algn="ctr"/>
            <a:r>
              <a:rPr lang="en-US" sz="2800" b="1">
                <a:latin typeface="Times New Roman" pitchFamily="18" charset="0"/>
              </a:rPr>
              <a:t> NILAI JUAL </a:t>
            </a:r>
          </a:p>
          <a:p>
            <a:pPr algn="ctr"/>
            <a:r>
              <a:rPr lang="en-US" sz="2800" b="1">
                <a:latin typeface="Times New Roman" pitchFamily="18" charset="0"/>
              </a:rPr>
              <a:t>OBJEK PAJAK</a:t>
            </a:r>
          </a:p>
          <a:p>
            <a:pPr algn="ctr"/>
            <a:r>
              <a:rPr lang="en-US" sz="2800" b="1">
                <a:latin typeface="Times New Roman" pitchFamily="18" charset="0"/>
              </a:rPr>
              <a:t>( NJOP )</a:t>
            </a:r>
            <a:endParaRPr lang="en-US" sz="3600" b="1">
              <a:latin typeface="Times New Roman" pitchFamily="18" charset="0"/>
            </a:endParaRPr>
          </a:p>
        </p:txBody>
      </p:sp>
      <p:sp>
        <p:nvSpPr>
          <p:cNvPr id="24579" name="Rectangle 3"/>
          <p:cNvSpPr>
            <a:spLocks noChangeArrowheads="1"/>
          </p:cNvSpPr>
          <p:nvPr/>
        </p:nvSpPr>
        <p:spPr bwMode="auto">
          <a:xfrm>
            <a:off x="762000" y="2286000"/>
            <a:ext cx="8077200" cy="3962400"/>
          </a:xfrm>
          <a:prstGeom prst="rect">
            <a:avLst/>
          </a:prstGeom>
          <a:solidFill>
            <a:schemeClr val="bg1"/>
          </a:solidFill>
          <a:ln w="57150">
            <a:solidFill>
              <a:srgbClr val="D60093"/>
            </a:solidFill>
            <a:miter lim="800000"/>
            <a:headEnd/>
            <a:tailEnd/>
          </a:ln>
        </p:spPr>
        <p:txBody>
          <a:bodyPr wrap="none" anchor="ctr"/>
          <a:lstStyle/>
          <a:p>
            <a:r>
              <a:rPr lang="en-US" sz="2800" b="1">
                <a:latin typeface="Times New Roman" pitchFamily="18" charset="0"/>
              </a:rPr>
              <a:t>Nilai Jual Objek Pajak (NJOP) yaitu :</a:t>
            </a:r>
            <a:r>
              <a:rPr lang="en-US" sz="2000" b="1">
                <a:latin typeface="Times New Roman" pitchFamily="18" charset="0"/>
              </a:rPr>
              <a:t> </a:t>
            </a:r>
          </a:p>
          <a:p>
            <a:r>
              <a:rPr lang="en-US" sz="2000" b="1">
                <a:latin typeface="Times New Roman" pitchFamily="18" charset="0"/>
              </a:rPr>
              <a:t>	</a:t>
            </a:r>
            <a:r>
              <a:rPr lang="en-US" sz="2400" b="1">
                <a:latin typeface="Times New Roman" pitchFamily="18" charset="0"/>
              </a:rPr>
              <a:t>Harga rata2 </a:t>
            </a:r>
            <a:r>
              <a:rPr lang="en-US" sz="2400">
                <a:latin typeface="Times New Roman" pitchFamily="18" charset="0"/>
              </a:rPr>
              <a:t>yg diperoleh dari </a:t>
            </a:r>
            <a:r>
              <a:rPr lang="en-US" sz="2400" b="1">
                <a:latin typeface="Times New Roman" pitchFamily="18" charset="0"/>
              </a:rPr>
              <a:t>transaksi jual beli</a:t>
            </a:r>
            <a:r>
              <a:rPr lang="en-US" sz="2400">
                <a:latin typeface="Times New Roman" pitchFamily="18" charset="0"/>
              </a:rPr>
              <a:t> </a:t>
            </a:r>
          </a:p>
          <a:p>
            <a:r>
              <a:rPr lang="en-US" sz="2400">
                <a:latin typeface="Times New Roman" pitchFamily="18" charset="0"/>
              </a:rPr>
              <a:t>	yg terjadi secara wajar dan bilamana tidak terdapat </a:t>
            </a:r>
          </a:p>
          <a:p>
            <a:r>
              <a:rPr lang="en-US" sz="2400">
                <a:latin typeface="Times New Roman" pitchFamily="18" charset="0"/>
              </a:rPr>
              <a:t>	transaksi jual beli, NJOP ditentukan melalui </a:t>
            </a:r>
          </a:p>
          <a:p>
            <a:r>
              <a:rPr lang="en-US" sz="2400">
                <a:latin typeface="Times New Roman" pitchFamily="18" charset="0"/>
              </a:rPr>
              <a:t>	</a:t>
            </a:r>
            <a:r>
              <a:rPr lang="en-US" sz="2400" b="1">
                <a:latin typeface="Times New Roman" pitchFamily="18" charset="0"/>
              </a:rPr>
              <a:t>perbandingan harga</a:t>
            </a:r>
            <a:r>
              <a:rPr lang="en-US" sz="2400">
                <a:latin typeface="Times New Roman" pitchFamily="18" charset="0"/>
              </a:rPr>
              <a:t> dg objek sejenis atau </a:t>
            </a:r>
            <a:r>
              <a:rPr lang="en-US" sz="2400" b="1">
                <a:latin typeface="Times New Roman" pitchFamily="18" charset="0"/>
              </a:rPr>
              <a:t>nilai</a:t>
            </a:r>
          </a:p>
          <a:p>
            <a:r>
              <a:rPr lang="en-US" sz="2400" b="1">
                <a:latin typeface="Times New Roman" pitchFamily="18" charset="0"/>
              </a:rPr>
              <a:t>	perolehan baru</a:t>
            </a:r>
            <a:r>
              <a:rPr lang="en-US" sz="2400">
                <a:latin typeface="Times New Roman" pitchFamily="18" charset="0"/>
              </a:rPr>
              <a:t> atau </a:t>
            </a:r>
            <a:r>
              <a:rPr lang="en-US" sz="2400" b="1">
                <a:latin typeface="Times New Roman" pitchFamily="18" charset="0"/>
              </a:rPr>
              <a:t>NJOP pengganti</a:t>
            </a:r>
          </a:p>
          <a:p>
            <a:r>
              <a:rPr lang="en-US" sz="2400" b="1">
                <a:latin typeface="Times New Roman" pitchFamily="18" charset="0"/>
              </a:rPr>
              <a:t>UU No. 12 tahun 1994 Pasal 1 ayat (3)</a:t>
            </a:r>
          </a:p>
          <a:p>
            <a:r>
              <a:rPr lang="en-US" sz="2800">
                <a:latin typeface="Times New Roman" pitchFamily="18" charset="0"/>
              </a:rPr>
              <a:t>NJOP ditetapkan oleh Menteri Keuangan R I.</a:t>
            </a:r>
          </a:p>
          <a:p>
            <a:endParaRPr lang="en-US" sz="2800">
              <a:latin typeface="Times New Roman" pitchFamily="18" charset="0"/>
            </a:endParaRPr>
          </a:p>
          <a:p>
            <a:endParaRPr lang="en-US" sz="20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ox(in)">
                                      <p:cBhvr>
                                        <p:cTn id="7" dur="20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24579"/>
                                        </p:tgtEl>
                                        <p:attrNameLst>
                                          <p:attrName>style.visibility</p:attrName>
                                        </p:attrNameLst>
                                      </p:cBhvr>
                                      <p:to>
                                        <p:strVal val="visible"/>
                                      </p:to>
                                    </p:set>
                                    <p:animEffect transition="in" filter="fade">
                                      <p:cBhvr>
                                        <p:cTn id="12" dur="1000"/>
                                        <p:tgtEl>
                                          <p:spTgt spid="24579"/>
                                        </p:tgtEl>
                                      </p:cBhvr>
                                    </p:animEffect>
                                    <p:anim calcmode="lin" valueType="num">
                                      <p:cBhvr>
                                        <p:cTn id="13" dur="1000" fill="hold"/>
                                        <p:tgtEl>
                                          <p:spTgt spid="24579"/>
                                        </p:tgtEl>
                                        <p:attrNameLst>
                                          <p:attrName>ppt_x</p:attrName>
                                        </p:attrNameLst>
                                      </p:cBhvr>
                                      <p:tavLst>
                                        <p:tav tm="0">
                                          <p:val>
                                            <p:strVal val="#ppt_x-.1"/>
                                          </p:val>
                                        </p:tav>
                                        <p:tav tm="100000">
                                          <p:val>
                                            <p:strVal val="#ppt_x"/>
                                          </p:val>
                                        </p:tav>
                                      </p:tavLst>
                                    </p:anim>
                                    <p:anim calcmode="lin" valueType="num">
                                      <p:cBhvr>
                                        <p:cTn id="14" dur="1000" fill="hold"/>
                                        <p:tgtEl>
                                          <p:spTgt spid="245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7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p:cNvSpPr>
          <p:nvPr>
            <p:ph type="title"/>
          </p:nvPr>
        </p:nvSpPr>
        <p:spPr bwMode="auto">
          <a:noFill/>
        </p:spPr>
        <p:txBody>
          <a:bodyPr wrap="square" lIns="91440" tIns="45720" rIns="91440" bIns="45720" numCol="1" anchorCtr="0" compatLnSpc="1">
            <a:prstTxWarp prst="textNoShape">
              <a:avLst/>
            </a:prstTxWarp>
            <a:normAutofit fontScale="90000"/>
          </a:bodyPr>
          <a:lstStyle/>
          <a:p>
            <a:r>
              <a:rPr lang="en-US" sz="3700" smtClean="0"/>
              <a:t>Per Dirjen Pajak No Kep16/PJ6/1988</a:t>
            </a:r>
          </a:p>
        </p:txBody>
      </p:sp>
      <p:sp>
        <p:nvSpPr>
          <p:cNvPr id="228355" name="Rectangle 3"/>
          <p:cNvSpPr>
            <a:spLocks noGrp="1"/>
          </p:cNvSpPr>
          <p:nvPr>
            <p:ph type="body" idx="1"/>
          </p:nvPr>
        </p:nvSpPr>
        <p:spPr/>
        <p:txBody>
          <a:bodyPr/>
          <a:lstStyle/>
          <a:p>
            <a:pPr>
              <a:lnSpc>
                <a:spcPct val="90000"/>
              </a:lnSpc>
            </a:pPr>
            <a:r>
              <a:rPr lang="en-US" smtClean="0"/>
              <a:t>NJOP berupa tanah  adalah sebesar NILAI KONVRSI setiap ZONA NILAI TANAH  kedalam klasifikasi yang diatur dalam Lamp IA dan  IB Kepmen No 523/KMK.04/1998 tgl 18 Des 1998</a:t>
            </a:r>
          </a:p>
          <a:p>
            <a:pPr>
              <a:lnSpc>
                <a:spcPct val="90000"/>
              </a:lnSpc>
            </a:pPr>
            <a:r>
              <a:rPr lang="en-US" smtClean="0"/>
              <a:t>NJOP BANGUNAN  adalah sebesar NILAI KONVERSI  biaya pembangunan baru setiap JENIS BANGUNAN setelah dikurangi penyusutan fisik sebagaimana dimaksud Lampiran IIA dan IIB Kepmen 523/KMK.04/1998, 18 Des 1998</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3AD7570D-6469-4E50-BB62-9E38330257EF}" type="slidenum">
              <a:rPr lang="en-US"/>
              <a:pPr/>
              <a:t>27</a:t>
            </a:fld>
            <a:endParaRPr lang="en-US"/>
          </a:p>
        </p:txBody>
      </p:sp>
      <p:sp>
        <p:nvSpPr>
          <p:cNvPr id="37891" name="Text Box 3"/>
          <p:cNvSpPr txBox="1">
            <a:spLocks noChangeArrowheads="1"/>
          </p:cNvSpPr>
          <p:nvPr/>
        </p:nvSpPr>
        <p:spPr bwMode="auto">
          <a:xfrm>
            <a:off x="304800" y="2147888"/>
            <a:ext cx="8839200" cy="396875"/>
          </a:xfrm>
          <a:prstGeom prst="rect">
            <a:avLst/>
          </a:prstGeom>
          <a:noFill/>
          <a:ln w="9525">
            <a:noFill/>
            <a:miter lim="800000"/>
            <a:headEnd/>
            <a:tailEnd/>
          </a:ln>
        </p:spPr>
        <p:txBody>
          <a:bodyPr>
            <a:spAutoFit/>
          </a:bodyPr>
          <a:lstStyle/>
          <a:p>
            <a:r>
              <a:rPr lang="en-US" sz="2000">
                <a:latin typeface="Times New Roman" pitchFamily="18" charset="0"/>
              </a:rPr>
              <a:t>     </a:t>
            </a:r>
          </a:p>
        </p:txBody>
      </p:sp>
      <p:sp>
        <p:nvSpPr>
          <p:cNvPr id="5124" name="Oval 4"/>
          <p:cNvSpPr>
            <a:spLocks noChangeArrowheads="1"/>
          </p:cNvSpPr>
          <p:nvPr/>
        </p:nvSpPr>
        <p:spPr bwMode="auto">
          <a:xfrm>
            <a:off x="5943600" y="4876800"/>
            <a:ext cx="2895600" cy="1371600"/>
          </a:xfrm>
          <a:prstGeom prst="ellipse">
            <a:avLst/>
          </a:prstGeom>
          <a:solidFill>
            <a:schemeClr val="bg1"/>
          </a:solidFill>
          <a:ln w="76200">
            <a:solidFill>
              <a:srgbClr val="D60093"/>
            </a:solidFill>
            <a:round/>
            <a:headEnd/>
            <a:tailEnd/>
          </a:ln>
        </p:spPr>
        <p:txBody>
          <a:bodyPr wrap="none" anchor="ctr"/>
          <a:lstStyle/>
          <a:p>
            <a:pPr algn="ctr"/>
            <a:r>
              <a:rPr lang="en-US" sz="2000" b="1">
                <a:latin typeface="Times New Roman" pitchFamily="18" charset="0"/>
              </a:rPr>
              <a:t>Dari</a:t>
            </a:r>
          </a:p>
          <a:p>
            <a:pPr algn="ctr"/>
            <a:r>
              <a:rPr lang="en-US" sz="4000" b="1">
                <a:latin typeface="Times New Roman" pitchFamily="18" charset="0"/>
              </a:rPr>
              <a:t>NJOP</a:t>
            </a:r>
            <a:endParaRPr lang="en-US" sz="2000">
              <a:latin typeface="Times New Roman" pitchFamily="18" charset="0"/>
            </a:endParaRPr>
          </a:p>
        </p:txBody>
      </p:sp>
      <p:sp>
        <p:nvSpPr>
          <p:cNvPr id="5125" name="Text Box 5"/>
          <p:cNvSpPr txBox="1">
            <a:spLocks noChangeArrowheads="1"/>
          </p:cNvSpPr>
          <p:nvPr/>
        </p:nvSpPr>
        <p:spPr bwMode="auto">
          <a:xfrm>
            <a:off x="914400" y="1600200"/>
            <a:ext cx="6950075" cy="3505200"/>
          </a:xfrm>
          <a:prstGeom prst="rect">
            <a:avLst/>
          </a:prstGeom>
          <a:noFill/>
          <a:ln w="9525">
            <a:noFill/>
            <a:miter lim="800000"/>
            <a:headEnd/>
            <a:tailEnd/>
          </a:ln>
        </p:spPr>
        <p:txBody>
          <a:bodyPr>
            <a:spAutoFit/>
          </a:bodyPr>
          <a:lstStyle/>
          <a:p>
            <a:r>
              <a:rPr lang="en-US" sz="2400">
                <a:latin typeface="Times New Roman" pitchFamily="18" charset="0"/>
              </a:rPr>
              <a:t>      </a:t>
            </a:r>
          </a:p>
          <a:p>
            <a:r>
              <a:rPr lang="en-US" sz="2800">
                <a:latin typeface="Times New Roman" pitchFamily="18" charset="0"/>
              </a:rPr>
              <a:t>Dasar penghitungan Pajak adalah :</a:t>
            </a:r>
          </a:p>
          <a:p>
            <a:endParaRPr lang="en-US" sz="2400">
              <a:latin typeface="Times New Roman" pitchFamily="18" charset="0"/>
            </a:endParaRPr>
          </a:p>
          <a:p>
            <a:r>
              <a:rPr lang="en-US" sz="2400">
                <a:latin typeface="Times New Roman" pitchFamily="18" charset="0"/>
              </a:rPr>
              <a:t> </a:t>
            </a:r>
            <a:r>
              <a:rPr lang="en-US" sz="3600" b="1">
                <a:solidFill>
                  <a:srgbClr val="FFFF00"/>
                </a:solidFill>
                <a:latin typeface="Times New Roman" pitchFamily="18" charset="0"/>
              </a:rPr>
              <a:t>Nilai Jual Kena Pajak ( NJKP )</a:t>
            </a:r>
            <a:r>
              <a:rPr lang="en-US" sz="3600" b="1">
                <a:latin typeface="Times New Roman" pitchFamily="18" charset="0"/>
              </a:rPr>
              <a:t> ,</a:t>
            </a:r>
          </a:p>
          <a:p>
            <a:r>
              <a:rPr lang="en-US" sz="2400" b="1">
                <a:latin typeface="Times New Roman" pitchFamily="18" charset="0"/>
              </a:rPr>
              <a:t>                    </a:t>
            </a:r>
            <a:r>
              <a:rPr lang="en-US" sz="2800">
                <a:latin typeface="Times New Roman" pitchFamily="18" charset="0"/>
              </a:rPr>
              <a:t>yang ditetapkan :</a:t>
            </a:r>
          </a:p>
          <a:p>
            <a:endParaRPr lang="en-US" sz="2400">
              <a:latin typeface="Times New Roman" pitchFamily="18" charset="0"/>
            </a:endParaRPr>
          </a:p>
          <a:p>
            <a:r>
              <a:rPr lang="en-US" sz="3200">
                <a:latin typeface="Times New Roman" pitchFamily="18" charset="0"/>
              </a:rPr>
              <a:t>Serendah-rendahnya </a:t>
            </a:r>
            <a:r>
              <a:rPr lang="en-US" sz="3200" b="1">
                <a:latin typeface="Times New Roman" pitchFamily="18" charset="0"/>
              </a:rPr>
              <a:t>20%</a:t>
            </a:r>
            <a:r>
              <a:rPr lang="en-US" sz="3200">
                <a:latin typeface="Times New Roman" pitchFamily="18" charset="0"/>
              </a:rPr>
              <a:t> dan</a:t>
            </a:r>
          </a:p>
          <a:p>
            <a:r>
              <a:rPr lang="en-US" sz="2800">
                <a:latin typeface="Times New Roman" pitchFamily="18" charset="0"/>
              </a:rPr>
              <a:t>Setinggi-tingginya  </a:t>
            </a:r>
            <a:r>
              <a:rPr lang="en-US" sz="2800" b="1">
                <a:latin typeface="Times New Roman" pitchFamily="18" charset="0"/>
              </a:rPr>
              <a:t>100% </a:t>
            </a:r>
          </a:p>
        </p:txBody>
      </p:sp>
      <p:sp>
        <p:nvSpPr>
          <p:cNvPr id="5126" name="AutoShape 6"/>
          <p:cNvSpPr>
            <a:spLocks noChangeArrowheads="1"/>
          </p:cNvSpPr>
          <p:nvPr/>
        </p:nvSpPr>
        <p:spPr bwMode="auto">
          <a:xfrm>
            <a:off x="4953000" y="4953000"/>
            <a:ext cx="8382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pPr eaLnBrk="1" hangingPunct="1"/>
            <a:endParaRPr lang="id-ID"/>
          </a:p>
        </p:txBody>
      </p:sp>
      <p:sp>
        <p:nvSpPr>
          <p:cNvPr id="37895" name="Text Box 6"/>
          <p:cNvSpPr txBox="1">
            <a:spLocks noChangeArrowheads="1"/>
          </p:cNvSpPr>
          <p:nvPr/>
        </p:nvSpPr>
        <p:spPr bwMode="auto">
          <a:xfrm>
            <a:off x="1981200" y="333375"/>
            <a:ext cx="5461000" cy="823913"/>
          </a:xfrm>
          <a:prstGeom prst="rect">
            <a:avLst/>
          </a:prstGeom>
          <a:noFill/>
          <a:ln w="9525">
            <a:noFill/>
            <a:miter lim="800000"/>
            <a:headEnd/>
            <a:tailEnd/>
          </a:ln>
        </p:spPr>
        <p:txBody>
          <a:bodyPr wrap="none">
            <a:spAutoFit/>
          </a:bodyPr>
          <a:lstStyle/>
          <a:p>
            <a:r>
              <a:rPr lang="en-US" sz="2800" b="1">
                <a:solidFill>
                  <a:srgbClr val="66FF33"/>
                </a:solidFill>
              </a:rPr>
              <a:t>DASAR PERHITUNGAN PAJAK</a:t>
            </a:r>
          </a:p>
          <a:p>
            <a:r>
              <a:rPr lang="en-US" sz="2000" b="1">
                <a:solidFill>
                  <a:srgbClr val="66FF33"/>
                </a:solidFill>
              </a:rPr>
              <a:t>                                                       ( Ps. 6 a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125"/>
                                        </p:tgtEl>
                                        <p:attrNameLst>
                                          <p:attrName>style.visibility</p:attrName>
                                        </p:attrNameLst>
                                      </p:cBhvr>
                                      <p:to>
                                        <p:strVal val="visible"/>
                                      </p:to>
                                    </p:set>
                                    <p:animEffect transition="in" filter="fade">
                                      <p:cBhvr>
                                        <p:cTn id="7" dur="1000"/>
                                        <p:tgtEl>
                                          <p:spTgt spid="5125"/>
                                        </p:tgtEl>
                                      </p:cBhvr>
                                    </p:animEffect>
                                    <p:anim calcmode="lin" valueType="num">
                                      <p:cBhvr>
                                        <p:cTn id="8" dur="1000" fill="hold"/>
                                        <p:tgtEl>
                                          <p:spTgt spid="5125"/>
                                        </p:tgtEl>
                                        <p:attrNameLst>
                                          <p:attrName>ppt_x</p:attrName>
                                        </p:attrNameLst>
                                      </p:cBhvr>
                                      <p:tavLst>
                                        <p:tav tm="0">
                                          <p:val>
                                            <p:strVal val="#ppt_x-.1"/>
                                          </p:val>
                                        </p:tav>
                                        <p:tav tm="100000">
                                          <p:val>
                                            <p:strVal val="#ppt_x"/>
                                          </p:val>
                                        </p:tav>
                                      </p:tavLst>
                                    </p:anim>
                                    <p:anim calcmode="lin" valueType="num">
                                      <p:cBhvr>
                                        <p:cTn id="9" dur="1000" fill="hold"/>
                                        <p:tgtEl>
                                          <p:spTgt spid="5125"/>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5126"/>
                                        </p:tgtEl>
                                        <p:attrNameLst>
                                          <p:attrName>style.visibility</p:attrName>
                                        </p:attrNameLst>
                                      </p:cBhvr>
                                      <p:to>
                                        <p:strVal val="visible"/>
                                      </p:to>
                                    </p:set>
                                    <p:animEffect transition="in" filter="box(in)">
                                      <p:cBhvr>
                                        <p:cTn id="14" dur="500"/>
                                        <p:tgtEl>
                                          <p:spTgt spid="5126"/>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5124"/>
                                        </p:tgtEl>
                                        <p:attrNameLst>
                                          <p:attrName>style.visibility</p:attrName>
                                        </p:attrNameLst>
                                      </p:cBhvr>
                                      <p:to>
                                        <p:strVal val="visible"/>
                                      </p:to>
                                    </p:set>
                                    <p:animEffect transition="in" filter="diamond(in)">
                                      <p:cBhvr>
                                        <p:cTn id="19" dur="2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nimBg="1"/>
      <p:bldP spid="5125" grpId="0"/>
      <p:bldP spid="51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txBox="1">
            <a:spLocks noGrp="1"/>
          </p:cNvSpPr>
          <p:nvPr/>
        </p:nvSpPr>
        <p:spPr>
          <a:xfrm>
            <a:off x="7924800" y="6416675"/>
            <a:ext cx="762000" cy="365125"/>
          </a:xfrm>
          <a:prstGeom prst="rect">
            <a:avLst/>
          </a:prstGeom>
          <a:noFill/>
        </p:spPr>
        <p:txBody>
          <a:bodyPr lIns="0" rIns="0" anchor="b"/>
          <a:lstStyle/>
          <a:p>
            <a:pPr algn="r" eaLnBrk="1" hangingPunct="1"/>
            <a:fld id="{3E645D23-E96D-4A7E-B69D-24A3884825A6}" type="slidenum">
              <a:rPr lang="en-US" sz="1200">
                <a:solidFill>
                  <a:srgbClr val="BCBCBC"/>
                </a:solidFill>
              </a:rPr>
              <a:pPr algn="r" eaLnBrk="1" hangingPunct="1"/>
              <a:t>28</a:t>
            </a:fld>
            <a:endParaRPr lang="en-US" sz="1200">
              <a:solidFill>
                <a:srgbClr val="BCBCBC"/>
              </a:solidFill>
            </a:endParaRPr>
          </a:p>
        </p:txBody>
      </p:sp>
      <p:sp>
        <p:nvSpPr>
          <p:cNvPr id="15362" name="Rectangle 2"/>
          <p:cNvSpPr>
            <a:spLocks noGrp="1" noChangeArrowheads="1"/>
          </p:cNvSpPr>
          <p:nvPr>
            <p:ph type="title" idx="4294967295"/>
          </p:nvPr>
        </p:nvSpPr>
        <p:spPr>
          <a:xfrm>
            <a:off x="391473" y="671532"/>
            <a:ext cx="8244997" cy="1147704"/>
          </a:xfrm>
        </p:spPr>
        <p:txBody>
          <a:bodyPr rIns="91440" anchor="b">
            <a:normAutofit fontScale="90000"/>
            <a:scene3d>
              <a:camera prst="orthographicFront"/>
              <a:lightRig rig="soft" dir="t">
                <a:rot lat="0" lon="0" rev="2400000"/>
              </a:lightRig>
            </a:scene3d>
            <a:sp3d>
              <a:bevelT w="19050" h="12700"/>
            </a:sp3d>
          </a:bodyPr>
          <a:lstStyle/>
          <a:p>
            <a:pPr marL="54864" algn="r" eaLnBrk="1" fontAlgn="auto" hangingPunct="1">
              <a:spcAft>
                <a:spcPts val="0"/>
              </a:spcAft>
              <a:defRPr/>
            </a:pPr>
            <a:r>
              <a:rPr lang="en-US" sz="32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rPr>
              <a:t>Peraturan Pemerintah No25 Tahun 2002 Ttg.</a:t>
            </a:r>
            <a:br>
              <a:rPr lang="en-US" sz="32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rPr>
            </a:br>
            <a:r>
              <a:rPr lang="en-US" sz="32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rPr>
              <a:t>Penetapan Besarnya prosentase NJKP pada PBB.</a:t>
            </a:r>
            <a:endParaRPr lang="en-US" sz="48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endParaRPr>
          </a:p>
        </p:txBody>
      </p:sp>
      <p:sp>
        <p:nvSpPr>
          <p:cNvPr id="15363" name="Text Box 3"/>
          <p:cNvSpPr txBox="1">
            <a:spLocks noChangeArrowheads="1"/>
          </p:cNvSpPr>
          <p:nvPr/>
        </p:nvSpPr>
        <p:spPr bwMode="auto">
          <a:xfrm>
            <a:off x="304800" y="1981200"/>
            <a:ext cx="4495800" cy="4108450"/>
          </a:xfrm>
          <a:prstGeom prst="rect">
            <a:avLst/>
          </a:prstGeom>
          <a:noFill/>
          <a:ln w="9525">
            <a:noFill/>
            <a:miter lim="800000"/>
            <a:headEnd/>
            <a:tailEnd/>
          </a:ln>
        </p:spPr>
        <p:txBody>
          <a:bodyPr>
            <a:spAutoFit/>
          </a:bodyPr>
          <a:lstStyle/>
          <a:p>
            <a:pPr marL="342900" indent="-342900"/>
            <a:endParaRPr lang="en-US" sz="2400">
              <a:latin typeface="Times New Roman" pitchFamily="18" charset="0"/>
            </a:endParaRPr>
          </a:p>
          <a:p>
            <a:pPr marL="342900" indent="-342900">
              <a:buFont typeface="Rockwell" pitchFamily="18" charset="0"/>
              <a:buAutoNum type="arabicPeriod"/>
            </a:pPr>
            <a:r>
              <a:rPr lang="en-US" sz="2400">
                <a:latin typeface="Times New Roman" pitchFamily="18" charset="0"/>
              </a:rPr>
              <a:t>OP Sektor Perkebunan, Perhutanan, dan Pertambangan, NJKP = 40%  dari NJOP</a:t>
            </a:r>
          </a:p>
          <a:p>
            <a:pPr marL="342900" indent="-342900">
              <a:buFont typeface="Rockwell" pitchFamily="18" charset="0"/>
              <a:buAutoNum type="arabicPeriod"/>
            </a:pPr>
            <a:endParaRPr lang="en-US" sz="2400">
              <a:latin typeface="Times New Roman" pitchFamily="18" charset="0"/>
            </a:endParaRPr>
          </a:p>
          <a:p>
            <a:pPr marL="342900" indent="-342900"/>
            <a:r>
              <a:rPr lang="en-US" sz="2400">
                <a:latin typeface="Times New Roman" pitchFamily="18" charset="0"/>
              </a:rPr>
              <a:t>2.   OP Lainnya :</a:t>
            </a:r>
          </a:p>
          <a:p>
            <a:pPr marL="914400" lvl="1" indent="-457200">
              <a:buFont typeface="Rockwell" pitchFamily="18" charset="0"/>
              <a:buAutoNum type="alphaLcPeriod"/>
            </a:pPr>
            <a:r>
              <a:rPr lang="en-US" sz="2400">
                <a:latin typeface="Times New Roman" pitchFamily="18" charset="0"/>
              </a:rPr>
              <a:t>OP dengan nilai 1 Milyar / lebih NJKP = 40% dari NJOP</a:t>
            </a:r>
          </a:p>
          <a:p>
            <a:pPr marL="914400" lvl="1" indent="-457200">
              <a:buFont typeface="Rockwell" pitchFamily="18" charset="0"/>
              <a:buAutoNum type="alphaLcPeriod"/>
            </a:pPr>
            <a:r>
              <a:rPr lang="en-US" sz="2400">
                <a:latin typeface="Times New Roman" pitchFamily="18" charset="0"/>
              </a:rPr>
              <a:t>OP dengan nilai &lt; 1 Milyar</a:t>
            </a:r>
          </a:p>
          <a:p>
            <a:pPr marL="914400" lvl="1" indent="-457200"/>
            <a:r>
              <a:rPr lang="en-US" sz="2400">
                <a:latin typeface="Times New Roman" pitchFamily="18" charset="0"/>
              </a:rPr>
              <a:t>      NJKP = 20%</a:t>
            </a:r>
          </a:p>
        </p:txBody>
      </p:sp>
      <p:graphicFrame>
        <p:nvGraphicFramePr>
          <p:cNvPr id="15364" name="Object 4"/>
          <p:cNvGraphicFramePr>
            <a:graphicFrameLocks noChangeAspect="1"/>
          </p:cNvGraphicFramePr>
          <p:nvPr/>
        </p:nvGraphicFramePr>
        <p:xfrm>
          <a:off x="4878388" y="2286000"/>
          <a:ext cx="4265612" cy="3932238"/>
        </p:xfrm>
        <a:graphic>
          <a:graphicData uri="http://schemas.openxmlformats.org/presentationml/2006/ole">
            <p:oleObj spid="_x0000_s251909" name="Clip" r:id="rId3" imgW="3275640" imgH="5423400" progId="">
              <p:embed/>
            </p:oleObj>
          </a:graphicData>
        </a:graphic>
      </p:graphicFrame>
      <p:sp>
        <p:nvSpPr>
          <p:cNvPr id="15367" name="Text Box 7"/>
          <p:cNvSpPr txBox="1">
            <a:spLocks noChangeArrowheads="1"/>
          </p:cNvSpPr>
          <p:nvPr/>
        </p:nvSpPr>
        <p:spPr bwMode="auto">
          <a:xfrm>
            <a:off x="5257800" y="2667000"/>
            <a:ext cx="2444750" cy="366713"/>
          </a:xfrm>
          <a:prstGeom prst="rect">
            <a:avLst/>
          </a:prstGeom>
          <a:noFill/>
          <a:ln w="9525">
            <a:noFill/>
            <a:miter lim="800000"/>
            <a:headEnd/>
            <a:tailEnd/>
          </a:ln>
        </p:spPr>
        <p:txBody>
          <a:bodyPr wrap="none">
            <a:spAutoFit/>
          </a:bodyPr>
          <a:lstStyle/>
          <a:p>
            <a:pPr eaLnBrk="1" hangingPunct="1"/>
            <a:r>
              <a:rPr lang="en-US">
                <a:solidFill>
                  <a:schemeClr val="bg1"/>
                </a:solidFill>
                <a:cs typeface="Arial" pitchFamily="34" charset="0"/>
              </a:rPr>
              <a:t>NJKP: 20% atau 40 %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2000"/>
                                        <p:tgtEl>
                                          <p:spTgt spid="15362"/>
                                        </p:tgtEl>
                                      </p:cBhvr>
                                    </p:animEffect>
                                    <p:anim calcmode="lin" valueType="num">
                                      <p:cBhvr>
                                        <p:cTn id="8" dur="2000" fill="hold"/>
                                        <p:tgtEl>
                                          <p:spTgt spid="15362"/>
                                        </p:tgtEl>
                                        <p:attrNameLst>
                                          <p:attrName>ppt_x</p:attrName>
                                        </p:attrNameLst>
                                      </p:cBhvr>
                                      <p:tavLst>
                                        <p:tav tm="0">
                                          <p:val>
                                            <p:strVal val="#ppt_x"/>
                                          </p:val>
                                        </p:tav>
                                        <p:tav tm="100000">
                                          <p:val>
                                            <p:strVal val="#ppt_x"/>
                                          </p:val>
                                        </p:tav>
                                      </p:tavLst>
                                    </p:anim>
                                    <p:anim calcmode="lin" valueType="num">
                                      <p:cBhvr>
                                        <p:cTn id="9" dur="2000" fill="hold"/>
                                        <p:tgtEl>
                                          <p:spTgt spid="153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15363"/>
                                        </p:tgtEl>
                                        <p:attrNameLst>
                                          <p:attrName>style.visibility</p:attrName>
                                        </p:attrNameLst>
                                      </p:cBhvr>
                                      <p:to>
                                        <p:strVal val="visible"/>
                                      </p:to>
                                    </p:set>
                                    <p:animEffect transition="in" filter="fade">
                                      <p:cBhvr>
                                        <p:cTn id="14" dur="1000"/>
                                        <p:tgtEl>
                                          <p:spTgt spid="15363"/>
                                        </p:tgtEl>
                                      </p:cBhvr>
                                    </p:animEffect>
                                    <p:anim calcmode="lin" valueType="num">
                                      <p:cBhvr>
                                        <p:cTn id="15" dur="1000" fill="hold"/>
                                        <p:tgtEl>
                                          <p:spTgt spid="15363"/>
                                        </p:tgtEl>
                                        <p:attrNameLst>
                                          <p:attrName>ppt_x</p:attrName>
                                        </p:attrNameLst>
                                      </p:cBhvr>
                                      <p:tavLst>
                                        <p:tav tm="0">
                                          <p:val>
                                            <p:strVal val="#ppt_x-.1"/>
                                          </p:val>
                                        </p:tav>
                                        <p:tav tm="100000">
                                          <p:val>
                                            <p:strVal val="#ppt_x"/>
                                          </p:val>
                                        </p:tav>
                                      </p:tavLst>
                                    </p:anim>
                                    <p:anim calcmode="lin" valueType="num">
                                      <p:cBhvr>
                                        <p:cTn id="16" dur="1000" fill="hold"/>
                                        <p:tgtEl>
                                          <p:spTgt spid="1536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364"/>
                                        </p:tgtEl>
                                        <p:attrNameLst>
                                          <p:attrName>style.visibility</p:attrName>
                                        </p:attrNameLst>
                                      </p:cBhvr>
                                      <p:to>
                                        <p:strVal val="visible"/>
                                      </p:to>
                                    </p:set>
                                    <p:animEffect transition="in" filter="fade">
                                      <p:cBhvr>
                                        <p:cTn id="21" dur="1000"/>
                                        <p:tgtEl>
                                          <p:spTgt spid="15364"/>
                                        </p:tgtEl>
                                      </p:cBhvr>
                                    </p:animEffect>
                                    <p:anim calcmode="lin" valueType="num">
                                      <p:cBhvr>
                                        <p:cTn id="22" dur="1000" fill="hold"/>
                                        <p:tgtEl>
                                          <p:spTgt spid="15364"/>
                                        </p:tgtEl>
                                        <p:attrNameLst>
                                          <p:attrName>ppt_x</p:attrName>
                                        </p:attrNameLst>
                                      </p:cBhvr>
                                      <p:tavLst>
                                        <p:tav tm="0">
                                          <p:val>
                                            <p:strVal val="#ppt_x"/>
                                          </p:val>
                                        </p:tav>
                                        <p:tav tm="100000">
                                          <p:val>
                                            <p:strVal val="#ppt_x"/>
                                          </p:val>
                                        </p:tav>
                                      </p:tavLst>
                                    </p:anim>
                                    <p:anim calcmode="lin" valueType="num">
                                      <p:cBhvr>
                                        <p:cTn id="23" dur="1000" fill="hold"/>
                                        <p:tgtEl>
                                          <p:spTgt spid="1536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5367"/>
                                        </p:tgtEl>
                                        <p:attrNameLst>
                                          <p:attrName>style.visibility</p:attrName>
                                        </p:attrNameLst>
                                      </p:cBhvr>
                                      <p:to>
                                        <p:strVal val="visible"/>
                                      </p:to>
                                    </p:set>
                                    <p:animEffect transition="in" filter="diamond(in)">
                                      <p:cBhvr>
                                        <p:cTn id="28" dur="20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9618" name="Rectangle 2"/>
          <p:cNvSpPr>
            <a:spLocks noGrp="1"/>
          </p:cNvSpPr>
          <p:nvPr>
            <p:ph type="title"/>
          </p:nvPr>
        </p:nvSpPr>
        <p:spPr bwMode="auto">
          <a:noFill/>
        </p:spPr>
        <p:txBody>
          <a:bodyPr wrap="square" lIns="91440" tIns="45720" rIns="91440" bIns="45720" numCol="1" anchorCtr="0" compatLnSpc="1">
            <a:prstTxWarp prst="textNoShape">
              <a:avLst/>
            </a:prstTxWarp>
            <a:normAutofit fontScale="90000"/>
          </a:bodyPr>
          <a:lstStyle/>
          <a:p>
            <a:r>
              <a:rPr lang="en-US" sz="3700" smtClean="0">
                <a:solidFill>
                  <a:schemeClr val="hlink"/>
                </a:solidFill>
              </a:rPr>
              <a:t> PERHITUNGAN PBB   PEDESAAN PERKOTAAN MENURUT UU PDRD N0 28 Ps 81</a:t>
            </a:r>
          </a:p>
        </p:txBody>
      </p:sp>
      <p:sp>
        <p:nvSpPr>
          <p:cNvPr id="239619" name="Rectangle 3"/>
          <p:cNvSpPr>
            <a:spLocks noGrp="1"/>
          </p:cNvSpPr>
          <p:nvPr>
            <p:ph type="body" idx="1"/>
          </p:nvPr>
        </p:nvSpPr>
        <p:spPr/>
        <p:txBody>
          <a:bodyPr/>
          <a:lstStyle/>
          <a:p>
            <a:endParaRPr lang="en-US" sz="2400" smtClean="0"/>
          </a:p>
          <a:p>
            <a:r>
              <a:rPr lang="en-US" sz="2400" smtClean="0">
                <a:solidFill>
                  <a:schemeClr val="hlink"/>
                </a:solidFill>
              </a:rPr>
              <a:t>PBB = TARIF x{ (NJOP TANAH+(NJOP BANG – NJOPTKP)}</a:t>
            </a:r>
          </a:p>
          <a:p>
            <a:r>
              <a:rPr lang="en-US" sz="2400" smtClean="0">
                <a:solidFill>
                  <a:schemeClr val="hlink"/>
                </a:solidFill>
              </a:rPr>
              <a:t>CONTOH</a:t>
            </a:r>
          </a:p>
          <a:p>
            <a:r>
              <a:rPr lang="en-US" sz="2400" smtClean="0">
                <a:solidFill>
                  <a:schemeClr val="hlink"/>
                </a:solidFill>
              </a:rPr>
              <a:t>Wajib pajak A mempunyai  objek pajak berupa –tanah 800m2 dengan nilai jual Rp 300.000/m2</a:t>
            </a:r>
          </a:p>
          <a:p>
            <a:pPr>
              <a:buFont typeface="Wingdings 2" pitchFamily="18" charset="2"/>
              <a:buNone/>
            </a:pPr>
            <a:r>
              <a:rPr lang="en-US" sz="2400" smtClean="0">
                <a:solidFill>
                  <a:schemeClr val="hlink"/>
                </a:solidFill>
              </a:rPr>
              <a:t>    - Bangunan seluas  400 m2 dg nilai jualRp 350.000/m2,</a:t>
            </a:r>
          </a:p>
          <a:p>
            <a:pPr>
              <a:buFont typeface="Wingdings 2" pitchFamily="18" charset="2"/>
              <a:buNone/>
            </a:pPr>
            <a:r>
              <a:rPr lang="en-US" sz="2400" smtClean="0">
                <a:solidFill>
                  <a:schemeClr val="hlink"/>
                </a:solidFill>
              </a:rPr>
              <a:t>    - taman seluas  200 m2 dengan nilai jual Rp 50.000/m2 </a:t>
            </a:r>
          </a:p>
          <a:p>
            <a:pPr>
              <a:buFont typeface="Wingdings 2" pitchFamily="18" charset="2"/>
              <a:buNone/>
            </a:pPr>
            <a:r>
              <a:rPr lang="en-US" sz="2400" smtClean="0">
                <a:solidFill>
                  <a:schemeClr val="hlink"/>
                </a:solidFill>
              </a:rPr>
              <a:t>    -Pagar sepanjang 120 m; tinggi rata rata 1,5 m dengan nilai jual 175.000/m2 </a:t>
            </a:r>
          </a:p>
          <a:p>
            <a:pPr>
              <a:buFont typeface="Wingdings 2" pitchFamily="18" charset="2"/>
              <a:buNone/>
            </a:pPr>
            <a:endParaRPr lang="en-US" sz="2400" smtClean="0">
              <a:solidFill>
                <a:schemeClr val="hlink"/>
              </a:solidFill>
            </a:endParaRPr>
          </a:p>
          <a:p>
            <a:pPr>
              <a:buFont typeface="Wingdings 2" pitchFamily="18" charset="2"/>
              <a:buNone/>
            </a:pPr>
            <a:endParaRPr lang="en-US" sz="2400" smtClean="0">
              <a:solidFill>
                <a:schemeClr val="hlink"/>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en-US" smtClean="0"/>
              <a:t>PBB</a:t>
            </a:r>
          </a:p>
        </p:txBody>
      </p:sp>
      <p:sp>
        <p:nvSpPr>
          <p:cNvPr id="216067" name="Rectangle 3"/>
          <p:cNvSpPr>
            <a:spLocks noGrp="1"/>
          </p:cNvSpPr>
          <p:nvPr>
            <p:ph type="body" idx="1"/>
          </p:nvPr>
        </p:nvSpPr>
        <p:spPr/>
        <p:txBody>
          <a:bodyPr/>
          <a:lstStyle/>
          <a:p>
            <a:pPr lvl="2"/>
            <a:r>
              <a:rPr lang="en-US" smtClean="0"/>
              <a:t>Proposisi 13 dan Proposisi 2,5% bermula dari meningkatnya beban pajak properti → masyarakat menuntut pembatasan tarif pajak properti.</a:t>
            </a:r>
          </a:p>
          <a:p>
            <a:pPr lvl="2"/>
            <a:r>
              <a:rPr lang="en-US" smtClean="0"/>
              <a:t>Pool tax (Scotland dan Inggris) menggantikan Council Tax (1989/1990) menyebabkan protes berkepanjangan dan krisis politik yang mengakibatkan PM Inggris Margaret Tatcher jatuh dari kekuasaannya.</a:t>
            </a:r>
          </a:p>
          <a:p>
            <a:pPr lvl="2">
              <a:buFont typeface="Wingdings" pitchFamily="2" charset="2"/>
              <a:buNone/>
            </a:pPr>
            <a:endParaRPr lang="en-US" smtClean="0"/>
          </a:p>
          <a:p>
            <a:pPr lvl="1"/>
            <a:endParaRPr lang="en-US" smtClean="0"/>
          </a:p>
          <a:p>
            <a:pPr lvl="1"/>
            <a:endParaRPr lang="en-US"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0882"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en-US" smtClean="0">
                <a:solidFill>
                  <a:schemeClr val="hlink"/>
                </a:solidFill>
              </a:rPr>
              <a:t>Perhitungan sbb:</a:t>
            </a:r>
          </a:p>
        </p:txBody>
      </p:sp>
      <p:sp>
        <p:nvSpPr>
          <p:cNvPr id="250883" name="Rectangle 3"/>
          <p:cNvSpPr>
            <a:spLocks noGrp="1"/>
          </p:cNvSpPr>
          <p:nvPr>
            <p:ph type="body" idx="1"/>
          </p:nvPr>
        </p:nvSpPr>
        <p:spPr/>
        <p:txBody>
          <a:bodyPr/>
          <a:lstStyle/>
          <a:p>
            <a:pPr marL="669925" indent="-533400">
              <a:lnSpc>
                <a:spcPct val="90000"/>
              </a:lnSpc>
              <a:buFont typeface="Wingdings 2" pitchFamily="18" charset="2"/>
              <a:buNone/>
            </a:pPr>
            <a:r>
              <a:rPr lang="en-US" sz="2000" smtClean="0">
                <a:solidFill>
                  <a:schemeClr val="hlink"/>
                </a:solidFill>
              </a:rPr>
              <a:t>NJOP Bumi 800 x  Rp 300.000                                   = Rp240.000.000</a:t>
            </a:r>
          </a:p>
          <a:p>
            <a:pPr marL="669925" indent="-533400">
              <a:lnSpc>
                <a:spcPct val="90000"/>
              </a:lnSpc>
              <a:buFont typeface="Wingdings 2" pitchFamily="18" charset="2"/>
              <a:buNone/>
            </a:pPr>
            <a:r>
              <a:rPr lang="en-US" sz="2000" smtClean="0">
                <a:solidFill>
                  <a:schemeClr val="hlink"/>
                </a:solidFill>
              </a:rPr>
              <a:t>NJOP Bangunan :</a:t>
            </a:r>
          </a:p>
          <a:p>
            <a:pPr marL="669925" indent="-533400">
              <a:lnSpc>
                <a:spcPct val="90000"/>
              </a:lnSpc>
              <a:buFont typeface="Wingdings 2" pitchFamily="18" charset="2"/>
              <a:buAutoNum type="alphaLcPeriod"/>
            </a:pPr>
            <a:r>
              <a:rPr lang="en-US" sz="2000" smtClean="0">
                <a:solidFill>
                  <a:schemeClr val="hlink"/>
                </a:solidFill>
              </a:rPr>
              <a:t>Rumah  400 x Rp 350.000     =Rp 140.000.000</a:t>
            </a:r>
          </a:p>
          <a:p>
            <a:pPr marL="669925" indent="-533400">
              <a:lnSpc>
                <a:spcPct val="90000"/>
              </a:lnSpc>
              <a:buFont typeface="Wingdings 2" pitchFamily="18" charset="2"/>
              <a:buAutoNum type="alphaLcPeriod" startAt="2"/>
            </a:pPr>
            <a:r>
              <a:rPr lang="en-US" sz="2000" smtClean="0">
                <a:solidFill>
                  <a:schemeClr val="hlink"/>
                </a:solidFill>
              </a:rPr>
              <a:t>Taman      200 x Rp 50.000    =Rp   10.000.000</a:t>
            </a:r>
          </a:p>
          <a:p>
            <a:pPr marL="669925" indent="-533400">
              <a:lnSpc>
                <a:spcPct val="90000"/>
              </a:lnSpc>
              <a:buFont typeface="Wingdings 2" pitchFamily="18" charset="2"/>
              <a:buAutoNum type="alphaLcPeriod" startAt="3"/>
            </a:pPr>
            <a:r>
              <a:rPr lang="en-US" sz="2000" smtClean="0">
                <a:solidFill>
                  <a:schemeClr val="hlink"/>
                </a:solidFill>
              </a:rPr>
              <a:t>Pagar: 120 x 1,5 xRp 175.000=Rp   31.500.000</a:t>
            </a:r>
          </a:p>
          <a:p>
            <a:pPr marL="669925" indent="-533400">
              <a:lnSpc>
                <a:spcPct val="90000"/>
              </a:lnSpc>
              <a:buFont typeface="Wingdings 2" pitchFamily="18" charset="2"/>
              <a:buAutoNum type="alphaLcPeriod" startAt="3"/>
            </a:pPr>
            <a:r>
              <a:rPr lang="en-US" sz="2000" smtClean="0">
                <a:solidFill>
                  <a:schemeClr val="hlink"/>
                </a:solidFill>
              </a:rPr>
              <a:t>Total NJOP Bangunan          =Rp  181.500.000</a:t>
            </a:r>
          </a:p>
          <a:p>
            <a:pPr marL="669925" indent="-533400">
              <a:lnSpc>
                <a:spcPct val="90000"/>
              </a:lnSpc>
              <a:buFont typeface="Wingdings 2" pitchFamily="18" charset="2"/>
              <a:buAutoNum type="alphaLcPeriod" startAt="3"/>
            </a:pPr>
            <a:r>
              <a:rPr lang="en-US" sz="2000" smtClean="0">
                <a:solidFill>
                  <a:schemeClr val="hlink"/>
                </a:solidFill>
              </a:rPr>
              <a:t>NJOPTKP                                =Rp 10.000.000</a:t>
            </a:r>
          </a:p>
          <a:p>
            <a:pPr marL="669925" indent="-533400">
              <a:lnSpc>
                <a:spcPct val="90000"/>
              </a:lnSpc>
              <a:buFont typeface="Wingdings 2" pitchFamily="18" charset="2"/>
              <a:buAutoNum type="alphaLcPeriod" startAt="3"/>
            </a:pPr>
            <a:r>
              <a:rPr lang="en-US" sz="2000" smtClean="0">
                <a:solidFill>
                  <a:schemeClr val="hlink"/>
                </a:solidFill>
              </a:rPr>
              <a:t>Nilai jual Bang. Kena Pajak                               =Rp171.500.000</a:t>
            </a:r>
          </a:p>
          <a:p>
            <a:pPr marL="669925" indent="-533400">
              <a:lnSpc>
                <a:spcPct val="90000"/>
              </a:lnSpc>
              <a:buFont typeface="Wingdings 2" pitchFamily="18" charset="2"/>
              <a:buAutoNum type="alphaLcPeriod" startAt="3"/>
            </a:pPr>
            <a:r>
              <a:rPr lang="en-US" sz="2000" smtClean="0">
                <a:solidFill>
                  <a:schemeClr val="hlink"/>
                </a:solidFill>
              </a:rPr>
              <a:t>Total NJOP                                                           =Rp411.500.000</a:t>
            </a:r>
          </a:p>
          <a:p>
            <a:pPr marL="669925" indent="-533400">
              <a:lnSpc>
                <a:spcPct val="90000"/>
              </a:lnSpc>
              <a:buFont typeface="Wingdings 2" pitchFamily="18" charset="2"/>
              <a:buAutoNum type="alphaLcPeriod" startAt="3"/>
            </a:pPr>
            <a:r>
              <a:rPr lang="en-US" sz="2000" smtClean="0">
                <a:solidFill>
                  <a:schemeClr val="hlink"/>
                </a:solidFill>
              </a:rPr>
              <a:t>Tarif efektif yg ditetapkan</a:t>
            </a:r>
          </a:p>
          <a:p>
            <a:pPr marL="669925" indent="-533400">
              <a:lnSpc>
                <a:spcPct val="90000"/>
              </a:lnSpc>
              <a:buFont typeface="Wingdings 2" pitchFamily="18" charset="2"/>
              <a:buAutoNum type="alphaLcPeriod" startAt="3"/>
            </a:pPr>
            <a:r>
              <a:rPr lang="en-US" sz="2000" smtClean="0">
                <a:solidFill>
                  <a:schemeClr val="hlink"/>
                </a:solidFill>
              </a:rPr>
              <a:t>Perda 0 .2 %</a:t>
            </a:r>
          </a:p>
          <a:p>
            <a:pPr marL="669925" indent="-533400">
              <a:lnSpc>
                <a:spcPct val="90000"/>
              </a:lnSpc>
              <a:buFont typeface="Wingdings 2" pitchFamily="18" charset="2"/>
              <a:buAutoNum type="alphaLcPeriod" startAt="3"/>
            </a:pPr>
            <a:r>
              <a:rPr lang="en-US" sz="2000" smtClean="0">
                <a:solidFill>
                  <a:schemeClr val="hlink"/>
                </a:solidFill>
              </a:rPr>
              <a:t>PBB terhutang 0. 2 %x Rp411.500.000              = Rp 823.000</a:t>
            </a:r>
          </a:p>
          <a:p>
            <a:pPr marL="669925" indent="-533400">
              <a:lnSpc>
                <a:spcPct val="90000"/>
              </a:lnSpc>
              <a:buFont typeface="Wingdings 2" pitchFamily="18" charset="2"/>
              <a:buNone/>
            </a:pPr>
            <a:r>
              <a:rPr lang="en-US" sz="2000" smtClean="0">
                <a:solidFill>
                  <a:schemeClr val="hlink"/>
                </a:solidFill>
              </a:rPr>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64166C4-E417-4B15-8032-C8AB95A86741}" type="slidenum">
              <a:rPr lang="en-US"/>
              <a:pPr/>
              <a:t>31</a:t>
            </a:fld>
            <a:endParaRPr lang="en-US"/>
          </a:p>
        </p:txBody>
      </p:sp>
      <p:sp>
        <p:nvSpPr>
          <p:cNvPr id="276482" name="Rectangle 2"/>
          <p:cNvSpPr>
            <a:spLocks noGrp="1"/>
          </p:cNvSpPr>
          <p:nvPr>
            <p:ph type="title"/>
          </p:nvPr>
        </p:nvSpPr>
        <p:spPr bwMode="auto">
          <a:xfrm>
            <a:off x="381000" y="231775"/>
            <a:ext cx="8229600" cy="808038"/>
          </a:xfrm>
        </p:spPr>
        <p:txBody>
          <a:bodyPr wrap="square" lIns="91440" tIns="45720" rIns="91440" bIns="45720" numCol="1" anchorCtr="0" compatLnSpc="1">
            <a:prstTxWarp prst="textNoShape">
              <a:avLst/>
            </a:prstTxWarp>
          </a:bodyPr>
          <a:lstStyle/>
          <a:p>
            <a:pPr eaLnBrk="1" hangingPunct="1">
              <a:defRPr/>
            </a:pPr>
            <a:r>
              <a:rPr lang="en-US" sz="2800" smtClean="0">
                <a:solidFill>
                  <a:srgbClr val="FFFF00"/>
                </a:solidFill>
                <a:latin typeface="Arial" pitchFamily="34" charset="0"/>
              </a:rPr>
              <a:t>PEMBAGIAN OBJEK PBB</a:t>
            </a:r>
          </a:p>
        </p:txBody>
      </p:sp>
      <p:sp>
        <p:nvSpPr>
          <p:cNvPr id="38916" name="Text Box 3"/>
          <p:cNvSpPr txBox="1">
            <a:spLocks noChangeArrowheads="1"/>
          </p:cNvSpPr>
          <p:nvPr/>
        </p:nvSpPr>
        <p:spPr bwMode="auto">
          <a:xfrm>
            <a:off x="381000" y="1143000"/>
            <a:ext cx="8534400" cy="4248150"/>
          </a:xfrm>
          <a:prstGeom prst="rect">
            <a:avLst/>
          </a:prstGeom>
          <a:noFill/>
          <a:ln w="9525">
            <a:noFill/>
            <a:miter lim="800000"/>
            <a:headEnd/>
            <a:tailEnd/>
          </a:ln>
        </p:spPr>
        <p:txBody>
          <a:bodyPr>
            <a:spAutoFit/>
          </a:bodyPr>
          <a:lstStyle/>
          <a:p>
            <a:pPr marL="342900" indent="-342900">
              <a:buFontTx/>
              <a:buAutoNum type="arabicPeriod"/>
            </a:pPr>
            <a:r>
              <a:rPr lang="en-US" sz="1600" b="1"/>
              <a:t>PBB SEKTOR PEDESAAN</a:t>
            </a:r>
          </a:p>
          <a:p>
            <a:pPr marL="522288" lvl="1"/>
            <a:r>
              <a:rPr lang="en-US" sz="1600" b="1"/>
              <a:t>Objek PBB dalam suatu wilayah yang memiliki ciri-ciri pedesaan, seperti: sawah, ladang, empang tradisional, dan sebagainya</a:t>
            </a:r>
          </a:p>
          <a:p>
            <a:pPr marL="342900" indent="-342900">
              <a:buFontTx/>
              <a:buAutoNum type="arabicPeriod"/>
            </a:pPr>
            <a:r>
              <a:rPr lang="en-US" sz="1600" b="1"/>
              <a:t>PBB SEKTOR PERKOTAAN</a:t>
            </a:r>
          </a:p>
          <a:p>
            <a:pPr marL="522288" lvl="1"/>
            <a:r>
              <a:rPr lang="en-US" sz="1600" b="1"/>
              <a:t>Objek PBB dalam suatu wilayah yang memiliki ciri-ciri suatu daerah perkotaan, seperti: pemukiman penduduk yang memiliki fasilitas perkotaan, real estat, komplek pertokoan, industri, perdagangan, dan jasa.</a:t>
            </a:r>
          </a:p>
          <a:p>
            <a:pPr marL="342900" indent="-342900">
              <a:buFontTx/>
              <a:buAutoNum type="arabicPeriod"/>
            </a:pPr>
            <a:r>
              <a:rPr lang="en-US" sz="1600" b="1"/>
              <a:t>PBB SEKTOR PERKEBUNAN</a:t>
            </a:r>
          </a:p>
          <a:p>
            <a:pPr marL="522288" lvl="1"/>
            <a:r>
              <a:rPr lang="en-US" sz="1600" b="1"/>
              <a:t>O</a:t>
            </a:r>
            <a:r>
              <a:rPr lang="id-ID" sz="1600" b="1"/>
              <a:t>bjek </a:t>
            </a:r>
            <a:r>
              <a:rPr lang="en-US" sz="1600" b="1"/>
              <a:t>PBB </a:t>
            </a:r>
            <a:r>
              <a:rPr lang="id-ID" sz="1600" b="1"/>
              <a:t>yang digunakan untuk pengusahaan tanaman perkebunan dengan luasan paling sedikit 2 (dua) hektar, termasuk emplasemen</a:t>
            </a:r>
            <a:r>
              <a:rPr lang="en-US" sz="1600" b="1"/>
              <a:t>.</a:t>
            </a:r>
          </a:p>
          <a:p>
            <a:pPr marL="342900" indent="-342900">
              <a:buFontTx/>
              <a:buAutoNum type="arabicPeriod"/>
            </a:pPr>
            <a:r>
              <a:rPr lang="en-US" sz="1600" b="1"/>
              <a:t>PBB SEKTOR PERHUTANAN</a:t>
            </a:r>
          </a:p>
          <a:p>
            <a:pPr marL="522288" lvl="1"/>
            <a:r>
              <a:rPr lang="en-US" sz="1600" b="1"/>
              <a:t>Objek PBB di bidang usaha yang menghasilkan komoditas hasil hutan, seperti kayu tebangan, rotan, damar, dsb.</a:t>
            </a:r>
          </a:p>
          <a:p>
            <a:pPr marL="342900" indent="-342900">
              <a:buFontTx/>
              <a:buAutoNum type="arabicPeriod"/>
            </a:pPr>
            <a:r>
              <a:rPr lang="en-US" sz="1600" b="1"/>
              <a:t>PBB SEKTOR PERTAMBANGAN</a:t>
            </a:r>
          </a:p>
          <a:p>
            <a:pPr marL="522288" lvl="1"/>
            <a:r>
              <a:rPr lang="en-US" sz="1600" b="1"/>
              <a:t>Objek PBB di bidang usaha yang menghasilkan komoditas hasil tambang, seperti emas, batubara, migas, dsb.</a:t>
            </a:r>
          </a:p>
          <a:p>
            <a:pPr marL="342900" indent="-342900"/>
            <a:endParaRPr lang="en-US" sz="1600" b="1"/>
          </a:p>
        </p:txBody>
      </p:sp>
      <p:sp>
        <p:nvSpPr>
          <p:cNvPr id="38919" name="Rectangle 7"/>
          <p:cNvSpPr>
            <a:spLocks noChangeArrowheads="1"/>
          </p:cNvSpPr>
          <p:nvPr/>
        </p:nvSpPr>
        <p:spPr bwMode="auto">
          <a:xfrm>
            <a:off x="304800" y="5334000"/>
            <a:ext cx="8534400" cy="1143000"/>
          </a:xfrm>
          <a:prstGeom prst="rect">
            <a:avLst/>
          </a:prstGeom>
          <a:solidFill>
            <a:schemeClr val="accent1"/>
          </a:solidFill>
          <a:ln w="9525">
            <a:solidFill>
              <a:schemeClr val="tx1"/>
            </a:solidFill>
            <a:miter lim="800000"/>
            <a:headEnd/>
            <a:tailEnd/>
          </a:ln>
          <a:effectLst/>
        </p:spPr>
        <p:txBody>
          <a:bodyPr anchor="ctr"/>
          <a:lstStyle/>
          <a:p>
            <a:pPr marL="265113" indent="-265113">
              <a:buFontTx/>
              <a:buChar char="•"/>
            </a:pPr>
            <a:r>
              <a:rPr lang="en-US" sz="1600"/>
              <a:t>Pembagian sektor untuk mempermudah administrasi PBB</a:t>
            </a:r>
          </a:p>
          <a:p>
            <a:pPr marL="265113" indent="-265113">
              <a:buFontTx/>
              <a:buChar char="•"/>
            </a:pPr>
            <a:r>
              <a:rPr lang="en-US" sz="1600"/>
              <a:t>Antara sektor pedesaan dan perkotaan tidak terdapat perbedaan tata cara penghitungan PBB, sehingga seringkali terjadi perbedaan pendapat tentang kriteria objek pajak yang masuk sektor pedesaan atau perkotaan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en-US" sz="3200" smtClean="0">
                <a:solidFill>
                  <a:srgbClr val="66FF33"/>
                </a:solidFill>
              </a:rPr>
              <a:t>Sektor Pedesaan dan Perkotaan</a:t>
            </a:r>
            <a:br>
              <a:rPr lang="en-US" sz="3200" smtClean="0">
                <a:solidFill>
                  <a:srgbClr val="66FF33"/>
                </a:solidFill>
              </a:rPr>
            </a:br>
            <a:r>
              <a:rPr lang="en-US" sz="2000" smtClean="0">
                <a:solidFill>
                  <a:srgbClr val="66FF33"/>
                </a:solidFill>
              </a:rPr>
              <a:t>(SE-51/PJ.6/1994 tanggal 13/08/94)</a:t>
            </a:r>
          </a:p>
        </p:txBody>
      </p:sp>
      <p:sp>
        <p:nvSpPr>
          <p:cNvPr id="219139" name="Rectangle 3"/>
          <p:cNvSpPr>
            <a:spLocks noGrp="1"/>
          </p:cNvSpPr>
          <p:nvPr>
            <p:ph type="body" idx="1"/>
          </p:nvPr>
        </p:nvSpPr>
        <p:spPr>
          <a:xfrm>
            <a:off x="304800" y="1600200"/>
            <a:ext cx="8610600" cy="3124200"/>
          </a:xfrm>
        </p:spPr>
        <p:txBody>
          <a:bodyPr/>
          <a:lstStyle/>
          <a:p>
            <a:pPr>
              <a:lnSpc>
                <a:spcPct val="80000"/>
              </a:lnSpc>
            </a:pPr>
            <a:r>
              <a:rPr lang="en-US" sz="2400" smtClean="0"/>
              <a:t>Daerah yang termasuk sektor perkotaan:</a:t>
            </a:r>
          </a:p>
          <a:p>
            <a:pPr lvl="1">
              <a:lnSpc>
                <a:spcPct val="80000"/>
              </a:lnSpc>
            </a:pPr>
            <a:r>
              <a:rPr lang="en-US" sz="2000" smtClean="0"/>
              <a:t>Seluruh desa/kelurahan dalam wilayah kabupaten/kota ibukota propinsi</a:t>
            </a:r>
          </a:p>
          <a:p>
            <a:pPr lvl="1">
              <a:lnSpc>
                <a:spcPct val="80000"/>
              </a:lnSpc>
            </a:pPr>
            <a:r>
              <a:rPr lang="en-US" sz="2000" smtClean="0"/>
              <a:t>Seluruh desa/kelurahan dalam wilayah kecamatan ibukota kabupaten/kota</a:t>
            </a:r>
          </a:p>
          <a:p>
            <a:pPr lvl="1">
              <a:lnSpc>
                <a:spcPct val="80000"/>
              </a:lnSpc>
            </a:pPr>
            <a:r>
              <a:rPr lang="en-US" sz="2000" smtClean="0"/>
              <a:t>Desa/kelurahan ibukota kecamatan</a:t>
            </a:r>
          </a:p>
          <a:p>
            <a:pPr lvl="1">
              <a:lnSpc>
                <a:spcPct val="80000"/>
              </a:lnSpc>
            </a:pPr>
            <a:r>
              <a:rPr lang="en-US" sz="2000" smtClean="0"/>
              <a:t>Desa/kelurahan selain tersebut di atas yang mempunyai sarana dan prasarana kota</a:t>
            </a:r>
          </a:p>
          <a:p>
            <a:pPr>
              <a:lnSpc>
                <a:spcPct val="80000"/>
              </a:lnSpc>
            </a:pPr>
            <a:r>
              <a:rPr lang="en-US" sz="2400" smtClean="0"/>
              <a:t>Daerah yang termasuk sektor pedesaan adalah desa-desa yang tidak termasuk daerah dimaksud di atas</a:t>
            </a:r>
          </a:p>
        </p:txBody>
      </p:sp>
      <p:sp>
        <p:nvSpPr>
          <p:cNvPr id="219140" name="Rectangle 4"/>
          <p:cNvSpPr>
            <a:spLocks noChangeArrowheads="1"/>
          </p:cNvSpPr>
          <p:nvPr/>
        </p:nvSpPr>
        <p:spPr bwMode="auto">
          <a:xfrm>
            <a:off x="381000" y="5029200"/>
            <a:ext cx="8458200" cy="1447800"/>
          </a:xfrm>
          <a:prstGeom prst="rect">
            <a:avLst/>
          </a:prstGeom>
          <a:solidFill>
            <a:schemeClr val="accent1"/>
          </a:solidFill>
          <a:ln w="9525">
            <a:solidFill>
              <a:schemeClr val="tx1"/>
            </a:solidFill>
            <a:miter lim="800000"/>
            <a:headEnd/>
            <a:tailEnd/>
          </a:ln>
          <a:effectLst>
            <a:prstShdw prst="shdw13" dist="53882" dir="13500000">
              <a:schemeClr val="bg2">
                <a:alpha val="50000"/>
              </a:schemeClr>
            </a:prstShdw>
          </a:effectLst>
        </p:spPr>
        <p:txBody>
          <a:bodyPr anchor="ctr"/>
          <a:lstStyle/>
          <a:p>
            <a:r>
              <a:rPr lang="en-US"/>
              <a:t>Sarana dan prasarana kota adalah sarana dan prasarana yang menunjang kegiatan administrasi pemerintahan, sosial, ekonomi, dan perdagangan, seperti jalan yang baik, penerangan listrik, air minum, kesehatan, pasar, dan rekreasi (misal desa-desa sepanjang koridor Bogor-Cianjur, kawasan industri daerah terpencil, seperti PT. Freeport)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3"/>
          <p:cNvSpPr>
            <a:spLocks noGrp="1"/>
          </p:cNvSpPr>
          <p:nvPr>
            <p:ph type="sldNum" sz="quarter" idx="12"/>
          </p:nvPr>
        </p:nvSpPr>
        <p:spPr/>
        <p:txBody>
          <a:bodyPr/>
          <a:lstStyle/>
          <a:p>
            <a:fld id="{E3DDEB03-263C-4162-8A02-CABC838DDA71}" type="slidenum">
              <a:rPr lang="en-US"/>
              <a:pPr/>
              <a:t>33</a:t>
            </a:fld>
            <a:endParaRPr lang="en-US"/>
          </a:p>
        </p:txBody>
      </p:sp>
      <p:pic>
        <p:nvPicPr>
          <p:cNvPr id="148482" name="Picture 2" descr="03x24450"/>
          <p:cNvPicPr>
            <a:picLocks noChangeAspect="1" noChangeArrowheads="1"/>
          </p:cNvPicPr>
          <p:nvPr/>
        </p:nvPicPr>
        <p:blipFill>
          <a:blip r:embed="rId2"/>
          <a:srcRect/>
          <a:stretch>
            <a:fillRect/>
          </a:stretch>
        </p:blipFill>
        <p:spPr bwMode="auto">
          <a:xfrm>
            <a:off x="914400" y="1676400"/>
            <a:ext cx="1981200" cy="2362200"/>
          </a:xfrm>
          <a:prstGeom prst="rect">
            <a:avLst/>
          </a:prstGeom>
          <a:noFill/>
          <a:ln w="9525">
            <a:noFill/>
            <a:miter lim="800000"/>
            <a:headEnd/>
            <a:tailEnd/>
          </a:ln>
        </p:spPr>
      </p:pic>
      <p:sp>
        <p:nvSpPr>
          <p:cNvPr id="148483" name="AutoShape 3"/>
          <p:cNvSpPr>
            <a:spLocks noChangeArrowheads="1"/>
          </p:cNvSpPr>
          <p:nvPr/>
        </p:nvSpPr>
        <p:spPr bwMode="auto">
          <a:xfrm>
            <a:off x="2209800" y="533400"/>
            <a:ext cx="6019800" cy="1371600"/>
          </a:xfrm>
          <a:prstGeom prst="wedgeEllipseCallout">
            <a:avLst>
              <a:gd name="adj1" fmla="val -48630"/>
              <a:gd name="adj2" fmla="val 71875"/>
            </a:avLst>
          </a:prstGeom>
          <a:solidFill>
            <a:schemeClr val="bg1"/>
          </a:solidFill>
          <a:ln w="9525">
            <a:solidFill>
              <a:schemeClr val="tx1"/>
            </a:solidFill>
            <a:miter lim="800000"/>
            <a:headEnd/>
            <a:tailEnd/>
          </a:ln>
        </p:spPr>
        <p:txBody>
          <a:bodyPr/>
          <a:lstStyle/>
          <a:p>
            <a:pPr algn="ctr" eaLnBrk="1" hangingPunct="1"/>
            <a:endParaRPr lang="id-ID">
              <a:cs typeface="Arial" pitchFamily="34" charset="0"/>
            </a:endParaRPr>
          </a:p>
        </p:txBody>
      </p:sp>
      <p:sp>
        <p:nvSpPr>
          <p:cNvPr id="148484" name="Text Box 4"/>
          <p:cNvSpPr txBox="1">
            <a:spLocks noChangeArrowheads="1"/>
          </p:cNvSpPr>
          <p:nvPr/>
        </p:nvSpPr>
        <p:spPr bwMode="auto">
          <a:xfrm>
            <a:off x="2819400" y="838200"/>
            <a:ext cx="4464050"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Tapi hrs diingat bahwa utk perhitungan PBB</a:t>
            </a:r>
          </a:p>
        </p:txBody>
      </p:sp>
      <p:sp>
        <p:nvSpPr>
          <p:cNvPr id="148485" name="Text Box 5"/>
          <p:cNvSpPr txBox="1">
            <a:spLocks noChangeArrowheads="1"/>
          </p:cNvSpPr>
          <p:nvPr/>
        </p:nvSpPr>
        <p:spPr bwMode="auto">
          <a:xfrm>
            <a:off x="2286000" y="1143000"/>
            <a:ext cx="5891213"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nilai yg diperoleh hrs di Konversi ke klas utk mendpt NJOP</a:t>
            </a:r>
          </a:p>
        </p:txBody>
      </p:sp>
      <p:sp>
        <p:nvSpPr>
          <p:cNvPr id="148486" name="Text Box 6"/>
          <p:cNvSpPr txBox="1">
            <a:spLocks noChangeArrowheads="1"/>
          </p:cNvSpPr>
          <p:nvPr/>
        </p:nvSpPr>
        <p:spPr bwMode="auto">
          <a:xfrm>
            <a:off x="2879725" y="1431925"/>
            <a:ext cx="4127500"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dengan melihat Tabel Klasifikasi T dan B</a:t>
            </a:r>
          </a:p>
        </p:txBody>
      </p:sp>
      <p:sp>
        <p:nvSpPr>
          <p:cNvPr id="148487" name="Text Box 7"/>
          <p:cNvSpPr txBox="1">
            <a:spLocks noChangeArrowheads="1"/>
          </p:cNvSpPr>
          <p:nvPr/>
        </p:nvSpPr>
        <p:spPr bwMode="auto">
          <a:xfrm>
            <a:off x="3810000" y="2133600"/>
            <a:ext cx="1123950" cy="366713"/>
          </a:xfrm>
          <a:prstGeom prst="rect">
            <a:avLst/>
          </a:prstGeom>
          <a:noFill/>
          <a:ln w="9525">
            <a:noFill/>
            <a:miter lim="800000"/>
            <a:headEnd/>
            <a:tailEnd/>
          </a:ln>
        </p:spPr>
        <p:txBody>
          <a:bodyPr wrap="none">
            <a:spAutoFit/>
          </a:bodyPr>
          <a:lstStyle/>
          <a:p>
            <a:pPr eaLnBrk="1" hangingPunct="1"/>
            <a:r>
              <a:rPr lang="en-US" b="1">
                <a:cs typeface="Arial" pitchFamily="34" charset="0"/>
              </a:rPr>
              <a:t>Contoh :</a:t>
            </a:r>
          </a:p>
        </p:txBody>
      </p:sp>
      <p:sp>
        <p:nvSpPr>
          <p:cNvPr id="148488" name="Text Box 8"/>
          <p:cNvSpPr txBox="1">
            <a:spLocks noChangeArrowheads="1"/>
          </p:cNvSpPr>
          <p:nvPr/>
        </p:nvSpPr>
        <p:spPr bwMode="auto">
          <a:xfrm>
            <a:off x="3581400" y="2514600"/>
            <a:ext cx="4402138"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Luas tanah : 1.000  M2 ; Nilainya Rp1 milyar</a:t>
            </a:r>
          </a:p>
        </p:txBody>
      </p:sp>
      <p:sp>
        <p:nvSpPr>
          <p:cNvPr id="148489" name="Text Box 9"/>
          <p:cNvSpPr txBox="1">
            <a:spLocks noChangeArrowheads="1"/>
          </p:cNvSpPr>
          <p:nvPr/>
        </p:nvSpPr>
        <p:spPr bwMode="auto">
          <a:xfrm>
            <a:off x="3597275" y="2884488"/>
            <a:ext cx="4235450"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Nilai tanah / M2 = Rp1 M : 1.000 = Rp1 juta</a:t>
            </a:r>
          </a:p>
        </p:txBody>
      </p:sp>
      <p:sp>
        <p:nvSpPr>
          <p:cNvPr id="148490" name="Text Box 10"/>
          <p:cNvSpPr txBox="1">
            <a:spLocks noChangeArrowheads="1"/>
          </p:cNvSpPr>
          <p:nvPr/>
        </p:nvSpPr>
        <p:spPr bwMode="auto">
          <a:xfrm>
            <a:off x="3597275" y="3216275"/>
            <a:ext cx="4972050"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Nilai tanah Rp1 jt di Konversi ke Klas = Klas A.15 </a:t>
            </a:r>
          </a:p>
        </p:txBody>
      </p:sp>
      <p:sp>
        <p:nvSpPr>
          <p:cNvPr id="148491" name="Text Box 11"/>
          <p:cNvSpPr txBox="1">
            <a:spLocks noChangeArrowheads="1"/>
          </p:cNvSpPr>
          <p:nvPr/>
        </p:nvSpPr>
        <p:spPr bwMode="auto">
          <a:xfrm>
            <a:off x="3597275" y="3597275"/>
            <a:ext cx="505777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Utk perhitungan PBB Klas A.15 = Rp1.032.000 / M2</a:t>
            </a:r>
          </a:p>
        </p:txBody>
      </p:sp>
      <p:sp>
        <p:nvSpPr>
          <p:cNvPr id="148492" name="Text Box 12"/>
          <p:cNvSpPr txBox="1">
            <a:spLocks noChangeArrowheads="1"/>
          </p:cNvSpPr>
          <p:nvPr/>
        </p:nvSpPr>
        <p:spPr bwMode="auto">
          <a:xfrm>
            <a:off x="2209800" y="4191000"/>
            <a:ext cx="476567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Luas bangunan : 400 M2 ; Nilainya = Rp800 juta</a:t>
            </a:r>
          </a:p>
        </p:txBody>
      </p:sp>
      <p:sp>
        <p:nvSpPr>
          <p:cNvPr id="148493" name="Text Box 13"/>
          <p:cNvSpPr txBox="1">
            <a:spLocks noChangeArrowheads="1"/>
          </p:cNvSpPr>
          <p:nvPr/>
        </p:nvSpPr>
        <p:spPr bwMode="auto">
          <a:xfrm>
            <a:off x="2209800" y="4572000"/>
            <a:ext cx="4673600"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Nilai bangunan / M2 = Rp800 jt : 400 = Rp2 juta</a:t>
            </a:r>
          </a:p>
        </p:txBody>
      </p:sp>
      <p:sp>
        <p:nvSpPr>
          <p:cNvPr id="148494" name="Text Box 14"/>
          <p:cNvSpPr txBox="1">
            <a:spLocks noChangeArrowheads="1"/>
          </p:cNvSpPr>
          <p:nvPr/>
        </p:nvSpPr>
        <p:spPr bwMode="auto">
          <a:xfrm>
            <a:off x="2225675" y="4892675"/>
            <a:ext cx="5341938"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Nilai bangunan Rp2 jt di Konversi ke Klas = Klas B.19</a:t>
            </a:r>
          </a:p>
        </p:txBody>
      </p:sp>
      <p:sp>
        <p:nvSpPr>
          <p:cNvPr id="148495" name="Text Box 15"/>
          <p:cNvSpPr txBox="1">
            <a:spLocks noChangeArrowheads="1"/>
          </p:cNvSpPr>
          <p:nvPr/>
        </p:nvSpPr>
        <p:spPr bwMode="auto">
          <a:xfrm>
            <a:off x="2225675" y="5273675"/>
            <a:ext cx="500062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Utk perhtungan PBB Klas B.19 = Rp1.833.000 / M2</a:t>
            </a:r>
          </a:p>
        </p:txBody>
      </p:sp>
      <p:sp>
        <p:nvSpPr>
          <p:cNvPr id="39953" name="Text Box 16"/>
          <p:cNvSpPr txBox="1">
            <a:spLocks noChangeArrowheads="1"/>
          </p:cNvSpPr>
          <p:nvPr/>
        </p:nvSpPr>
        <p:spPr bwMode="auto">
          <a:xfrm>
            <a:off x="6629400" y="6248400"/>
            <a:ext cx="2343150" cy="366713"/>
          </a:xfrm>
          <a:prstGeom prst="rect">
            <a:avLst/>
          </a:prstGeom>
          <a:noFill/>
          <a:ln w="9525">
            <a:noFill/>
            <a:miter lim="800000"/>
            <a:headEnd/>
            <a:tailEnd/>
          </a:ln>
        </p:spPr>
        <p:txBody>
          <a:bodyPr wrap="none">
            <a:spAutoFit/>
          </a:bodyPr>
          <a:lstStyle/>
          <a:p>
            <a:r>
              <a:rPr lang="en-US">
                <a:hlinkClick r:id="rId3" action="ppaction://hlinkfile"/>
              </a:rPr>
              <a:t>TABEL KLASIFIKASI</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48482"/>
                                        </p:tgtEl>
                                        <p:attrNameLst>
                                          <p:attrName>style.visibility</p:attrName>
                                        </p:attrNameLst>
                                      </p:cBhvr>
                                      <p:to>
                                        <p:strVal val="visible"/>
                                      </p:to>
                                    </p:set>
                                    <p:animEffect transition="in" filter="diamond(in)">
                                      <p:cBhvr>
                                        <p:cTn id="7" dur="2000"/>
                                        <p:tgtEl>
                                          <p:spTgt spid="14848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8483"/>
                                        </p:tgtEl>
                                        <p:attrNameLst>
                                          <p:attrName>style.visibility</p:attrName>
                                        </p:attrNameLst>
                                      </p:cBhvr>
                                      <p:to>
                                        <p:strVal val="visible"/>
                                      </p:to>
                                    </p:set>
                                    <p:animEffect transition="in" filter="box(in)">
                                      <p:cBhvr>
                                        <p:cTn id="12" dur="500"/>
                                        <p:tgtEl>
                                          <p:spTgt spid="148483"/>
                                        </p:tgtEl>
                                      </p:cBhvr>
                                    </p:animEffect>
                                  </p:childTnLst>
                                </p:cTn>
                              </p:par>
                            </p:childTnLst>
                          </p:cTn>
                        </p:par>
                        <p:par>
                          <p:cTn id="13" fill="hold">
                            <p:stCondLst>
                              <p:cond delay="500"/>
                            </p:stCondLst>
                            <p:childTnLst>
                              <p:par>
                                <p:cTn id="14" presetID="40" presetClass="entr" presetSubtype="0" fill="hold" grpId="0" nodeType="afterEffect">
                                  <p:stCondLst>
                                    <p:cond delay="0"/>
                                  </p:stCondLst>
                                  <p:iterate type="lt">
                                    <p:tmPct val="10000"/>
                                  </p:iterate>
                                  <p:childTnLst>
                                    <p:set>
                                      <p:cBhvr>
                                        <p:cTn id="15" dur="1" fill="hold">
                                          <p:stCondLst>
                                            <p:cond delay="0"/>
                                          </p:stCondLst>
                                        </p:cTn>
                                        <p:tgtEl>
                                          <p:spTgt spid="148484"/>
                                        </p:tgtEl>
                                        <p:attrNameLst>
                                          <p:attrName>style.visibility</p:attrName>
                                        </p:attrNameLst>
                                      </p:cBhvr>
                                      <p:to>
                                        <p:strVal val="visible"/>
                                      </p:to>
                                    </p:set>
                                    <p:animEffect transition="in" filter="fade">
                                      <p:cBhvr>
                                        <p:cTn id="16" dur="1000"/>
                                        <p:tgtEl>
                                          <p:spTgt spid="148484"/>
                                        </p:tgtEl>
                                      </p:cBhvr>
                                    </p:animEffect>
                                    <p:anim calcmode="lin" valueType="num">
                                      <p:cBhvr>
                                        <p:cTn id="17" dur="1000" fill="hold"/>
                                        <p:tgtEl>
                                          <p:spTgt spid="148484"/>
                                        </p:tgtEl>
                                        <p:attrNameLst>
                                          <p:attrName>ppt_x</p:attrName>
                                        </p:attrNameLst>
                                      </p:cBhvr>
                                      <p:tavLst>
                                        <p:tav tm="0">
                                          <p:val>
                                            <p:strVal val="#ppt_x-.1"/>
                                          </p:val>
                                        </p:tav>
                                        <p:tav tm="100000">
                                          <p:val>
                                            <p:strVal val="#ppt_x"/>
                                          </p:val>
                                        </p:tav>
                                      </p:tavLst>
                                    </p:anim>
                                    <p:anim calcmode="lin" valueType="num">
                                      <p:cBhvr>
                                        <p:cTn id="18" dur="1000" fill="hold"/>
                                        <p:tgtEl>
                                          <p:spTgt spid="148484"/>
                                        </p:tgtEl>
                                        <p:attrNameLst>
                                          <p:attrName>ppt_y</p:attrName>
                                        </p:attrNameLst>
                                      </p:cBhvr>
                                      <p:tavLst>
                                        <p:tav tm="0">
                                          <p:val>
                                            <p:strVal val="#ppt_y"/>
                                          </p:val>
                                        </p:tav>
                                        <p:tav tm="100000">
                                          <p:val>
                                            <p:strVal val="#ppt_y"/>
                                          </p:val>
                                        </p:tav>
                                      </p:tavLst>
                                    </p:anim>
                                  </p:childTnLst>
                                </p:cTn>
                              </p:par>
                            </p:childTnLst>
                          </p:cTn>
                        </p:par>
                        <p:par>
                          <p:cTn id="19" fill="hold">
                            <p:stCondLst>
                              <p:cond delay="5000"/>
                            </p:stCondLst>
                            <p:childTnLst>
                              <p:par>
                                <p:cTn id="20" presetID="40" presetClass="entr" presetSubtype="0" fill="hold" grpId="0" nodeType="afterEffect">
                                  <p:stCondLst>
                                    <p:cond delay="0"/>
                                  </p:stCondLst>
                                  <p:iterate type="lt">
                                    <p:tmPct val="10000"/>
                                  </p:iterate>
                                  <p:childTnLst>
                                    <p:set>
                                      <p:cBhvr>
                                        <p:cTn id="21" dur="1" fill="hold">
                                          <p:stCondLst>
                                            <p:cond delay="0"/>
                                          </p:stCondLst>
                                        </p:cTn>
                                        <p:tgtEl>
                                          <p:spTgt spid="148485"/>
                                        </p:tgtEl>
                                        <p:attrNameLst>
                                          <p:attrName>style.visibility</p:attrName>
                                        </p:attrNameLst>
                                      </p:cBhvr>
                                      <p:to>
                                        <p:strVal val="visible"/>
                                      </p:to>
                                    </p:set>
                                    <p:animEffect transition="in" filter="fade">
                                      <p:cBhvr>
                                        <p:cTn id="22" dur="1000"/>
                                        <p:tgtEl>
                                          <p:spTgt spid="148485"/>
                                        </p:tgtEl>
                                      </p:cBhvr>
                                    </p:animEffect>
                                    <p:anim calcmode="lin" valueType="num">
                                      <p:cBhvr>
                                        <p:cTn id="23" dur="1000" fill="hold"/>
                                        <p:tgtEl>
                                          <p:spTgt spid="148485"/>
                                        </p:tgtEl>
                                        <p:attrNameLst>
                                          <p:attrName>ppt_x</p:attrName>
                                        </p:attrNameLst>
                                      </p:cBhvr>
                                      <p:tavLst>
                                        <p:tav tm="0">
                                          <p:val>
                                            <p:strVal val="#ppt_x-.1"/>
                                          </p:val>
                                        </p:tav>
                                        <p:tav tm="100000">
                                          <p:val>
                                            <p:strVal val="#ppt_x"/>
                                          </p:val>
                                        </p:tav>
                                      </p:tavLst>
                                    </p:anim>
                                    <p:anim calcmode="lin" valueType="num">
                                      <p:cBhvr>
                                        <p:cTn id="24" dur="1000" fill="hold"/>
                                        <p:tgtEl>
                                          <p:spTgt spid="148485"/>
                                        </p:tgtEl>
                                        <p:attrNameLst>
                                          <p:attrName>ppt_y</p:attrName>
                                        </p:attrNameLst>
                                      </p:cBhvr>
                                      <p:tavLst>
                                        <p:tav tm="0">
                                          <p:val>
                                            <p:strVal val="#ppt_y"/>
                                          </p:val>
                                        </p:tav>
                                        <p:tav tm="100000">
                                          <p:val>
                                            <p:strVal val="#ppt_y"/>
                                          </p:val>
                                        </p:tav>
                                      </p:tavLst>
                                    </p:anim>
                                  </p:childTnLst>
                                </p:cTn>
                              </p:par>
                            </p:childTnLst>
                          </p:cTn>
                        </p:par>
                        <p:par>
                          <p:cTn id="25" fill="hold">
                            <p:stCondLst>
                              <p:cond delay="10700"/>
                            </p:stCondLst>
                            <p:childTnLst>
                              <p:par>
                                <p:cTn id="26" presetID="40" presetClass="entr" presetSubtype="0" fill="hold" grpId="0" nodeType="afterEffect">
                                  <p:stCondLst>
                                    <p:cond delay="0"/>
                                  </p:stCondLst>
                                  <p:iterate type="lt">
                                    <p:tmPct val="10000"/>
                                  </p:iterate>
                                  <p:childTnLst>
                                    <p:set>
                                      <p:cBhvr>
                                        <p:cTn id="27" dur="1" fill="hold">
                                          <p:stCondLst>
                                            <p:cond delay="0"/>
                                          </p:stCondLst>
                                        </p:cTn>
                                        <p:tgtEl>
                                          <p:spTgt spid="148486"/>
                                        </p:tgtEl>
                                        <p:attrNameLst>
                                          <p:attrName>style.visibility</p:attrName>
                                        </p:attrNameLst>
                                      </p:cBhvr>
                                      <p:to>
                                        <p:strVal val="visible"/>
                                      </p:to>
                                    </p:set>
                                    <p:animEffect transition="in" filter="fade">
                                      <p:cBhvr>
                                        <p:cTn id="28" dur="1000"/>
                                        <p:tgtEl>
                                          <p:spTgt spid="148486"/>
                                        </p:tgtEl>
                                      </p:cBhvr>
                                    </p:animEffect>
                                    <p:anim calcmode="lin" valueType="num">
                                      <p:cBhvr>
                                        <p:cTn id="29" dur="1000" fill="hold"/>
                                        <p:tgtEl>
                                          <p:spTgt spid="148486"/>
                                        </p:tgtEl>
                                        <p:attrNameLst>
                                          <p:attrName>ppt_x</p:attrName>
                                        </p:attrNameLst>
                                      </p:cBhvr>
                                      <p:tavLst>
                                        <p:tav tm="0">
                                          <p:val>
                                            <p:strVal val="#ppt_x-.1"/>
                                          </p:val>
                                        </p:tav>
                                        <p:tav tm="100000">
                                          <p:val>
                                            <p:strVal val="#ppt_x"/>
                                          </p:val>
                                        </p:tav>
                                      </p:tavLst>
                                    </p:anim>
                                    <p:anim calcmode="lin" valueType="num">
                                      <p:cBhvr>
                                        <p:cTn id="30" dur="1000" fill="hold"/>
                                        <p:tgtEl>
                                          <p:spTgt spid="14848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48487"/>
                                        </p:tgtEl>
                                        <p:attrNameLst>
                                          <p:attrName>style.visibility</p:attrName>
                                        </p:attrNameLst>
                                      </p:cBhvr>
                                      <p:to>
                                        <p:strVal val="visible"/>
                                      </p:to>
                                    </p:set>
                                    <p:animEffect transition="in" filter="box(in)">
                                      <p:cBhvr>
                                        <p:cTn id="35" dur="500"/>
                                        <p:tgtEl>
                                          <p:spTgt spid="148487"/>
                                        </p:tgtEl>
                                      </p:cBhvr>
                                    </p:animEffect>
                                  </p:childTnLst>
                                </p:cTn>
                              </p:par>
                            </p:childTnLst>
                          </p:cTn>
                        </p:par>
                      </p:childTnLst>
                    </p:cTn>
                  </p:par>
                  <p:par>
                    <p:cTn id="36" fill="hold">
                      <p:stCondLst>
                        <p:cond delay="indefinite"/>
                      </p:stCondLst>
                      <p:childTnLst>
                        <p:par>
                          <p:cTn id="37" fill="hold">
                            <p:stCondLst>
                              <p:cond delay="0"/>
                            </p:stCondLst>
                            <p:childTnLst>
                              <p:par>
                                <p:cTn id="38" presetID="40" presetClass="entr" presetSubtype="0" fill="hold" grpId="0" nodeType="clickEffect">
                                  <p:stCondLst>
                                    <p:cond delay="0"/>
                                  </p:stCondLst>
                                  <p:iterate type="lt">
                                    <p:tmPct val="10000"/>
                                  </p:iterate>
                                  <p:childTnLst>
                                    <p:set>
                                      <p:cBhvr>
                                        <p:cTn id="39" dur="1" fill="hold">
                                          <p:stCondLst>
                                            <p:cond delay="0"/>
                                          </p:stCondLst>
                                        </p:cTn>
                                        <p:tgtEl>
                                          <p:spTgt spid="148488"/>
                                        </p:tgtEl>
                                        <p:attrNameLst>
                                          <p:attrName>style.visibility</p:attrName>
                                        </p:attrNameLst>
                                      </p:cBhvr>
                                      <p:to>
                                        <p:strVal val="visible"/>
                                      </p:to>
                                    </p:set>
                                    <p:animEffect transition="in" filter="fade">
                                      <p:cBhvr>
                                        <p:cTn id="40" dur="1000"/>
                                        <p:tgtEl>
                                          <p:spTgt spid="148488"/>
                                        </p:tgtEl>
                                      </p:cBhvr>
                                    </p:animEffect>
                                    <p:anim calcmode="lin" valueType="num">
                                      <p:cBhvr>
                                        <p:cTn id="41" dur="1000" fill="hold"/>
                                        <p:tgtEl>
                                          <p:spTgt spid="148488"/>
                                        </p:tgtEl>
                                        <p:attrNameLst>
                                          <p:attrName>ppt_x</p:attrName>
                                        </p:attrNameLst>
                                      </p:cBhvr>
                                      <p:tavLst>
                                        <p:tav tm="0">
                                          <p:val>
                                            <p:strVal val="#ppt_x-.1"/>
                                          </p:val>
                                        </p:tav>
                                        <p:tav tm="100000">
                                          <p:val>
                                            <p:strVal val="#ppt_x"/>
                                          </p:val>
                                        </p:tav>
                                      </p:tavLst>
                                    </p:anim>
                                    <p:anim calcmode="lin" valueType="num">
                                      <p:cBhvr>
                                        <p:cTn id="42" dur="1000" fill="hold"/>
                                        <p:tgtEl>
                                          <p:spTgt spid="14848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0" presetClass="entr" presetSubtype="0" fill="hold" grpId="0" nodeType="clickEffect">
                                  <p:stCondLst>
                                    <p:cond delay="0"/>
                                  </p:stCondLst>
                                  <p:iterate type="lt">
                                    <p:tmPct val="10000"/>
                                  </p:iterate>
                                  <p:childTnLst>
                                    <p:set>
                                      <p:cBhvr>
                                        <p:cTn id="46" dur="1" fill="hold">
                                          <p:stCondLst>
                                            <p:cond delay="0"/>
                                          </p:stCondLst>
                                        </p:cTn>
                                        <p:tgtEl>
                                          <p:spTgt spid="148489"/>
                                        </p:tgtEl>
                                        <p:attrNameLst>
                                          <p:attrName>style.visibility</p:attrName>
                                        </p:attrNameLst>
                                      </p:cBhvr>
                                      <p:to>
                                        <p:strVal val="visible"/>
                                      </p:to>
                                    </p:set>
                                    <p:animEffect transition="in" filter="fade">
                                      <p:cBhvr>
                                        <p:cTn id="47" dur="1000"/>
                                        <p:tgtEl>
                                          <p:spTgt spid="148489"/>
                                        </p:tgtEl>
                                      </p:cBhvr>
                                    </p:animEffect>
                                    <p:anim calcmode="lin" valueType="num">
                                      <p:cBhvr>
                                        <p:cTn id="48" dur="1000" fill="hold"/>
                                        <p:tgtEl>
                                          <p:spTgt spid="148489"/>
                                        </p:tgtEl>
                                        <p:attrNameLst>
                                          <p:attrName>ppt_x</p:attrName>
                                        </p:attrNameLst>
                                      </p:cBhvr>
                                      <p:tavLst>
                                        <p:tav tm="0">
                                          <p:val>
                                            <p:strVal val="#ppt_x-.1"/>
                                          </p:val>
                                        </p:tav>
                                        <p:tav tm="100000">
                                          <p:val>
                                            <p:strVal val="#ppt_x"/>
                                          </p:val>
                                        </p:tav>
                                      </p:tavLst>
                                    </p:anim>
                                    <p:anim calcmode="lin" valueType="num">
                                      <p:cBhvr>
                                        <p:cTn id="49" dur="1000" fill="hold"/>
                                        <p:tgtEl>
                                          <p:spTgt spid="148489"/>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0" presetClass="entr" presetSubtype="0" fill="hold" grpId="0" nodeType="clickEffect">
                                  <p:stCondLst>
                                    <p:cond delay="0"/>
                                  </p:stCondLst>
                                  <p:iterate type="lt">
                                    <p:tmPct val="10000"/>
                                  </p:iterate>
                                  <p:childTnLst>
                                    <p:set>
                                      <p:cBhvr>
                                        <p:cTn id="53" dur="1" fill="hold">
                                          <p:stCondLst>
                                            <p:cond delay="0"/>
                                          </p:stCondLst>
                                        </p:cTn>
                                        <p:tgtEl>
                                          <p:spTgt spid="148490"/>
                                        </p:tgtEl>
                                        <p:attrNameLst>
                                          <p:attrName>style.visibility</p:attrName>
                                        </p:attrNameLst>
                                      </p:cBhvr>
                                      <p:to>
                                        <p:strVal val="visible"/>
                                      </p:to>
                                    </p:set>
                                    <p:animEffect transition="in" filter="fade">
                                      <p:cBhvr>
                                        <p:cTn id="54" dur="1000"/>
                                        <p:tgtEl>
                                          <p:spTgt spid="148490"/>
                                        </p:tgtEl>
                                      </p:cBhvr>
                                    </p:animEffect>
                                    <p:anim calcmode="lin" valueType="num">
                                      <p:cBhvr>
                                        <p:cTn id="55" dur="1000" fill="hold"/>
                                        <p:tgtEl>
                                          <p:spTgt spid="148490"/>
                                        </p:tgtEl>
                                        <p:attrNameLst>
                                          <p:attrName>ppt_x</p:attrName>
                                        </p:attrNameLst>
                                      </p:cBhvr>
                                      <p:tavLst>
                                        <p:tav tm="0">
                                          <p:val>
                                            <p:strVal val="#ppt_x-.1"/>
                                          </p:val>
                                        </p:tav>
                                        <p:tav tm="100000">
                                          <p:val>
                                            <p:strVal val="#ppt_x"/>
                                          </p:val>
                                        </p:tav>
                                      </p:tavLst>
                                    </p:anim>
                                    <p:anim calcmode="lin" valueType="num">
                                      <p:cBhvr>
                                        <p:cTn id="56" dur="1000" fill="hold"/>
                                        <p:tgtEl>
                                          <p:spTgt spid="14849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0" presetClass="entr" presetSubtype="0" fill="hold" grpId="0" nodeType="clickEffect">
                                  <p:stCondLst>
                                    <p:cond delay="0"/>
                                  </p:stCondLst>
                                  <p:iterate type="lt">
                                    <p:tmPct val="10000"/>
                                  </p:iterate>
                                  <p:childTnLst>
                                    <p:set>
                                      <p:cBhvr>
                                        <p:cTn id="60" dur="1" fill="hold">
                                          <p:stCondLst>
                                            <p:cond delay="0"/>
                                          </p:stCondLst>
                                        </p:cTn>
                                        <p:tgtEl>
                                          <p:spTgt spid="148491"/>
                                        </p:tgtEl>
                                        <p:attrNameLst>
                                          <p:attrName>style.visibility</p:attrName>
                                        </p:attrNameLst>
                                      </p:cBhvr>
                                      <p:to>
                                        <p:strVal val="visible"/>
                                      </p:to>
                                    </p:set>
                                    <p:animEffect transition="in" filter="fade">
                                      <p:cBhvr>
                                        <p:cTn id="61" dur="1000"/>
                                        <p:tgtEl>
                                          <p:spTgt spid="148491"/>
                                        </p:tgtEl>
                                      </p:cBhvr>
                                    </p:animEffect>
                                    <p:anim calcmode="lin" valueType="num">
                                      <p:cBhvr>
                                        <p:cTn id="62" dur="1000" fill="hold"/>
                                        <p:tgtEl>
                                          <p:spTgt spid="148491"/>
                                        </p:tgtEl>
                                        <p:attrNameLst>
                                          <p:attrName>ppt_x</p:attrName>
                                        </p:attrNameLst>
                                      </p:cBhvr>
                                      <p:tavLst>
                                        <p:tav tm="0">
                                          <p:val>
                                            <p:strVal val="#ppt_x-.1"/>
                                          </p:val>
                                        </p:tav>
                                        <p:tav tm="100000">
                                          <p:val>
                                            <p:strVal val="#ppt_x"/>
                                          </p:val>
                                        </p:tav>
                                      </p:tavLst>
                                    </p:anim>
                                    <p:anim calcmode="lin" valueType="num">
                                      <p:cBhvr>
                                        <p:cTn id="63" dur="1000" fill="hold"/>
                                        <p:tgtEl>
                                          <p:spTgt spid="148491"/>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0" presetClass="entr" presetSubtype="0" fill="hold" nodeType="clickEffect">
                                  <p:stCondLst>
                                    <p:cond delay="0"/>
                                  </p:stCondLst>
                                  <p:iterate type="lt">
                                    <p:tmPct val="10000"/>
                                  </p:iterate>
                                  <p:childTnLst>
                                    <p:set>
                                      <p:cBhvr>
                                        <p:cTn id="67" dur="1" fill="hold">
                                          <p:stCondLst>
                                            <p:cond delay="0"/>
                                          </p:stCondLst>
                                        </p:cTn>
                                        <p:tgtEl>
                                          <p:spTgt spid="148492">
                                            <p:txEl>
                                              <p:pRg st="0" end="0"/>
                                            </p:txEl>
                                          </p:spTgt>
                                        </p:tgtEl>
                                        <p:attrNameLst>
                                          <p:attrName>style.visibility</p:attrName>
                                        </p:attrNameLst>
                                      </p:cBhvr>
                                      <p:to>
                                        <p:strVal val="visible"/>
                                      </p:to>
                                    </p:set>
                                    <p:animEffect transition="in" filter="fade">
                                      <p:cBhvr>
                                        <p:cTn id="68" dur="1000"/>
                                        <p:tgtEl>
                                          <p:spTgt spid="148492">
                                            <p:txEl>
                                              <p:pRg st="0" end="0"/>
                                            </p:txEl>
                                          </p:spTgt>
                                        </p:tgtEl>
                                      </p:cBhvr>
                                    </p:animEffect>
                                    <p:anim calcmode="lin" valueType="num">
                                      <p:cBhvr>
                                        <p:cTn id="69" dur="1000" fill="hold"/>
                                        <p:tgtEl>
                                          <p:spTgt spid="148492">
                                            <p:txEl>
                                              <p:pRg st="0" end="0"/>
                                            </p:txEl>
                                          </p:spTgt>
                                        </p:tgtEl>
                                        <p:attrNameLst>
                                          <p:attrName>ppt_x</p:attrName>
                                        </p:attrNameLst>
                                      </p:cBhvr>
                                      <p:tavLst>
                                        <p:tav tm="0">
                                          <p:val>
                                            <p:strVal val="#ppt_x-.1"/>
                                          </p:val>
                                        </p:tav>
                                        <p:tav tm="100000">
                                          <p:val>
                                            <p:strVal val="#ppt_x"/>
                                          </p:val>
                                        </p:tav>
                                      </p:tavLst>
                                    </p:anim>
                                    <p:anim calcmode="lin" valueType="num">
                                      <p:cBhvr>
                                        <p:cTn id="70" dur="1000" fill="hold"/>
                                        <p:tgtEl>
                                          <p:spTgt spid="14849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0" presetClass="entr" presetSubtype="0" fill="hold" grpId="0" nodeType="clickEffect">
                                  <p:stCondLst>
                                    <p:cond delay="0"/>
                                  </p:stCondLst>
                                  <p:iterate type="lt">
                                    <p:tmPct val="10000"/>
                                  </p:iterate>
                                  <p:childTnLst>
                                    <p:set>
                                      <p:cBhvr>
                                        <p:cTn id="74" dur="1" fill="hold">
                                          <p:stCondLst>
                                            <p:cond delay="0"/>
                                          </p:stCondLst>
                                        </p:cTn>
                                        <p:tgtEl>
                                          <p:spTgt spid="148493"/>
                                        </p:tgtEl>
                                        <p:attrNameLst>
                                          <p:attrName>style.visibility</p:attrName>
                                        </p:attrNameLst>
                                      </p:cBhvr>
                                      <p:to>
                                        <p:strVal val="visible"/>
                                      </p:to>
                                    </p:set>
                                    <p:animEffect transition="in" filter="fade">
                                      <p:cBhvr>
                                        <p:cTn id="75" dur="1000"/>
                                        <p:tgtEl>
                                          <p:spTgt spid="148493"/>
                                        </p:tgtEl>
                                      </p:cBhvr>
                                    </p:animEffect>
                                    <p:anim calcmode="lin" valueType="num">
                                      <p:cBhvr>
                                        <p:cTn id="76" dur="1000" fill="hold"/>
                                        <p:tgtEl>
                                          <p:spTgt spid="148493"/>
                                        </p:tgtEl>
                                        <p:attrNameLst>
                                          <p:attrName>ppt_x</p:attrName>
                                        </p:attrNameLst>
                                      </p:cBhvr>
                                      <p:tavLst>
                                        <p:tav tm="0">
                                          <p:val>
                                            <p:strVal val="#ppt_x-.1"/>
                                          </p:val>
                                        </p:tav>
                                        <p:tav tm="100000">
                                          <p:val>
                                            <p:strVal val="#ppt_x"/>
                                          </p:val>
                                        </p:tav>
                                      </p:tavLst>
                                    </p:anim>
                                    <p:anim calcmode="lin" valueType="num">
                                      <p:cBhvr>
                                        <p:cTn id="77" dur="1000" fill="hold"/>
                                        <p:tgtEl>
                                          <p:spTgt spid="148493"/>
                                        </p:tgtEl>
                                        <p:attrNameLst>
                                          <p:attrName>ppt_y</p:attrName>
                                        </p:attrNameLst>
                                      </p:cBhvr>
                                      <p:tavLst>
                                        <p:tav tm="0">
                                          <p:val>
                                            <p:strVal val="#ppt_y"/>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0" presetClass="entr" presetSubtype="0" fill="hold" grpId="0" nodeType="clickEffect">
                                  <p:stCondLst>
                                    <p:cond delay="0"/>
                                  </p:stCondLst>
                                  <p:iterate type="lt">
                                    <p:tmPct val="10000"/>
                                  </p:iterate>
                                  <p:childTnLst>
                                    <p:set>
                                      <p:cBhvr>
                                        <p:cTn id="81" dur="1" fill="hold">
                                          <p:stCondLst>
                                            <p:cond delay="0"/>
                                          </p:stCondLst>
                                        </p:cTn>
                                        <p:tgtEl>
                                          <p:spTgt spid="148494"/>
                                        </p:tgtEl>
                                        <p:attrNameLst>
                                          <p:attrName>style.visibility</p:attrName>
                                        </p:attrNameLst>
                                      </p:cBhvr>
                                      <p:to>
                                        <p:strVal val="visible"/>
                                      </p:to>
                                    </p:set>
                                    <p:animEffect transition="in" filter="fade">
                                      <p:cBhvr>
                                        <p:cTn id="82" dur="1000"/>
                                        <p:tgtEl>
                                          <p:spTgt spid="148494"/>
                                        </p:tgtEl>
                                      </p:cBhvr>
                                    </p:animEffect>
                                    <p:anim calcmode="lin" valueType="num">
                                      <p:cBhvr>
                                        <p:cTn id="83" dur="1000" fill="hold"/>
                                        <p:tgtEl>
                                          <p:spTgt spid="148494"/>
                                        </p:tgtEl>
                                        <p:attrNameLst>
                                          <p:attrName>ppt_x</p:attrName>
                                        </p:attrNameLst>
                                      </p:cBhvr>
                                      <p:tavLst>
                                        <p:tav tm="0">
                                          <p:val>
                                            <p:strVal val="#ppt_x-.1"/>
                                          </p:val>
                                        </p:tav>
                                        <p:tav tm="100000">
                                          <p:val>
                                            <p:strVal val="#ppt_x"/>
                                          </p:val>
                                        </p:tav>
                                      </p:tavLst>
                                    </p:anim>
                                    <p:anim calcmode="lin" valueType="num">
                                      <p:cBhvr>
                                        <p:cTn id="84" dur="1000" fill="hold"/>
                                        <p:tgtEl>
                                          <p:spTgt spid="148494"/>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0" presetClass="entr" presetSubtype="0" fill="hold" grpId="0" nodeType="clickEffect">
                                  <p:stCondLst>
                                    <p:cond delay="0"/>
                                  </p:stCondLst>
                                  <p:iterate type="lt">
                                    <p:tmPct val="10000"/>
                                  </p:iterate>
                                  <p:childTnLst>
                                    <p:set>
                                      <p:cBhvr>
                                        <p:cTn id="88" dur="1" fill="hold">
                                          <p:stCondLst>
                                            <p:cond delay="0"/>
                                          </p:stCondLst>
                                        </p:cTn>
                                        <p:tgtEl>
                                          <p:spTgt spid="148495"/>
                                        </p:tgtEl>
                                        <p:attrNameLst>
                                          <p:attrName>style.visibility</p:attrName>
                                        </p:attrNameLst>
                                      </p:cBhvr>
                                      <p:to>
                                        <p:strVal val="visible"/>
                                      </p:to>
                                    </p:set>
                                    <p:animEffect transition="in" filter="fade">
                                      <p:cBhvr>
                                        <p:cTn id="89" dur="1000"/>
                                        <p:tgtEl>
                                          <p:spTgt spid="148495"/>
                                        </p:tgtEl>
                                      </p:cBhvr>
                                    </p:animEffect>
                                    <p:anim calcmode="lin" valueType="num">
                                      <p:cBhvr>
                                        <p:cTn id="90" dur="1000" fill="hold"/>
                                        <p:tgtEl>
                                          <p:spTgt spid="148495"/>
                                        </p:tgtEl>
                                        <p:attrNameLst>
                                          <p:attrName>ppt_x</p:attrName>
                                        </p:attrNameLst>
                                      </p:cBhvr>
                                      <p:tavLst>
                                        <p:tav tm="0">
                                          <p:val>
                                            <p:strVal val="#ppt_x-.1"/>
                                          </p:val>
                                        </p:tav>
                                        <p:tav tm="100000">
                                          <p:val>
                                            <p:strVal val="#ppt_x"/>
                                          </p:val>
                                        </p:tav>
                                      </p:tavLst>
                                    </p:anim>
                                    <p:anim calcmode="lin" valueType="num">
                                      <p:cBhvr>
                                        <p:cTn id="91" dur="1000" fill="hold"/>
                                        <p:tgtEl>
                                          <p:spTgt spid="1484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animBg="1"/>
      <p:bldP spid="148484" grpId="0"/>
      <p:bldP spid="148485" grpId="0"/>
      <p:bldP spid="148486" grpId="0"/>
      <p:bldP spid="148487" grpId="0"/>
      <p:bldP spid="148488" grpId="0"/>
      <p:bldP spid="148489" grpId="0"/>
      <p:bldP spid="148490" grpId="0"/>
      <p:bldP spid="148491" grpId="0"/>
      <p:bldP spid="148493" grpId="0"/>
      <p:bldP spid="148494" grpId="0"/>
      <p:bldP spid="14849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33F46782-67BE-4B31-B34F-CDD2B132B497}" type="slidenum">
              <a:rPr lang="en-US"/>
              <a:pPr/>
              <a:t>34</a:t>
            </a:fld>
            <a:endParaRPr lang="en-US"/>
          </a:p>
        </p:txBody>
      </p:sp>
      <p:sp>
        <p:nvSpPr>
          <p:cNvPr id="4099" name="Text Box 3"/>
          <p:cNvSpPr txBox="1">
            <a:spLocks noChangeArrowheads="1"/>
          </p:cNvSpPr>
          <p:nvPr/>
        </p:nvSpPr>
        <p:spPr bwMode="auto">
          <a:xfrm>
            <a:off x="593725" y="1676400"/>
            <a:ext cx="8321675" cy="1552575"/>
          </a:xfrm>
          <a:prstGeom prst="rect">
            <a:avLst/>
          </a:prstGeom>
          <a:noFill/>
          <a:ln w="9525">
            <a:noFill/>
            <a:miter lim="800000"/>
            <a:headEnd/>
            <a:tailEnd/>
          </a:ln>
        </p:spPr>
        <p:txBody>
          <a:bodyPr>
            <a:spAutoFit/>
          </a:bodyPr>
          <a:lstStyle/>
          <a:p>
            <a:r>
              <a:rPr lang="en-US" sz="2400">
                <a:latin typeface="Times New Roman" pitchFamily="18" charset="0"/>
              </a:rPr>
              <a:t>Yang dimaksud dengan klasifikasi Bumi dan Bangunan adalah</a:t>
            </a:r>
          </a:p>
          <a:p>
            <a:r>
              <a:rPr lang="en-US" sz="2400">
                <a:latin typeface="Times New Roman" pitchFamily="18" charset="0"/>
              </a:rPr>
              <a:t> pengelompokan Bumi dan Bangunan menurut Nilai Jualnya dan</a:t>
            </a:r>
          </a:p>
          <a:p>
            <a:r>
              <a:rPr lang="en-US" sz="2400">
                <a:latin typeface="Times New Roman" pitchFamily="18" charset="0"/>
              </a:rPr>
              <a:t> digunakan sebagai pedoman serta untuk memudahkan penghitung</a:t>
            </a:r>
          </a:p>
          <a:p>
            <a:r>
              <a:rPr lang="en-US" sz="2400">
                <a:latin typeface="Times New Roman" pitchFamily="18" charset="0"/>
              </a:rPr>
              <a:t> an pajak yang terutang.</a:t>
            </a:r>
          </a:p>
        </p:txBody>
      </p:sp>
      <p:sp>
        <p:nvSpPr>
          <p:cNvPr id="4100" name="Text Box 4"/>
          <p:cNvSpPr txBox="1">
            <a:spLocks noChangeArrowheads="1"/>
          </p:cNvSpPr>
          <p:nvPr/>
        </p:nvSpPr>
        <p:spPr bwMode="auto">
          <a:xfrm>
            <a:off x="1752600" y="3241675"/>
            <a:ext cx="6832600" cy="822325"/>
          </a:xfrm>
          <a:prstGeom prst="rect">
            <a:avLst/>
          </a:prstGeom>
          <a:noFill/>
          <a:ln w="9525">
            <a:noFill/>
            <a:miter lim="800000"/>
            <a:headEnd/>
            <a:tailEnd/>
          </a:ln>
        </p:spPr>
        <p:txBody>
          <a:bodyPr>
            <a:spAutoFit/>
          </a:bodyPr>
          <a:lstStyle/>
          <a:p>
            <a:r>
              <a:rPr lang="en-US" sz="2400" b="1">
                <a:solidFill>
                  <a:srgbClr val="FFFF00"/>
                </a:solidFill>
                <a:latin typeface="Times New Roman" pitchFamily="18" charset="0"/>
              </a:rPr>
              <a:t>Dalam menentukan Klasifikasi diperhatikan Faktor-faktor :</a:t>
            </a:r>
            <a:endParaRPr lang="en-US" sz="2000">
              <a:solidFill>
                <a:srgbClr val="FFFF00"/>
              </a:solidFill>
              <a:latin typeface="Times New Roman" pitchFamily="18" charset="0"/>
            </a:endParaRPr>
          </a:p>
        </p:txBody>
      </p:sp>
      <p:sp>
        <p:nvSpPr>
          <p:cNvPr id="40965" name="Rectangle 5"/>
          <p:cNvSpPr>
            <a:spLocks noChangeArrowheads="1"/>
          </p:cNvSpPr>
          <p:nvPr/>
        </p:nvSpPr>
        <p:spPr bwMode="auto">
          <a:xfrm>
            <a:off x="533400" y="4191000"/>
            <a:ext cx="3124200" cy="2362200"/>
          </a:xfrm>
          <a:prstGeom prst="rect">
            <a:avLst/>
          </a:prstGeom>
          <a:solidFill>
            <a:srgbClr val="D60093"/>
          </a:solidFill>
          <a:ln w="38100">
            <a:solidFill>
              <a:schemeClr val="accent2"/>
            </a:solidFill>
            <a:miter lim="800000"/>
            <a:headEnd/>
            <a:tailEnd/>
          </a:ln>
        </p:spPr>
        <p:txBody>
          <a:bodyPr wrap="none" anchor="ctr"/>
          <a:lstStyle/>
          <a:p>
            <a:pPr algn="ctr"/>
            <a:endParaRPr lang="id-ID" sz="2000">
              <a:latin typeface="Times New Roman" pitchFamily="18" charset="0"/>
            </a:endParaRPr>
          </a:p>
        </p:txBody>
      </p:sp>
      <p:sp>
        <p:nvSpPr>
          <p:cNvPr id="40966" name="Oval 6"/>
          <p:cNvSpPr>
            <a:spLocks noChangeArrowheads="1"/>
          </p:cNvSpPr>
          <p:nvPr/>
        </p:nvSpPr>
        <p:spPr bwMode="auto">
          <a:xfrm>
            <a:off x="4800600" y="3810000"/>
            <a:ext cx="4114800" cy="2819400"/>
          </a:xfrm>
          <a:prstGeom prst="ellipse">
            <a:avLst/>
          </a:prstGeom>
          <a:solidFill>
            <a:schemeClr val="bg1"/>
          </a:solidFill>
          <a:ln w="38100">
            <a:solidFill>
              <a:schemeClr val="tx1"/>
            </a:solidFill>
            <a:round/>
            <a:headEnd/>
            <a:tailEnd/>
          </a:ln>
        </p:spPr>
        <p:txBody>
          <a:bodyPr wrap="none" anchor="ctr"/>
          <a:lstStyle/>
          <a:p>
            <a:endParaRPr lang="id-ID" sz="2000">
              <a:latin typeface="Times New Roman" pitchFamily="18" charset="0"/>
            </a:endParaRPr>
          </a:p>
        </p:txBody>
      </p:sp>
      <p:sp>
        <p:nvSpPr>
          <p:cNvPr id="4103" name="Text Box 7"/>
          <p:cNvSpPr txBox="1">
            <a:spLocks noChangeArrowheads="1"/>
          </p:cNvSpPr>
          <p:nvPr/>
        </p:nvSpPr>
        <p:spPr bwMode="auto">
          <a:xfrm>
            <a:off x="593725" y="4156075"/>
            <a:ext cx="2908300" cy="2295525"/>
          </a:xfrm>
          <a:prstGeom prst="rect">
            <a:avLst/>
          </a:prstGeom>
          <a:solidFill>
            <a:schemeClr val="bg1"/>
          </a:solidFill>
          <a:ln w="9525">
            <a:solidFill>
              <a:schemeClr val="bg1"/>
            </a:solidFill>
            <a:miter lim="800000"/>
            <a:headEnd/>
            <a:tailEnd/>
          </a:ln>
        </p:spPr>
        <p:txBody>
          <a:bodyPr wrap="none">
            <a:spAutoFit/>
          </a:bodyPr>
          <a:lstStyle/>
          <a:p>
            <a:r>
              <a:rPr lang="en-US" sz="2400" b="1">
                <a:latin typeface="Times New Roman" pitchFamily="18" charset="0"/>
              </a:rPr>
              <a:t>Bumi / Tanah :</a:t>
            </a:r>
          </a:p>
          <a:p>
            <a:endParaRPr lang="en-US" sz="2000">
              <a:latin typeface="Times New Roman" pitchFamily="18" charset="0"/>
            </a:endParaRPr>
          </a:p>
          <a:p>
            <a:r>
              <a:rPr lang="en-US" sz="2000">
                <a:latin typeface="Times New Roman" pitchFamily="18" charset="0"/>
              </a:rPr>
              <a:t>1.Letak ;</a:t>
            </a:r>
          </a:p>
          <a:p>
            <a:r>
              <a:rPr lang="en-US" sz="2000">
                <a:latin typeface="Times New Roman" pitchFamily="18" charset="0"/>
              </a:rPr>
              <a:t>2.Peruntukan ;</a:t>
            </a:r>
          </a:p>
          <a:p>
            <a:r>
              <a:rPr lang="en-US" sz="2000">
                <a:latin typeface="Times New Roman" pitchFamily="18" charset="0"/>
              </a:rPr>
              <a:t>3.Pemanfaatan ;</a:t>
            </a:r>
          </a:p>
          <a:p>
            <a:r>
              <a:rPr lang="en-US" sz="2000">
                <a:latin typeface="Times New Roman" pitchFamily="18" charset="0"/>
              </a:rPr>
              <a:t>4.Kondisi Lingkungan dan</a:t>
            </a:r>
          </a:p>
          <a:p>
            <a:r>
              <a:rPr lang="en-US" sz="2000">
                <a:latin typeface="Times New Roman" pitchFamily="18" charset="0"/>
              </a:rPr>
              <a:t>   lain- lain.</a:t>
            </a:r>
            <a:endParaRPr lang="en-US" sz="2400" b="1">
              <a:latin typeface="Times New Roman" pitchFamily="18" charset="0"/>
            </a:endParaRPr>
          </a:p>
        </p:txBody>
      </p:sp>
      <p:sp>
        <p:nvSpPr>
          <p:cNvPr id="40968" name="Text Box 9"/>
          <p:cNvSpPr txBox="1">
            <a:spLocks noChangeArrowheads="1"/>
          </p:cNvSpPr>
          <p:nvPr/>
        </p:nvSpPr>
        <p:spPr bwMode="auto">
          <a:xfrm>
            <a:off x="5943600" y="4267200"/>
            <a:ext cx="184150" cy="366713"/>
          </a:xfrm>
          <a:prstGeom prst="rect">
            <a:avLst/>
          </a:prstGeom>
          <a:noFill/>
          <a:ln w="9525">
            <a:noFill/>
            <a:miter lim="800000"/>
            <a:headEnd/>
            <a:tailEnd/>
          </a:ln>
        </p:spPr>
        <p:txBody>
          <a:bodyPr wrap="none">
            <a:spAutoFit/>
          </a:bodyPr>
          <a:lstStyle/>
          <a:p>
            <a:pPr eaLnBrk="1" hangingPunct="1"/>
            <a:endParaRPr lang="id-ID">
              <a:cs typeface="Arial" pitchFamily="34" charset="0"/>
            </a:endParaRPr>
          </a:p>
        </p:txBody>
      </p:sp>
      <p:sp>
        <p:nvSpPr>
          <p:cNvPr id="4106" name="Text Box 10"/>
          <p:cNvSpPr txBox="1">
            <a:spLocks noChangeArrowheads="1"/>
          </p:cNvSpPr>
          <p:nvPr/>
        </p:nvSpPr>
        <p:spPr bwMode="auto">
          <a:xfrm>
            <a:off x="5486400" y="4267200"/>
            <a:ext cx="3054350" cy="1739900"/>
          </a:xfrm>
          <a:prstGeom prst="rect">
            <a:avLst/>
          </a:prstGeom>
          <a:noFill/>
          <a:ln w="9525">
            <a:noFill/>
            <a:miter lim="800000"/>
            <a:headEnd/>
            <a:tailEnd/>
          </a:ln>
        </p:spPr>
        <p:txBody>
          <a:bodyPr wrap="none">
            <a:spAutoFit/>
          </a:bodyPr>
          <a:lstStyle/>
          <a:p>
            <a:pPr marL="342900" indent="-342900" eaLnBrk="1" hangingPunct="1"/>
            <a:r>
              <a:rPr lang="en-US" b="1">
                <a:cs typeface="Arial" pitchFamily="34" charset="0"/>
              </a:rPr>
              <a:t>Bangunan :</a:t>
            </a:r>
          </a:p>
          <a:p>
            <a:pPr marL="342900" indent="-342900" eaLnBrk="1" hangingPunct="1"/>
            <a:endParaRPr lang="en-US" b="1">
              <a:cs typeface="Arial" pitchFamily="34" charset="0"/>
            </a:endParaRPr>
          </a:p>
          <a:p>
            <a:pPr marL="342900" indent="-342900" eaLnBrk="1" hangingPunct="1">
              <a:buFontTx/>
              <a:buAutoNum type="arabicPeriod"/>
            </a:pPr>
            <a:r>
              <a:rPr lang="en-US" b="1">
                <a:cs typeface="Arial" pitchFamily="34" charset="0"/>
              </a:rPr>
              <a:t>Bahan yg digunakan</a:t>
            </a:r>
          </a:p>
          <a:p>
            <a:pPr marL="342900" indent="-342900" eaLnBrk="1" hangingPunct="1">
              <a:buFontTx/>
              <a:buAutoNum type="arabicPeriod"/>
            </a:pPr>
            <a:r>
              <a:rPr lang="en-US" b="1">
                <a:cs typeface="Arial" pitchFamily="34" charset="0"/>
              </a:rPr>
              <a:t>Rekayasa</a:t>
            </a:r>
          </a:p>
          <a:p>
            <a:pPr marL="342900" indent="-342900" eaLnBrk="1" hangingPunct="1">
              <a:buFontTx/>
              <a:buAutoNum type="arabicPeriod"/>
            </a:pPr>
            <a:r>
              <a:rPr lang="en-US" b="1">
                <a:cs typeface="Arial" pitchFamily="34" charset="0"/>
              </a:rPr>
              <a:t>Letak</a:t>
            </a:r>
          </a:p>
          <a:p>
            <a:pPr marL="342900" indent="-342900" eaLnBrk="1" hangingPunct="1">
              <a:buFontTx/>
              <a:buAutoNum type="arabicPeriod"/>
            </a:pPr>
            <a:r>
              <a:rPr lang="en-US" b="1">
                <a:cs typeface="Arial" pitchFamily="34" charset="0"/>
              </a:rPr>
              <a:t>Kondisi Lingkungan dll</a:t>
            </a:r>
          </a:p>
        </p:txBody>
      </p:sp>
      <p:sp>
        <p:nvSpPr>
          <p:cNvPr id="40970" name="Text Box 9"/>
          <p:cNvSpPr txBox="1">
            <a:spLocks noChangeArrowheads="1"/>
          </p:cNvSpPr>
          <p:nvPr/>
        </p:nvSpPr>
        <p:spPr bwMode="auto">
          <a:xfrm>
            <a:off x="1981200" y="381000"/>
            <a:ext cx="5049838" cy="946150"/>
          </a:xfrm>
          <a:prstGeom prst="rect">
            <a:avLst/>
          </a:prstGeom>
          <a:noFill/>
          <a:ln w="9525">
            <a:noFill/>
            <a:miter lim="800000"/>
            <a:headEnd/>
            <a:tailEnd/>
          </a:ln>
        </p:spPr>
        <p:txBody>
          <a:bodyPr wrap="none">
            <a:spAutoFit/>
          </a:bodyPr>
          <a:lstStyle/>
          <a:p>
            <a:r>
              <a:rPr lang="en-US" sz="2800" b="1">
                <a:solidFill>
                  <a:srgbClr val="66FF33"/>
                </a:solidFill>
              </a:rPr>
              <a:t>KLASIFIKASI OBJEK PAJAK</a:t>
            </a:r>
          </a:p>
          <a:p>
            <a:r>
              <a:rPr lang="en-US" sz="2800" b="1">
                <a:solidFill>
                  <a:srgbClr val="66FF33"/>
                </a:solidFill>
              </a:rPr>
              <a:t>                                   </a:t>
            </a:r>
            <a:r>
              <a:rPr lang="en-US" sz="2000" b="1">
                <a:solidFill>
                  <a:srgbClr val="66FF33"/>
                </a:solidFill>
              </a:rPr>
              <a:t>( Ps. 2 a (2))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099"/>
                                        </p:tgtEl>
                                        <p:attrNameLst>
                                          <p:attrName>style.visibility</p:attrName>
                                        </p:attrNameLst>
                                      </p:cBhvr>
                                      <p:to>
                                        <p:strVal val="visible"/>
                                      </p:to>
                                    </p:set>
                                    <p:animEffect transition="in" filter="fade">
                                      <p:cBhvr>
                                        <p:cTn id="7" dur="1000"/>
                                        <p:tgtEl>
                                          <p:spTgt spid="4099"/>
                                        </p:tgtEl>
                                      </p:cBhvr>
                                    </p:animEffect>
                                    <p:anim calcmode="lin" valueType="num">
                                      <p:cBhvr>
                                        <p:cTn id="8" dur="1000" fill="hold"/>
                                        <p:tgtEl>
                                          <p:spTgt spid="4099"/>
                                        </p:tgtEl>
                                        <p:attrNameLst>
                                          <p:attrName>ppt_x</p:attrName>
                                        </p:attrNameLst>
                                      </p:cBhvr>
                                      <p:tavLst>
                                        <p:tav tm="0">
                                          <p:val>
                                            <p:strVal val="#ppt_x-.1"/>
                                          </p:val>
                                        </p:tav>
                                        <p:tav tm="100000">
                                          <p:val>
                                            <p:strVal val="#ppt_x"/>
                                          </p:val>
                                        </p:tav>
                                      </p:tavLst>
                                    </p:anim>
                                    <p:anim calcmode="lin" valueType="num">
                                      <p:cBhvr>
                                        <p:cTn id="9" dur="1000" fill="hold"/>
                                        <p:tgtEl>
                                          <p:spTgt spid="4099"/>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4100"/>
                                        </p:tgtEl>
                                        <p:attrNameLst>
                                          <p:attrName>style.visibility</p:attrName>
                                        </p:attrNameLst>
                                      </p:cBhvr>
                                      <p:to>
                                        <p:strVal val="visible"/>
                                      </p:to>
                                    </p:set>
                                    <p:animEffect transition="in" filter="box(in)">
                                      <p:cBhvr>
                                        <p:cTn id="14" dur="2000"/>
                                        <p:tgtEl>
                                          <p:spTgt spid="4100"/>
                                        </p:tgtEl>
                                      </p:cBhvr>
                                    </p:animEffect>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4103"/>
                                        </p:tgtEl>
                                        <p:attrNameLst>
                                          <p:attrName>style.visibility</p:attrName>
                                        </p:attrNameLst>
                                      </p:cBhvr>
                                      <p:to>
                                        <p:strVal val="visible"/>
                                      </p:to>
                                    </p:set>
                                    <p:animEffect transition="in" filter="fade">
                                      <p:cBhvr>
                                        <p:cTn id="19" dur="1000"/>
                                        <p:tgtEl>
                                          <p:spTgt spid="4103"/>
                                        </p:tgtEl>
                                      </p:cBhvr>
                                    </p:animEffect>
                                    <p:anim calcmode="lin" valueType="num">
                                      <p:cBhvr>
                                        <p:cTn id="20" dur="1000" fill="hold"/>
                                        <p:tgtEl>
                                          <p:spTgt spid="4103"/>
                                        </p:tgtEl>
                                        <p:attrNameLst>
                                          <p:attrName>ppt_x</p:attrName>
                                        </p:attrNameLst>
                                      </p:cBhvr>
                                      <p:tavLst>
                                        <p:tav tm="0">
                                          <p:val>
                                            <p:strVal val="#ppt_x-.1"/>
                                          </p:val>
                                        </p:tav>
                                        <p:tav tm="100000">
                                          <p:val>
                                            <p:strVal val="#ppt_x"/>
                                          </p:val>
                                        </p:tav>
                                      </p:tavLst>
                                    </p:anim>
                                    <p:anim calcmode="lin" valueType="num">
                                      <p:cBhvr>
                                        <p:cTn id="21" dur="1000" fill="hold"/>
                                        <p:tgtEl>
                                          <p:spTgt spid="4103"/>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0" presetClass="entr" presetSubtype="0" fill="hold" grpId="0" nodeType="clickEffect">
                                  <p:stCondLst>
                                    <p:cond delay="0"/>
                                  </p:stCondLst>
                                  <p:iterate type="lt">
                                    <p:tmPct val="10000"/>
                                  </p:iterate>
                                  <p:childTnLst>
                                    <p:set>
                                      <p:cBhvr>
                                        <p:cTn id="25" dur="1" fill="hold">
                                          <p:stCondLst>
                                            <p:cond delay="0"/>
                                          </p:stCondLst>
                                        </p:cTn>
                                        <p:tgtEl>
                                          <p:spTgt spid="4106"/>
                                        </p:tgtEl>
                                        <p:attrNameLst>
                                          <p:attrName>style.visibility</p:attrName>
                                        </p:attrNameLst>
                                      </p:cBhvr>
                                      <p:to>
                                        <p:strVal val="visible"/>
                                      </p:to>
                                    </p:set>
                                    <p:animEffect transition="in" filter="fade">
                                      <p:cBhvr>
                                        <p:cTn id="26" dur="1000"/>
                                        <p:tgtEl>
                                          <p:spTgt spid="4106"/>
                                        </p:tgtEl>
                                      </p:cBhvr>
                                    </p:animEffect>
                                    <p:anim calcmode="lin" valueType="num">
                                      <p:cBhvr>
                                        <p:cTn id="27" dur="1000" fill="hold"/>
                                        <p:tgtEl>
                                          <p:spTgt spid="4106"/>
                                        </p:tgtEl>
                                        <p:attrNameLst>
                                          <p:attrName>ppt_x</p:attrName>
                                        </p:attrNameLst>
                                      </p:cBhvr>
                                      <p:tavLst>
                                        <p:tav tm="0">
                                          <p:val>
                                            <p:strVal val="#ppt_x-.1"/>
                                          </p:val>
                                        </p:tav>
                                        <p:tav tm="100000">
                                          <p:val>
                                            <p:strVal val="#ppt_x"/>
                                          </p:val>
                                        </p:tav>
                                      </p:tavLst>
                                    </p:anim>
                                    <p:anim calcmode="lin" valueType="num">
                                      <p:cBhvr>
                                        <p:cTn id="28" dur="1000" fill="hold"/>
                                        <p:tgtEl>
                                          <p:spTgt spid="41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100" grpId="0"/>
      <p:bldP spid="4103" grpId="0" animBg="1"/>
      <p:bldP spid="410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B43D8055-3A7E-4EEE-B281-218A4B65AC27}" type="slidenum">
              <a:rPr lang="en-US"/>
              <a:pPr/>
              <a:t>35</a:t>
            </a:fld>
            <a:endParaRPr lang="en-US"/>
          </a:p>
        </p:txBody>
      </p:sp>
      <p:sp>
        <p:nvSpPr>
          <p:cNvPr id="88066" name="Rectangle 2"/>
          <p:cNvSpPr>
            <a:spLocks noGrp="1" noChangeArrowheads="1"/>
          </p:cNvSpPr>
          <p:nvPr>
            <p:ph type="title" idx="4294967295"/>
          </p:nvPr>
        </p:nvSpPr>
        <p:spPr>
          <a:xfrm>
            <a:off x="457200" y="253536"/>
            <a:ext cx="8229600" cy="1143000"/>
          </a:xfrm>
        </p:spPr>
        <p:txBody>
          <a:bodyPr rIns="91440" anchor="b">
            <a:normAutofit fontScale="90000"/>
            <a:scene3d>
              <a:camera prst="orthographicFront"/>
              <a:lightRig rig="soft" dir="t">
                <a:rot lat="0" lon="0" rev="2400000"/>
              </a:lightRig>
            </a:scene3d>
            <a:sp3d>
              <a:bevelT w="19050" h="12700"/>
            </a:sp3d>
          </a:bodyPr>
          <a:lstStyle/>
          <a:p>
            <a:pPr marL="54864" algn="r" eaLnBrk="1" fontAlgn="auto" hangingPunct="1">
              <a:spcAft>
                <a:spcPts val="0"/>
              </a:spcAft>
              <a:defRPr/>
            </a:pPr>
            <a:r>
              <a:rPr lang="en-US" sz="46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rPr>
              <a:t>Batas Tidak Kena Pajak  (NJOPTKP) </a:t>
            </a:r>
            <a:r>
              <a:rPr lang="en-US" sz="20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rPr>
              <a:t>--&gt; (Ps.3 a(3) &amp; a(4)</a:t>
            </a:r>
          </a:p>
        </p:txBody>
      </p:sp>
      <p:sp>
        <p:nvSpPr>
          <p:cNvPr id="88067" name="Rectangle 3"/>
          <p:cNvSpPr>
            <a:spLocks noGrp="1" noChangeArrowheads="1"/>
          </p:cNvSpPr>
          <p:nvPr>
            <p:ph idx="4294967295"/>
          </p:nvPr>
        </p:nvSpPr>
        <p:spPr>
          <a:xfrm>
            <a:off x="3581400" y="1676400"/>
            <a:ext cx="5257800" cy="4530725"/>
          </a:xfrm>
        </p:spPr>
        <p:txBody>
          <a:bodyPr/>
          <a:lstStyle/>
          <a:p>
            <a:pPr eaLnBrk="1" hangingPunct="1"/>
            <a:r>
              <a:rPr lang="en-US" smtClean="0"/>
              <a:t>KepMenKeu RI : No.201/KMK.04/2000 Tgl </a:t>
            </a:r>
          </a:p>
          <a:p>
            <a:pPr eaLnBrk="1" hangingPunct="1">
              <a:buFontTx/>
              <a:buNone/>
            </a:pPr>
            <a:r>
              <a:rPr lang="en-US" smtClean="0"/>
              <a:t>	6 Juni 2000 menetapkan</a:t>
            </a:r>
          </a:p>
          <a:p>
            <a:pPr eaLnBrk="1" hangingPunct="1">
              <a:buFontTx/>
              <a:buNone/>
            </a:pPr>
            <a:r>
              <a:rPr lang="en-US" smtClean="0"/>
              <a:t>	NJOPTKP Maksimum :</a:t>
            </a:r>
          </a:p>
          <a:p>
            <a:pPr eaLnBrk="1" hangingPunct="1">
              <a:buFontTx/>
              <a:buNone/>
            </a:pPr>
            <a:r>
              <a:rPr lang="en-US" smtClean="0"/>
              <a:t>	Rp12 juta per WP dan ditetapkan secara Regional</a:t>
            </a:r>
          </a:p>
        </p:txBody>
      </p:sp>
      <p:pic>
        <p:nvPicPr>
          <p:cNvPr id="88068" name="Picture 4" descr="j0233018"/>
          <p:cNvPicPr>
            <a:picLocks noChangeAspect="1" noChangeArrowheads="1"/>
          </p:cNvPicPr>
          <p:nvPr/>
        </p:nvPicPr>
        <p:blipFill>
          <a:blip r:embed="rId2"/>
          <a:srcRect/>
          <a:stretch>
            <a:fillRect/>
          </a:stretch>
        </p:blipFill>
        <p:spPr bwMode="auto">
          <a:xfrm>
            <a:off x="457200" y="1524000"/>
            <a:ext cx="3048000" cy="411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66"/>
                                        </p:tgtEl>
                                        <p:attrNameLst>
                                          <p:attrName>style.visibility</p:attrName>
                                        </p:attrNameLst>
                                      </p:cBhvr>
                                      <p:to>
                                        <p:strVal val="visible"/>
                                      </p:to>
                                    </p:set>
                                    <p:animEffect transition="in" filter="blinds(horizontal)">
                                      <p:cBhvr>
                                        <p:cTn id="7" dur="2000"/>
                                        <p:tgtEl>
                                          <p:spTgt spid="8806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8068"/>
                                        </p:tgtEl>
                                        <p:attrNameLst>
                                          <p:attrName>style.visibility</p:attrName>
                                        </p:attrNameLst>
                                      </p:cBhvr>
                                      <p:to>
                                        <p:strVal val="visible"/>
                                      </p:to>
                                    </p:set>
                                    <p:animEffect transition="in" filter="diamond(in)">
                                      <p:cBhvr>
                                        <p:cTn id="12" dur="2000"/>
                                        <p:tgtEl>
                                          <p:spTgt spid="88068"/>
                                        </p:tgtEl>
                                      </p:cBhvr>
                                    </p:animEffect>
                                  </p:childTnLst>
                                </p:cTn>
                              </p:par>
                            </p:childTnLst>
                          </p:cTn>
                        </p:par>
                      </p:childTnLst>
                    </p:cTn>
                  </p:par>
                  <p:par>
                    <p:cTn id="13" fill="hold">
                      <p:stCondLst>
                        <p:cond delay="indefinite"/>
                      </p:stCondLst>
                      <p:childTnLst>
                        <p:par>
                          <p:cTn id="14" fill="hold">
                            <p:stCondLst>
                              <p:cond delay="0"/>
                            </p:stCondLst>
                            <p:childTnLst>
                              <p:par>
                                <p:cTn id="15" presetID="40" presetClass="entr" presetSubtype="0" fill="hold" grpId="0" nodeType="clickEffect">
                                  <p:stCondLst>
                                    <p:cond delay="0"/>
                                  </p:stCondLst>
                                  <p:iterate type="lt">
                                    <p:tmPct val="10000"/>
                                  </p:iterate>
                                  <p:childTnLst>
                                    <p:set>
                                      <p:cBhvr>
                                        <p:cTn id="16" dur="1" fill="hold">
                                          <p:stCondLst>
                                            <p:cond delay="0"/>
                                          </p:stCondLst>
                                        </p:cTn>
                                        <p:tgtEl>
                                          <p:spTgt spid="88067">
                                            <p:txEl>
                                              <p:pRg st="0" end="0"/>
                                            </p:txEl>
                                          </p:spTgt>
                                        </p:tgtEl>
                                        <p:attrNameLst>
                                          <p:attrName>style.visibility</p:attrName>
                                        </p:attrNameLst>
                                      </p:cBhvr>
                                      <p:to>
                                        <p:strVal val="visible"/>
                                      </p:to>
                                    </p:set>
                                    <p:animEffect transition="in" filter="fade">
                                      <p:cBhvr>
                                        <p:cTn id="17" dur="1000"/>
                                        <p:tgtEl>
                                          <p:spTgt spid="88067">
                                            <p:txEl>
                                              <p:pRg st="0" end="0"/>
                                            </p:txEl>
                                          </p:spTgt>
                                        </p:tgtEl>
                                      </p:cBhvr>
                                    </p:animEffect>
                                    <p:anim calcmode="lin" valueType="num">
                                      <p:cBhvr>
                                        <p:cTn id="18" dur="1000" fill="hold"/>
                                        <p:tgtEl>
                                          <p:spTgt spid="88067">
                                            <p:txEl>
                                              <p:pRg st="0" end="0"/>
                                            </p:txEl>
                                          </p:spTgt>
                                        </p:tgtEl>
                                        <p:attrNameLst>
                                          <p:attrName>ppt_x</p:attrName>
                                        </p:attrNameLst>
                                      </p:cBhvr>
                                      <p:tavLst>
                                        <p:tav tm="0">
                                          <p:val>
                                            <p:strVal val="#ppt_x-.1"/>
                                          </p:val>
                                        </p:tav>
                                        <p:tav tm="100000">
                                          <p:val>
                                            <p:strVal val="#ppt_x"/>
                                          </p:val>
                                        </p:tav>
                                      </p:tavLst>
                                    </p:anim>
                                    <p:anim calcmode="lin" valueType="num">
                                      <p:cBhvr>
                                        <p:cTn id="19" dur="1000" fill="hold"/>
                                        <p:tgtEl>
                                          <p:spTgt spid="880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0" presetClass="entr" presetSubtype="0" fill="hold" grpId="0" nodeType="clickEffect">
                                  <p:stCondLst>
                                    <p:cond delay="0"/>
                                  </p:stCondLst>
                                  <p:iterate type="lt">
                                    <p:tmPct val="10000"/>
                                  </p:iterate>
                                  <p:childTnLst>
                                    <p:set>
                                      <p:cBhvr>
                                        <p:cTn id="23" dur="1" fill="hold">
                                          <p:stCondLst>
                                            <p:cond delay="0"/>
                                          </p:stCondLst>
                                        </p:cTn>
                                        <p:tgtEl>
                                          <p:spTgt spid="88067">
                                            <p:txEl>
                                              <p:pRg st="1" end="1"/>
                                            </p:txEl>
                                          </p:spTgt>
                                        </p:tgtEl>
                                        <p:attrNameLst>
                                          <p:attrName>style.visibility</p:attrName>
                                        </p:attrNameLst>
                                      </p:cBhvr>
                                      <p:to>
                                        <p:strVal val="visible"/>
                                      </p:to>
                                    </p:set>
                                    <p:animEffect transition="in" filter="fade">
                                      <p:cBhvr>
                                        <p:cTn id="24" dur="1000"/>
                                        <p:tgtEl>
                                          <p:spTgt spid="88067">
                                            <p:txEl>
                                              <p:pRg st="1" end="1"/>
                                            </p:txEl>
                                          </p:spTgt>
                                        </p:tgtEl>
                                      </p:cBhvr>
                                    </p:animEffect>
                                    <p:anim calcmode="lin" valueType="num">
                                      <p:cBhvr>
                                        <p:cTn id="25" dur="1000" fill="hold"/>
                                        <p:tgtEl>
                                          <p:spTgt spid="88067">
                                            <p:txEl>
                                              <p:pRg st="1" end="1"/>
                                            </p:txEl>
                                          </p:spTgt>
                                        </p:tgtEl>
                                        <p:attrNameLst>
                                          <p:attrName>ppt_x</p:attrName>
                                        </p:attrNameLst>
                                      </p:cBhvr>
                                      <p:tavLst>
                                        <p:tav tm="0">
                                          <p:val>
                                            <p:strVal val="#ppt_x-.1"/>
                                          </p:val>
                                        </p:tav>
                                        <p:tav tm="100000">
                                          <p:val>
                                            <p:strVal val="#ppt_x"/>
                                          </p:val>
                                        </p:tav>
                                      </p:tavLst>
                                    </p:anim>
                                    <p:anim calcmode="lin" valueType="num">
                                      <p:cBhvr>
                                        <p:cTn id="26" dur="1000" fill="hold"/>
                                        <p:tgtEl>
                                          <p:spTgt spid="8806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0" presetClass="entr" presetSubtype="0" fill="hold" grpId="0" nodeType="clickEffect">
                                  <p:stCondLst>
                                    <p:cond delay="0"/>
                                  </p:stCondLst>
                                  <p:iterate type="lt">
                                    <p:tmPct val="10000"/>
                                  </p:iterate>
                                  <p:childTnLst>
                                    <p:set>
                                      <p:cBhvr>
                                        <p:cTn id="30" dur="1" fill="hold">
                                          <p:stCondLst>
                                            <p:cond delay="0"/>
                                          </p:stCondLst>
                                        </p:cTn>
                                        <p:tgtEl>
                                          <p:spTgt spid="88067">
                                            <p:txEl>
                                              <p:pRg st="2" end="2"/>
                                            </p:txEl>
                                          </p:spTgt>
                                        </p:tgtEl>
                                        <p:attrNameLst>
                                          <p:attrName>style.visibility</p:attrName>
                                        </p:attrNameLst>
                                      </p:cBhvr>
                                      <p:to>
                                        <p:strVal val="visible"/>
                                      </p:to>
                                    </p:set>
                                    <p:animEffect transition="in" filter="fade">
                                      <p:cBhvr>
                                        <p:cTn id="31" dur="1000"/>
                                        <p:tgtEl>
                                          <p:spTgt spid="88067">
                                            <p:txEl>
                                              <p:pRg st="2" end="2"/>
                                            </p:txEl>
                                          </p:spTgt>
                                        </p:tgtEl>
                                      </p:cBhvr>
                                    </p:animEffect>
                                    <p:anim calcmode="lin" valueType="num">
                                      <p:cBhvr>
                                        <p:cTn id="32" dur="1000" fill="hold"/>
                                        <p:tgtEl>
                                          <p:spTgt spid="88067">
                                            <p:txEl>
                                              <p:pRg st="2" end="2"/>
                                            </p:txEl>
                                          </p:spTgt>
                                        </p:tgtEl>
                                        <p:attrNameLst>
                                          <p:attrName>ppt_x</p:attrName>
                                        </p:attrNameLst>
                                      </p:cBhvr>
                                      <p:tavLst>
                                        <p:tav tm="0">
                                          <p:val>
                                            <p:strVal val="#ppt_x-.1"/>
                                          </p:val>
                                        </p:tav>
                                        <p:tav tm="100000">
                                          <p:val>
                                            <p:strVal val="#ppt_x"/>
                                          </p:val>
                                        </p:tav>
                                      </p:tavLst>
                                    </p:anim>
                                    <p:anim calcmode="lin" valueType="num">
                                      <p:cBhvr>
                                        <p:cTn id="33" dur="1000" fill="hold"/>
                                        <p:tgtEl>
                                          <p:spTgt spid="8806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0" presetClass="entr" presetSubtype="0" fill="hold" grpId="0" nodeType="clickEffect">
                                  <p:stCondLst>
                                    <p:cond delay="0"/>
                                  </p:stCondLst>
                                  <p:iterate type="lt">
                                    <p:tmPct val="10000"/>
                                  </p:iterate>
                                  <p:childTnLst>
                                    <p:set>
                                      <p:cBhvr>
                                        <p:cTn id="37" dur="1" fill="hold">
                                          <p:stCondLst>
                                            <p:cond delay="0"/>
                                          </p:stCondLst>
                                        </p:cTn>
                                        <p:tgtEl>
                                          <p:spTgt spid="88067">
                                            <p:txEl>
                                              <p:pRg st="3" end="3"/>
                                            </p:txEl>
                                          </p:spTgt>
                                        </p:tgtEl>
                                        <p:attrNameLst>
                                          <p:attrName>style.visibility</p:attrName>
                                        </p:attrNameLst>
                                      </p:cBhvr>
                                      <p:to>
                                        <p:strVal val="visible"/>
                                      </p:to>
                                    </p:set>
                                    <p:animEffect transition="in" filter="fade">
                                      <p:cBhvr>
                                        <p:cTn id="38" dur="1000"/>
                                        <p:tgtEl>
                                          <p:spTgt spid="88067">
                                            <p:txEl>
                                              <p:pRg st="3" end="3"/>
                                            </p:txEl>
                                          </p:spTgt>
                                        </p:tgtEl>
                                      </p:cBhvr>
                                    </p:animEffect>
                                    <p:anim calcmode="lin" valueType="num">
                                      <p:cBhvr>
                                        <p:cTn id="39" dur="1000" fill="hold"/>
                                        <p:tgtEl>
                                          <p:spTgt spid="88067">
                                            <p:txEl>
                                              <p:pRg st="3" end="3"/>
                                            </p:txEl>
                                          </p:spTgt>
                                        </p:tgtEl>
                                        <p:attrNameLst>
                                          <p:attrName>ppt_x</p:attrName>
                                        </p:attrNameLst>
                                      </p:cBhvr>
                                      <p:tavLst>
                                        <p:tav tm="0">
                                          <p:val>
                                            <p:strVal val="#ppt_x-.1"/>
                                          </p:val>
                                        </p:tav>
                                        <p:tav tm="100000">
                                          <p:val>
                                            <p:strVal val="#ppt_x"/>
                                          </p:val>
                                        </p:tav>
                                      </p:tavLst>
                                    </p:anim>
                                    <p:anim calcmode="lin" valueType="num">
                                      <p:cBhvr>
                                        <p:cTn id="40" dur="1000" fill="hold"/>
                                        <p:tgtEl>
                                          <p:spTgt spid="8806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8A7B1AA0-E09D-4537-8E45-D7EAD26CFA9B}" type="slidenum">
              <a:rPr lang="en-US"/>
              <a:pPr/>
              <a:t>36</a:t>
            </a:fld>
            <a:endParaRPr lang="en-US"/>
          </a:p>
        </p:txBody>
      </p:sp>
      <p:sp>
        <p:nvSpPr>
          <p:cNvPr id="88066" name="Rectangle 2"/>
          <p:cNvSpPr>
            <a:spLocks noGrp="1" noChangeArrowheads="1"/>
          </p:cNvSpPr>
          <p:nvPr>
            <p:ph type="title" idx="4294967295"/>
          </p:nvPr>
        </p:nvSpPr>
        <p:spPr>
          <a:xfrm>
            <a:off x="457200" y="253536"/>
            <a:ext cx="8229600" cy="1143000"/>
          </a:xfrm>
        </p:spPr>
        <p:txBody>
          <a:bodyPr rIns="91440" anchor="b">
            <a:normAutofit fontScale="90000"/>
            <a:scene3d>
              <a:camera prst="orthographicFront"/>
              <a:lightRig rig="soft" dir="t">
                <a:rot lat="0" lon="0" rev="2400000"/>
              </a:lightRig>
            </a:scene3d>
            <a:sp3d>
              <a:bevelT w="19050" h="12700"/>
            </a:sp3d>
          </a:bodyPr>
          <a:lstStyle/>
          <a:p>
            <a:pPr marL="54864" algn="r" eaLnBrk="1" fontAlgn="auto" hangingPunct="1">
              <a:spcAft>
                <a:spcPts val="0"/>
              </a:spcAft>
              <a:defRPr/>
            </a:pPr>
            <a:r>
              <a:rPr lang="en-US" sz="4600" b="0" kern="12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rPr>
              <a:t>TATA CARA MENENTUKAN (NJOPTKP)</a:t>
            </a:r>
            <a:endParaRPr lang="en-US" sz="2000" b="0" kern="12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endParaRPr>
          </a:p>
        </p:txBody>
      </p:sp>
      <p:sp>
        <p:nvSpPr>
          <p:cNvPr id="88067" name="Rectangle 3"/>
          <p:cNvSpPr>
            <a:spLocks noGrp="1" noChangeArrowheads="1"/>
          </p:cNvSpPr>
          <p:nvPr>
            <p:ph idx="4294967295"/>
          </p:nvPr>
        </p:nvSpPr>
        <p:spPr>
          <a:xfrm>
            <a:off x="609600" y="1676400"/>
            <a:ext cx="8229600" cy="4530725"/>
          </a:xfrm>
        </p:spPr>
        <p:txBody>
          <a:bodyPr/>
          <a:lstStyle/>
          <a:p>
            <a:pPr eaLnBrk="1" hangingPunct="1">
              <a:lnSpc>
                <a:spcPct val="90000"/>
              </a:lnSpc>
            </a:pPr>
            <a:r>
              <a:rPr lang="en-US" sz="2300" smtClean="0"/>
              <a:t>KPP Pratama berkoordinasi dengan Pemerintah Kabupaten/Kota mengenai besaran NJOPTKP PBB untuk tahun berikutnya</a:t>
            </a:r>
          </a:p>
          <a:p>
            <a:pPr eaLnBrk="1" hangingPunct="1">
              <a:lnSpc>
                <a:spcPct val="90000"/>
              </a:lnSpc>
              <a:buFont typeface="Wingdings 2" pitchFamily="18" charset="2"/>
              <a:buNone/>
            </a:pPr>
            <a:endParaRPr lang="en-US" sz="2300" smtClean="0"/>
          </a:p>
          <a:p>
            <a:pPr eaLnBrk="1" hangingPunct="1">
              <a:lnSpc>
                <a:spcPct val="90000"/>
              </a:lnSpc>
            </a:pPr>
            <a:r>
              <a:rPr lang="en-US" sz="2300" smtClean="0"/>
              <a:t>Atas dasar usulan/Rekomendasi Pemerintah Kabupaten /Kota KPP Pratama membuat usulan besarnya NJOPTKP ke Kantor Wilayah DJP</a:t>
            </a:r>
          </a:p>
          <a:p>
            <a:pPr eaLnBrk="1" hangingPunct="1">
              <a:lnSpc>
                <a:spcPct val="90000"/>
              </a:lnSpc>
              <a:buFont typeface="Wingdings 2" pitchFamily="18" charset="2"/>
              <a:buNone/>
            </a:pPr>
            <a:endParaRPr lang="en-US" sz="2300" smtClean="0"/>
          </a:p>
          <a:p>
            <a:pPr eaLnBrk="1" hangingPunct="1">
              <a:lnSpc>
                <a:spcPct val="90000"/>
              </a:lnSpc>
            </a:pPr>
            <a:r>
              <a:rPr lang="en-US" sz="2300" smtClean="0"/>
              <a:t>Kantor Wilayah DJP atas usulan tersebut menerbitkan SK atas nama menteri Keuangan tentang besaran NJOPTKP masing-masing Kabupaten/Kota untuk tahun pajak berikutnya </a:t>
            </a:r>
          </a:p>
          <a:p>
            <a:pPr eaLnBrk="1" hangingPunct="1">
              <a:lnSpc>
                <a:spcPct val="90000"/>
              </a:lnSpc>
            </a:pPr>
            <a:endParaRPr lang="en-US" sz="23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66"/>
                                        </p:tgtEl>
                                        <p:attrNameLst>
                                          <p:attrName>style.visibility</p:attrName>
                                        </p:attrNameLst>
                                      </p:cBhvr>
                                      <p:to>
                                        <p:strVal val="visible"/>
                                      </p:to>
                                    </p:set>
                                    <p:animEffect transition="in" filter="blinds(horizontal)">
                                      <p:cBhvr>
                                        <p:cTn id="7" dur="2000"/>
                                        <p:tgtEl>
                                          <p:spTgt spid="88066"/>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88067">
                                            <p:txEl>
                                              <p:pRg st="0" end="0"/>
                                            </p:txEl>
                                          </p:spTgt>
                                        </p:tgtEl>
                                        <p:attrNameLst>
                                          <p:attrName>style.visibility</p:attrName>
                                        </p:attrNameLst>
                                      </p:cBhvr>
                                      <p:to>
                                        <p:strVal val="visible"/>
                                      </p:to>
                                    </p:set>
                                    <p:animEffect transition="in" filter="fade">
                                      <p:cBhvr>
                                        <p:cTn id="12" dur="1000"/>
                                        <p:tgtEl>
                                          <p:spTgt spid="88067">
                                            <p:txEl>
                                              <p:pRg st="0" end="0"/>
                                            </p:txEl>
                                          </p:spTgt>
                                        </p:tgtEl>
                                      </p:cBhvr>
                                    </p:animEffect>
                                    <p:anim calcmode="lin" valueType="num">
                                      <p:cBhvr>
                                        <p:cTn id="13" dur="1000" fill="hold"/>
                                        <p:tgtEl>
                                          <p:spTgt spid="88067">
                                            <p:txEl>
                                              <p:pRg st="0" end="0"/>
                                            </p:txEl>
                                          </p:spTgt>
                                        </p:tgtEl>
                                        <p:attrNameLst>
                                          <p:attrName>ppt_x</p:attrName>
                                        </p:attrNameLst>
                                      </p:cBhvr>
                                      <p:tavLst>
                                        <p:tav tm="0">
                                          <p:val>
                                            <p:strVal val="#ppt_x-.1"/>
                                          </p:val>
                                        </p:tav>
                                        <p:tav tm="100000">
                                          <p:val>
                                            <p:strVal val="#ppt_x"/>
                                          </p:val>
                                        </p:tav>
                                      </p:tavLst>
                                    </p:anim>
                                    <p:anim calcmode="lin" valueType="num">
                                      <p:cBhvr>
                                        <p:cTn id="14" dur="1000" fill="hold"/>
                                        <p:tgtEl>
                                          <p:spTgt spid="880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88067">
                                            <p:txEl>
                                              <p:pRg st="2" end="2"/>
                                            </p:txEl>
                                          </p:spTgt>
                                        </p:tgtEl>
                                        <p:attrNameLst>
                                          <p:attrName>style.visibility</p:attrName>
                                        </p:attrNameLst>
                                      </p:cBhvr>
                                      <p:to>
                                        <p:strVal val="visible"/>
                                      </p:to>
                                    </p:set>
                                    <p:animEffect transition="in" filter="fade">
                                      <p:cBhvr>
                                        <p:cTn id="19" dur="1000"/>
                                        <p:tgtEl>
                                          <p:spTgt spid="88067">
                                            <p:txEl>
                                              <p:pRg st="2" end="2"/>
                                            </p:txEl>
                                          </p:spTgt>
                                        </p:tgtEl>
                                      </p:cBhvr>
                                    </p:animEffect>
                                    <p:anim calcmode="lin" valueType="num">
                                      <p:cBhvr>
                                        <p:cTn id="20" dur="1000" fill="hold"/>
                                        <p:tgtEl>
                                          <p:spTgt spid="88067">
                                            <p:txEl>
                                              <p:pRg st="2" end="2"/>
                                            </p:txEl>
                                          </p:spTgt>
                                        </p:tgtEl>
                                        <p:attrNameLst>
                                          <p:attrName>ppt_x</p:attrName>
                                        </p:attrNameLst>
                                      </p:cBhvr>
                                      <p:tavLst>
                                        <p:tav tm="0">
                                          <p:val>
                                            <p:strVal val="#ppt_x-.1"/>
                                          </p:val>
                                        </p:tav>
                                        <p:tav tm="100000">
                                          <p:val>
                                            <p:strVal val="#ppt_x"/>
                                          </p:val>
                                        </p:tav>
                                      </p:tavLst>
                                    </p:anim>
                                    <p:anim calcmode="lin" valueType="num">
                                      <p:cBhvr>
                                        <p:cTn id="21" dur="1000" fill="hold"/>
                                        <p:tgtEl>
                                          <p:spTgt spid="8806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0" presetClass="entr" presetSubtype="0" fill="hold" grpId="0" nodeType="clickEffect">
                                  <p:stCondLst>
                                    <p:cond delay="0"/>
                                  </p:stCondLst>
                                  <p:iterate type="lt">
                                    <p:tmPct val="10000"/>
                                  </p:iterate>
                                  <p:childTnLst>
                                    <p:set>
                                      <p:cBhvr>
                                        <p:cTn id="25" dur="1" fill="hold">
                                          <p:stCondLst>
                                            <p:cond delay="0"/>
                                          </p:stCondLst>
                                        </p:cTn>
                                        <p:tgtEl>
                                          <p:spTgt spid="88067">
                                            <p:txEl>
                                              <p:pRg st="4" end="4"/>
                                            </p:txEl>
                                          </p:spTgt>
                                        </p:tgtEl>
                                        <p:attrNameLst>
                                          <p:attrName>style.visibility</p:attrName>
                                        </p:attrNameLst>
                                      </p:cBhvr>
                                      <p:to>
                                        <p:strVal val="visible"/>
                                      </p:to>
                                    </p:set>
                                    <p:animEffect transition="in" filter="fade">
                                      <p:cBhvr>
                                        <p:cTn id="26" dur="1000"/>
                                        <p:tgtEl>
                                          <p:spTgt spid="88067">
                                            <p:txEl>
                                              <p:pRg st="4" end="4"/>
                                            </p:txEl>
                                          </p:spTgt>
                                        </p:tgtEl>
                                      </p:cBhvr>
                                    </p:animEffect>
                                    <p:anim calcmode="lin" valueType="num">
                                      <p:cBhvr>
                                        <p:cTn id="27" dur="1000" fill="hold"/>
                                        <p:tgtEl>
                                          <p:spTgt spid="88067">
                                            <p:txEl>
                                              <p:pRg st="4" end="4"/>
                                            </p:txEl>
                                          </p:spTgt>
                                        </p:tgtEl>
                                        <p:attrNameLst>
                                          <p:attrName>ppt_x</p:attrName>
                                        </p:attrNameLst>
                                      </p:cBhvr>
                                      <p:tavLst>
                                        <p:tav tm="0">
                                          <p:val>
                                            <p:strVal val="#ppt_x-.1"/>
                                          </p:val>
                                        </p:tav>
                                        <p:tav tm="100000">
                                          <p:val>
                                            <p:strVal val="#ppt_x"/>
                                          </p:val>
                                        </p:tav>
                                      </p:tavLst>
                                    </p:anim>
                                    <p:anim calcmode="lin" valueType="num">
                                      <p:cBhvr>
                                        <p:cTn id="28" dur="1000" fill="hold"/>
                                        <p:tgtEl>
                                          <p:spTgt spid="8806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3"/>
          <p:cNvSpPr>
            <a:spLocks noGrp="1"/>
          </p:cNvSpPr>
          <p:nvPr>
            <p:ph type="sldNum" sz="quarter" idx="12"/>
          </p:nvPr>
        </p:nvSpPr>
        <p:spPr/>
        <p:txBody>
          <a:bodyPr/>
          <a:lstStyle/>
          <a:p>
            <a:fld id="{0E1FCE16-0A5E-44F6-8AA3-E8D0D5CFFE7D}" type="slidenum">
              <a:rPr lang="en-US"/>
              <a:pPr/>
              <a:t>37</a:t>
            </a:fld>
            <a:endParaRPr lang="en-US"/>
          </a:p>
        </p:txBody>
      </p:sp>
      <p:sp>
        <p:nvSpPr>
          <p:cNvPr id="7170" name="Rectangle 2"/>
          <p:cNvSpPr>
            <a:spLocks noGrp="1" noChangeArrowheads="1"/>
          </p:cNvSpPr>
          <p:nvPr>
            <p:ph type="title" idx="4294967295"/>
          </p:nvPr>
        </p:nvSpPr>
        <p:spPr>
          <a:xfrm>
            <a:off x="685800" y="0"/>
            <a:ext cx="7775575" cy="836613"/>
          </a:xfrm>
        </p:spPr>
        <p:txBody>
          <a:bodyPr lIns="92075" tIns="46038" rIns="92075" bIns="46038" anchor="b">
            <a:normAutofit fontScale="90000"/>
            <a:scene3d>
              <a:camera prst="orthographicFront"/>
              <a:lightRig rig="soft" dir="t">
                <a:rot lat="0" lon="0" rev="2400000"/>
              </a:lightRig>
            </a:scene3d>
            <a:sp3d>
              <a:bevelT w="19050" h="12700"/>
            </a:sp3d>
          </a:bodyPr>
          <a:lstStyle/>
          <a:p>
            <a:pPr marL="54864" algn="r" eaLnBrk="1" fontAlgn="auto" hangingPunct="1">
              <a:spcAft>
                <a:spcPts val="0"/>
              </a:spcAft>
              <a:defRPr/>
            </a:pPr>
            <a:r>
              <a:rPr lang="en-US" sz="32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rPr>
              <a:t>MENGHITUNG PBB</a:t>
            </a:r>
            <a:br>
              <a:rPr lang="en-US" sz="32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rPr>
            </a:br>
            <a:r>
              <a:rPr lang="en-US" sz="20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rPr>
              <a:t>(Ps.7)</a:t>
            </a:r>
            <a:endParaRPr lang="en-US" sz="32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endParaRPr>
          </a:p>
        </p:txBody>
      </p:sp>
      <p:sp>
        <p:nvSpPr>
          <p:cNvPr id="7171" name="Rectangle 3"/>
          <p:cNvSpPr>
            <a:spLocks noChangeArrowheads="1"/>
          </p:cNvSpPr>
          <p:nvPr/>
        </p:nvSpPr>
        <p:spPr bwMode="auto">
          <a:xfrm>
            <a:off x="1981200" y="990600"/>
            <a:ext cx="6553200" cy="946150"/>
          </a:xfrm>
          <a:prstGeom prst="rect">
            <a:avLst/>
          </a:prstGeom>
          <a:noFill/>
          <a:ln w="9525">
            <a:noFill/>
            <a:miter lim="800000"/>
            <a:headEnd/>
            <a:tailEnd/>
          </a:ln>
        </p:spPr>
        <p:txBody>
          <a:bodyPr lIns="92075" tIns="46038" rIns="92075" bIns="46038">
            <a:spAutoFit/>
          </a:bodyPr>
          <a:lstStyle/>
          <a:p>
            <a:r>
              <a:rPr lang="en-US" sz="2800">
                <a:latin typeface="Times New Roman" pitchFamily="18" charset="0"/>
              </a:rPr>
              <a:t>PBB = TARIF x NJKP</a:t>
            </a:r>
          </a:p>
          <a:p>
            <a:r>
              <a:rPr lang="en-US" sz="2800">
                <a:latin typeface="Times New Roman" pitchFamily="18" charset="0"/>
              </a:rPr>
              <a:t>              </a:t>
            </a:r>
          </a:p>
        </p:txBody>
      </p:sp>
      <p:sp>
        <p:nvSpPr>
          <p:cNvPr id="7172" name="Rectangle 4"/>
          <p:cNvSpPr>
            <a:spLocks noChangeArrowheads="1"/>
          </p:cNvSpPr>
          <p:nvPr/>
        </p:nvSpPr>
        <p:spPr bwMode="auto">
          <a:xfrm>
            <a:off x="3048000" y="1600200"/>
            <a:ext cx="2654300" cy="1435100"/>
          </a:xfrm>
          <a:prstGeom prst="rect">
            <a:avLst/>
          </a:prstGeom>
          <a:solidFill>
            <a:schemeClr val="bg1"/>
          </a:solidFill>
          <a:ln w="57150">
            <a:solidFill>
              <a:srgbClr val="D60093"/>
            </a:solidFill>
            <a:miter lim="800000"/>
            <a:headEnd/>
            <a:tailEnd/>
          </a:ln>
        </p:spPr>
        <p:txBody>
          <a:bodyPr wrap="none" anchor="ctr"/>
          <a:lstStyle/>
          <a:p>
            <a:pPr eaLnBrk="1" hangingPunct="1"/>
            <a:endParaRPr lang="id-ID"/>
          </a:p>
        </p:txBody>
      </p:sp>
      <p:sp>
        <p:nvSpPr>
          <p:cNvPr id="7173" name="Rectangle 5"/>
          <p:cNvSpPr>
            <a:spLocks noChangeArrowheads="1"/>
          </p:cNvSpPr>
          <p:nvPr/>
        </p:nvSpPr>
        <p:spPr bwMode="auto">
          <a:xfrm>
            <a:off x="3262313" y="1676400"/>
            <a:ext cx="5576887" cy="1187450"/>
          </a:xfrm>
          <a:prstGeom prst="rect">
            <a:avLst/>
          </a:prstGeom>
          <a:noFill/>
          <a:ln w="9525">
            <a:noFill/>
            <a:miter lim="800000"/>
            <a:headEnd/>
            <a:tailEnd/>
          </a:ln>
        </p:spPr>
        <p:txBody>
          <a:bodyPr lIns="92075" tIns="46038" rIns="92075" bIns="46038">
            <a:spAutoFit/>
          </a:bodyPr>
          <a:lstStyle/>
          <a:p>
            <a:r>
              <a:rPr lang="en-US" sz="2400" b="1">
                <a:latin typeface="Times New Roman" pitchFamily="18" charset="0"/>
              </a:rPr>
              <a:t>0,5 %    x   20 %</a:t>
            </a:r>
            <a:r>
              <a:rPr lang="en-US" sz="2400">
                <a:latin typeface="Times New Roman" pitchFamily="18" charset="0"/>
              </a:rPr>
              <a:t>     x  (NJOP-NJOPTKP)</a:t>
            </a:r>
          </a:p>
          <a:p>
            <a:r>
              <a:rPr lang="en-US" sz="2400" b="1">
                <a:latin typeface="Times New Roman" pitchFamily="18" charset="0"/>
              </a:rPr>
              <a:t>0,5 %    x   40 %</a:t>
            </a:r>
            <a:r>
              <a:rPr lang="en-US" sz="2400">
                <a:latin typeface="Times New Roman" pitchFamily="18" charset="0"/>
              </a:rPr>
              <a:t>     x  (NJOP-NJOPTKP)</a:t>
            </a:r>
          </a:p>
          <a:p>
            <a:r>
              <a:rPr lang="en-US" sz="2400">
                <a:latin typeface="Times New Roman" pitchFamily="18" charset="0"/>
              </a:rPr>
              <a:t>TARIF EFEKTIF</a:t>
            </a:r>
          </a:p>
        </p:txBody>
      </p:sp>
      <p:sp>
        <p:nvSpPr>
          <p:cNvPr id="7174" name="Rectangle 6"/>
          <p:cNvSpPr>
            <a:spLocks noChangeArrowheads="1"/>
          </p:cNvSpPr>
          <p:nvPr/>
        </p:nvSpPr>
        <p:spPr bwMode="auto">
          <a:xfrm>
            <a:off x="609600" y="3276600"/>
            <a:ext cx="7418388" cy="2647950"/>
          </a:xfrm>
          <a:prstGeom prst="rect">
            <a:avLst/>
          </a:prstGeom>
          <a:noFill/>
          <a:ln w="9525">
            <a:noFill/>
            <a:miter lim="800000"/>
            <a:headEnd/>
            <a:tailEnd/>
          </a:ln>
        </p:spPr>
        <p:txBody>
          <a:bodyPr lIns="92075" tIns="46038" rIns="92075" bIns="46038">
            <a:spAutoFit/>
          </a:bodyPr>
          <a:lstStyle/>
          <a:p>
            <a:r>
              <a:rPr lang="en-US" sz="2400">
                <a:latin typeface="Times New Roman" pitchFamily="18" charset="0"/>
              </a:rPr>
              <a:t>FORMULA UU.No 12 / 1985</a:t>
            </a:r>
          </a:p>
          <a:p>
            <a:r>
              <a:rPr lang="en-US" sz="2400" b="1">
                <a:latin typeface="Times New Roman" pitchFamily="18" charset="0"/>
              </a:rPr>
              <a:t>NJOP = NJOP BUMI + ( NJOP BNGN - BTKP )</a:t>
            </a:r>
          </a:p>
          <a:p>
            <a:endParaRPr lang="en-US" sz="2400" b="1">
              <a:latin typeface="Times New Roman" pitchFamily="18" charset="0"/>
            </a:endParaRPr>
          </a:p>
          <a:p>
            <a:endParaRPr lang="en-US" sz="2400" b="1">
              <a:latin typeface="Times New Roman" pitchFamily="18" charset="0"/>
            </a:endParaRPr>
          </a:p>
          <a:p>
            <a:endParaRPr lang="en-US" sz="2400" b="1">
              <a:latin typeface="Times New Roman" pitchFamily="18" charset="0"/>
            </a:endParaRPr>
          </a:p>
          <a:p>
            <a:r>
              <a:rPr lang="en-US" sz="2400" b="1">
                <a:latin typeface="Times New Roman" pitchFamily="18" charset="0"/>
              </a:rPr>
              <a:t>FORMULA UU.No. 12 / 1994 </a:t>
            </a:r>
          </a:p>
          <a:p>
            <a:r>
              <a:rPr lang="en-US" sz="2400" b="1">
                <a:latin typeface="Times New Roman" pitchFamily="18" charset="0"/>
              </a:rPr>
              <a:t>NJOP  = ( NJOP BUMI  + NJOP BNGN ) - NJOPTKP </a:t>
            </a:r>
          </a:p>
        </p:txBody>
      </p:sp>
      <p:sp>
        <p:nvSpPr>
          <p:cNvPr id="44040" name="Line 7"/>
          <p:cNvSpPr>
            <a:spLocks noChangeShapeType="1"/>
          </p:cNvSpPr>
          <p:nvPr/>
        </p:nvSpPr>
        <p:spPr bwMode="auto">
          <a:xfrm>
            <a:off x="533400" y="4800600"/>
            <a:ext cx="8077200" cy="0"/>
          </a:xfrm>
          <a:prstGeom prst="line">
            <a:avLst/>
          </a:prstGeom>
          <a:noFill/>
          <a:ln w="50800">
            <a:solidFill>
              <a:schemeClr val="accent2"/>
            </a:solidFill>
            <a:round/>
            <a:headEnd type="none" w="sm" len="sm"/>
            <a:tailEnd type="none" w="sm" len="sm"/>
          </a:ln>
        </p:spPr>
        <p:txBody>
          <a:bodyPr wrap="none" anchor="ctr"/>
          <a:lstStyle/>
          <a:p>
            <a:endParaRPr lang="en-US"/>
          </a:p>
        </p:txBody>
      </p:sp>
      <p:sp>
        <p:nvSpPr>
          <p:cNvPr id="44041" name="Line 8"/>
          <p:cNvSpPr>
            <a:spLocks noChangeShapeType="1"/>
          </p:cNvSpPr>
          <p:nvPr/>
        </p:nvSpPr>
        <p:spPr bwMode="auto">
          <a:xfrm>
            <a:off x="457200" y="6477000"/>
            <a:ext cx="8229600" cy="0"/>
          </a:xfrm>
          <a:prstGeom prst="line">
            <a:avLst/>
          </a:prstGeom>
          <a:noFill/>
          <a:ln w="50800">
            <a:solidFill>
              <a:schemeClr val="accent2"/>
            </a:solidFill>
            <a:round/>
            <a:headEnd type="none" w="sm" len="sm"/>
            <a:tailEnd type="none" w="sm" len="sm"/>
          </a:ln>
        </p:spPr>
        <p:txBody>
          <a:bodyPr wrap="none" anchor="ctr"/>
          <a:lstStyle/>
          <a:p>
            <a:endParaRPr lang="en-US"/>
          </a:p>
        </p:txBody>
      </p:sp>
      <p:sp>
        <p:nvSpPr>
          <p:cNvPr id="44042" name="Line 9"/>
          <p:cNvSpPr>
            <a:spLocks noChangeShapeType="1"/>
          </p:cNvSpPr>
          <p:nvPr/>
        </p:nvSpPr>
        <p:spPr bwMode="auto">
          <a:xfrm>
            <a:off x="533400" y="4800600"/>
            <a:ext cx="0" cy="1676400"/>
          </a:xfrm>
          <a:prstGeom prst="line">
            <a:avLst/>
          </a:prstGeom>
          <a:noFill/>
          <a:ln w="50800">
            <a:solidFill>
              <a:schemeClr val="accent2"/>
            </a:solidFill>
            <a:round/>
            <a:headEnd type="none" w="sm" len="sm"/>
            <a:tailEnd type="none" w="sm" len="sm"/>
          </a:ln>
        </p:spPr>
        <p:txBody>
          <a:bodyPr wrap="none" anchor="ctr"/>
          <a:lstStyle/>
          <a:p>
            <a:endParaRPr lang="en-US"/>
          </a:p>
        </p:txBody>
      </p:sp>
      <p:sp>
        <p:nvSpPr>
          <p:cNvPr id="44043" name="Line 10"/>
          <p:cNvSpPr>
            <a:spLocks noChangeShapeType="1"/>
          </p:cNvSpPr>
          <p:nvPr/>
        </p:nvSpPr>
        <p:spPr bwMode="auto">
          <a:xfrm>
            <a:off x="8610600" y="4800600"/>
            <a:ext cx="0" cy="1676400"/>
          </a:xfrm>
          <a:prstGeom prst="line">
            <a:avLst/>
          </a:prstGeom>
          <a:noFill/>
          <a:ln w="50800">
            <a:solidFill>
              <a:schemeClr val="accent2"/>
            </a:solidFill>
            <a:round/>
            <a:headEnd type="none" w="sm" len="sm"/>
            <a:tailEnd type="none" w="sm" len="sm"/>
          </a:ln>
        </p:spPr>
        <p:txBody>
          <a:bodyPr wrap="none" anchor="ctr"/>
          <a:lstStyle/>
          <a:p>
            <a:endParaRPr lang="en-US"/>
          </a:p>
        </p:txBody>
      </p:sp>
      <p:sp>
        <p:nvSpPr>
          <p:cNvPr id="44044" name="Line 11"/>
          <p:cNvSpPr>
            <a:spLocks noChangeShapeType="1"/>
          </p:cNvSpPr>
          <p:nvPr/>
        </p:nvSpPr>
        <p:spPr bwMode="auto">
          <a:xfrm>
            <a:off x="609600" y="3276600"/>
            <a:ext cx="647700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4045" name="Line 12"/>
          <p:cNvSpPr>
            <a:spLocks noChangeShapeType="1"/>
          </p:cNvSpPr>
          <p:nvPr/>
        </p:nvSpPr>
        <p:spPr bwMode="auto">
          <a:xfrm>
            <a:off x="609600" y="3276600"/>
            <a:ext cx="0" cy="9144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4046" name="Line 13"/>
          <p:cNvSpPr>
            <a:spLocks noChangeShapeType="1"/>
          </p:cNvSpPr>
          <p:nvPr/>
        </p:nvSpPr>
        <p:spPr bwMode="auto">
          <a:xfrm>
            <a:off x="609600" y="4191000"/>
            <a:ext cx="647700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4047" name="Line 14"/>
          <p:cNvSpPr>
            <a:spLocks noChangeShapeType="1"/>
          </p:cNvSpPr>
          <p:nvPr/>
        </p:nvSpPr>
        <p:spPr bwMode="auto">
          <a:xfrm flipV="1">
            <a:off x="7086600" y="3276600"/>
            <a:ext cx="0" cy="914400"/>
          </a:xfrm>
          <a:prstGeom prst="line">
            <a:avLst/>
          </a:prstGeom>
          <a:noFill/>
          <a:ln w="12700">
            <a:solidFill>
              <a:schemeClr val="tx1"/>
            </a:solidFill>
            <a:round/>
            <a:headEnd type="none" w="sm" len="sm"/>
            <a:tailEnd type="none" w="sm" len="sm"/>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2000"/>
                                        <p:tgtEl>
                                          <p:spTgt spid="7170"/>
                                        </p:tgtEl>
                                      </p:cBhvr>
                                    </p:animEffect>
                                    <p:anim calcmode="lin" valueType="num">
                                      <p:cBhvr>
                                        <p:cTn id="8" dur="2000" fill="hold"/>
                                        <p:tgtEl>
                                          <p:spTgt spid="7170"/>
                                        </p:tgtEl>
                                        <p:attrNameLst>
                                          <p:attrName>ppt_x</p:attrName>
                                        </p:attrNameLst>
                                      </p:cBhvr>
                                      <p:tavLst>
                                        <p:tav tm="0">
                                          <p:val>
                                            <p:strVal val="#ppt_x"/>
                                          </p:val>
                                        </p:tav>
                                        <p:tav tm="100000">
                                          <p:val>
                                            <p:strVal val="#ppt_x"/>
                                          </p:val>
                                        </p:tav>
                                      </p:tavLst>
                                    </p:anim>
                                    <p:anim calcmode="lin" valueType="num">
                                      <p:cBhvr>
                                        <p:cTn id="9" dur="2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7171"/>
                                        </p:tgtEl>
                                        <p:attrNameLst>
                                          <p:attrName>style.visibility</p:attrName>
                                        </p:attrNameLst>
                                      </p:cBhvr>
                                      <p:to>
                                        <p:strVal val="visible"/>
                                      </p:to>
                                    </p:set>
                                    <p:animEffect transition="in" filter="fade">
                                      <p:cBhvr>
                                        <p:cTn id="14" dur="1000"/>
                                        <p:tgtEl>
                                          <p:spTgt spid="7171"/>
                                        </p:tgtEl>
                                      </p:cBhvr>
                                    </p:animEffect>
                                    <p:anim calcmode="lin" valueType="num">
                                      <p:cBhvr>
                                        <p:cTn id="15" dur="1000" fill="hold"/>
                                        <p:tgtEl>
                                          <p:spTgt spid="7171"/>
                                        </p:tgtEl>
                                        <p:attrNameLst>
                                          <p:attrName>ppt_x</p:attrName>
                                        </p:attrNameLst>
                                      </p:cBhvr>
                                      <p:tavLst>
                                        <p:tav tm="0">
                                          <p:val>
                                            <p:strVal val="#ppt_x-.1"/>
                                          </p:val>
                                        </p:tav>
                                        <p:tav tm="100000">
                                          <p:val>
                                            <p:strVal val="#ppt_x"/>
                                          </p:val>
                                        </p:tav>
                                      </p:tavLst>
                                    </p:anim>
                                    <p:anim calcmode="lin" valueType="num">
                                      <p:cBhvr>
                                        <p:cTn id="16" dur="1000" fill="hold"/>
                                        <p:tgtEl>
                                          <p:spTgt spid="717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2"/>
                                        </p:tgtEl>
                                        <p:attrNameLst>
                                          <p:attrName>style.visibility</p:attrName>
                                        </p:attrNameLst>
                                      </p:cBhvr>
                                      <p:to>
                                        <p:strVal val="visible"/>
                                      </p:to>
                                    </p:set>
                                    <p:animEffect transition="in" filter="fade">
                                      <p:cBhvr>
                                        <p:cTn id="21" dur="1000"/>
                                        <p:tgtEl>
                                          <p:spTgt spid="7172"/>
                                        </p:tgtEl>
                                      </p:cBhvr>
                                    </p:animEffect>
                                    <p:anim calcmode="lin" valueType="num">
                                      <p:cBhvr>
                                        <p:cTn id="22" dur="1000" fill="hold"/>
                                        <p:tgtEl>
                                          <p:spTgt spid="7172"/>
                                        </p:tgtEl>
                                        <p:attrNameLst>
                                          <p:attrName>ppt_x</p:attrName>
                                        </p:attrNameLst>
                                      </p:cBhvr>
                                      <p:tavLst>
                                        <p:tav tm="0">
                                          <p:val>
                                            <p:strVal val="#ppt_x"/>
                                          </p:val>
                                        </p:tav>
                                        <p:tav tm="100000">
                                          <p:val>
                                            <p:strVal val="#ppt_x"/>
                                          </p:val>
                                        </p:tav>
                                      </p:tavLst>
                                    </p:anim>
                                    <p:anim calcmode="lin" valueType="num">
                                      <p:cBhvr>
                                        <p:cTn id="23" dur="1000" fill="hold"/>
                                        <p:tgtEl>
                                          <p:spTgt spid="717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0" presetClass="entr" presetSubtype="0" fill="hold" grpId="0" nodeType="clickEffect">
                                  <p:stCondLst>
                                    <p:cond delay="0"/>
                                  </p:stCondLst>
                                  <p:iterate type="lt">
                                    <p:tmPct val="10000"/>
                                  </p:iterate>
                                  <p:childTnLst>
                                    <p:set>
                                      <p:cBhvr>
                                        <p:cTn id="27" dur="1" fill="hold">
                                          <p:stCondLst>
                                            <p:cond delay="0"/>
                                          </p:stCondLst>
                                        </p:cTn>
                                        <p:tgtEl>
                                          <p:spTgt spid="7173"/>
                                        </p:tgtEl>
                                        <p:attrNameLst>
                                          <p:attrName>style.visibility</p:attrName>
                                        </p:attrNameLst>
                                      </p:cBhvr>
                                      <p:to>
                                        <p:strVal val="visible"/>
                                      </p:to>
                                    </p:set>
                                    <p:animEffect transition="in" filter="fade">
                                      <p:cBhvr>
                                        <p:cTn id="28" dur="1000"/>
                                        <p:tgtEl>
                                          <p:spTgt spid="7173"/>
                                        </p:tgtEl>
                                      </p:cBhvr>
                                    </p:animEffect>
                                    <p:anim calcmode="lin" valueType="num">
                                      <p:cBhvr>
                                        <p:cTn id="29" dur="1000" fill="hold"/>
                                        <p:tgtEl>
                                          <p:spTgt spid="7173"/>
                                        </p:tgtEl>
                                        <p:attrNameLst>
                                          <p:attrName>ppt_x</p:attrName>
                                        </p:attrNameLst>
                                      </p:cBhvr>
                                      <p:tavLst>
                                        <p:tav tm="0">
                                          <p:val>
                                            <p:strVal val="#ppt_x-.1"/>
                                          </p:val>
                                        </p:tav>
                                        <p:tav tm="100000">
                                          <p:val>
                                            <p:strVal val="#ppt_x"/>
                                          </p:val>
                                        </p:tav>
                                      </p:tavLst>
                                    </p:anim>
                                    <p:anim calcmode="lin" valueType="num">
                                      <p:cBhvr>
                                        <p:cTn id="30" dur="1000" fill="hold"/>
                                        <p:tgtEl>
                                          <p:spTgt spid="717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0" presetClass="entr" presetSubtype="0" fill="hold" grpId="0" nodeType="clickEffect">
                                  <p:stCondLst>
                                    <p:cond delay="0"/>
                                  </p:stCondLst>
                                  <p:iterate type="lt">
                                    <p:tmPct val="10000"/>
                                  </p:iterate>
                                  <p:childTnLst>
                                    <p:set>
                                      <p:cBhvr>
                                        <p:cTn id="34" dur="1" fill="hold">
                                          <p:stCondLst>
                                            <p:cond delay="0"/>
                                          </p:stCondLst>
                                        </p:cTn>
                                        <p:tgtEl>
                                          <p:spTgt spid="7174"/>
                                        </p:tgtEl>
                                        <p:attrNameLst>
                                          <p:attrName>style.visibility</p:attrName>
                                        </p:attrNameLst>
                                      </p:cBhvr>
                                      <p:to>
                                        <p:strVal val="visible"/>
                                      </p:to>
                                    </p:set>
                                    <p:animEffect transition="in" filter="fade">
                                      <p:cBhvr>
                                        <p:cTn id="35" dur="1000"/>
                                        <p:tgtEl>
                                          <p:spTgt spid="7174"/>
                                        </p:tgtEl>
                                      </p:cBhvr>
                                    </p:animEffect>
                                    <p:anim calcmode="lin" valueType="num">
                                      <p:cBhvr>
                                        <p:cTn id="36" dur="1000" fill="hold"/>
                                        <p:tgtEl>
                                          <p:spTgt spid="7174"/>
                                        </p:tgtEl>
                                        <p:attrNameLst>
                                          <p:attrName>ppt_x</p:attrName>
                                        </p:attrNameLst>
                                      </p:cBhvr>
                                      <p:tavLst>
                                        <p:tav tm="0">
                                          <p:val>
                                            <p:strVal val="#ppt_x-.1"/>
                                          </p:val>
                                        </p:tav>
                                        <p:tav tm="100000">
                                          <p:val>
                                            <p:strVal val="#ppt_x"/>
                                          </p:val>
                                        </p:tav>
                                      </p:tavLst>
                                    </p:anim>
                                    <p:anim calcmode="lin" valueType="num">
                                      <p:cBhvr>
                                        <p:cTn id="37" dur="1000" fill="hold"/>
                                        <p:tgtEl>
                                          <p:spTgt spid="71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animBg="1"/>
      <p:bldP spid="7173" grpId="0"/>
      <p:bldP spid="71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3"/>
          <p:cNvSpPr>
            <a:spLocks noGrp="1"/>
          </p:cNvSpPr>
          <p:nvPr>
            <p:ph type="sldNum" sz="quarter" idx="12"/>
          </p:nvPr>
        </p:nvSpPr>
        <p:spPr/>
        <p:txBody>
          <a:bodyPr/>
          <a:lstStyle/>
          <a:p>
            <a:fld id="{CFC30306-AF31-4C62-8276-E8B57F34E568}" type="slidenum">
              <a:rPr lang="en-US"/>
              <a:pPr/>
              <a:t>38</a:t>
            </a:fld>
            <a:endParaRPr lang="en-US"/>
          </a:p>
        </p:txBody>
      </p:sp>
      <p:graphicFrame>
        <p:nvGraphicFramePr>
          <p:cNvPr id="149506" name="Object 2"/>
          <p:cNvGraphicFramePr>
            <a:graphicFrameLocks/>
          </p:cNvGraphicFramePr>
          <p:nvPr/>
        </p:nvGraphicFramePr>
        <p:xfrm>
          <a:off x="1371600" y="2133600"/>
          <a:ext cx="2209800" cy="1371600"/>
        </p:xfrm>
        <a:graphic>
          <a:graphicData uri="http://schemas.openxmlformats.org/presentationml/2006/ole">
            <p:oleObj spid="_x0000_s5122" name="ClipArt" r:id="rId3" imgW="1409400" imgH="666720" progId="">
              <p:embed/>
            </p:oleObj>
          </a:graphicData>
        </a:graphic>
      </p:graphicFrame>
      <p:graphicFrame>
        <p:nvGraphicFramePr>
          <p:cNvPr id="149507" name="Object 3"/>
          <p:cNvGraphicFramePr>
            <a:graphicFrameLocks/>
          </p:cNvGraphicFramePr>
          <p:nvPr/>
        </p:nvGraphicFramePr>
        <p:xfrm>
          <a:off x="3733800" y="990600"/>
          <a:ext cx="2514600" cy="1828800"/>
        </p:xfrm>
        <a:graphic>
          <a:graphicData uri="http://schemas.openxmlformats.org/presentationml/2006/ole">
            <p:oleObj spid="_x0000_s5123" name="ClipArt" r:id="rId4" imgW="1409400" imgH="2162160" progId="">
              <p:embed/>
            </p:oleObj>
          </a:graphicData>
        </a:graphic>
      </p:graphicFrame>
      <p:graphicFrame>
        <p:nvGraphicFramePr>
          <p:cNvPr id="149508" name="Object 4"/>
          <p:cNvGraphicFramePr>
            <a:graphicFrameLocks/>
          </p:cNvGraphicFramePr>
          <p:nvPr/>
        </p:nvGraphicFramePr>
        <p:xfrm>
          <a:off x="6324600" y="2286000"/>
          <a:ext cx="1828800" cy="1219200"/>
        </p:xfrm>
        <a:graphic>
          <a:graphicData uri="http://schemas.openxmlformats.org/presentationml/2006/ole">
            <p:oleObj spid="_x0000_s5124" name="ClipArt" r:id="rId5" imgW="933120" imgH="1398240" progId="">
              <p:embed/>
            </p:oleObj>
          </a:graphicData>
        </a:graphic>
      </p:graphicFrame>
      <p:sp>
        <p:nvSpPr>
          <p:cNvPr id="149509" name="Text Box 5"/>
          <p:cNvSpPr txBox="1">
            <a:spLocks noChangeArrowheads="1"/>
          </p:cNvSpPr>
          <p:nvPr/>
        </p:nvSpPr>
        <p:spPr bwMode="auto">
          <a:xfrm>
            <a:off x="838200" y="152400"/>
            <a:ext cx="3838575" cy="457200"/>
          </a:xfrm>
          <a:prstGeom prst="rect">
            <a:avLst/>
          </a:prstGeom>
          <a:noFill/>
          <a:ln w="9525">
            <a:noFill/>
            <a:miter lim="800000"/>
            <a:headEnd/>
            <a:tailEnd/>
          </a:ln>
        </p:spPr>
        <p:txBody>
          <a:bodyPr wrap="none">
            <a:spAutoFit/>
          </a:bodyPr>
          <a:lstStyle/>
          <a:p>
            <a:pPr eaLnBrk="1" hangingPunct="1"/>
            <a:r>
              <a:rPr lang="en-US" sz="2400" b="1">
                <a:cs typeface="Arial" pitchFamily="34" charset="0"/>
              </a:rPr>
              <a:t>Contoh Perhitungan PBB</a:t>
            </a:r>
          </a:p>
        </p:txBody>
      </p:sp>
      <p:sp>
        <p:nvSpPr>
          <p:cNvPr id="149510" name="Text Box 6"/>
          <p:cNvSpPr txBox="1">
            <a:spLocks noChangeArrowheads="1"/>
          </p:cNvSpPr>
          <p:nvPr/>
        </p:nvSpPr>
        <p:spPr bwMode="auto">
          <a:xfrm>
            <a:off x="1828800" y="3505200"/>
            <a:ext cx="844550" cy="366713"/>
          </a:xfrm>
          <a:prstGeom prst="rect">
            <a:avLst/>
          </a:prstGeom>
          <a:noFill/>
          <a:ln w="9525">
            <a:noFill/>
            <a:miter lim="800000"/>
            <a:headEnd/>
            <a:tailEnd/>
          </a:ln>
        </p:spPr>
        <p:txBody>
          <a:bodyPr wrap="none">
            <a:spAutoFit/>
          </a:bodyPr>
          <a:lstStyle/>
          <a:p>
            <a:pPr eaLnBrk="1" hangingPunct="1"/>
            <a:r>
              <a:rPr lang="en-US">
                <a:cs typeface="Arial" pitchFamily="34" charset="0"/>
              </a:rPr>
              <a:t>OP - 1</a:t>
            </a:r>
          </a:p>
        </p:txBody>
      </p:sp>
      <p:sp>
        <p:nvSpPr>
          <p:cNvPr id="149511" name="Text Box 7"/>
          <p:cNvSpPr txBox="1">
            <a:spLocks noChangeArrowheads="1"/>
          </p:cNvSpPr>
          <p:nvPr/>
        </p:nvSpPr>
        <p:spPr bwMode="auto">
          <a:xfrm>
            <a:off x="6842125" y="3541713"/>
            <a:ext cx="844550" cy="366712"/>
          </a:xfrm>
          <a:prstGeom prst="rect">
            <a:avLst/>
          </a:prstGeom>
          <a:noFill/>
          <a:ln w="9525">
            <a:noFill/>
            <a:miter lim="800000"/>
            <a:headEnd/>
            <a:tailEnd/>
          </a:ln>
        </p:spPr>
        <p:txBody>
          <a:bodyPr wrap="none">
            <a:spAutoFit/>
          </a:bodyPr>
          <a:lstStyle/>
          <a:p>
            <a:pPr eaLnBrk="1" hangingPunct="1"/>
            <a:r>
              <a:rPr lang="en-US">
                <a:cs typeface="Arial" pitchFamily="34" charset="0"/>
              </a:rPr>
              <a:t>OP - 2</a:t>
            </a:r>
          </a:p>
        </p:txBody>
      </p:sp>
      <p:sp>
        <p:nvSpPr>
          <p:cNvPr id="149512" name="Text Box 8"/>
          <p:cNvSpPr txBox="1">
            <a:spLocks noChangeArrowheads="1"/>
          </p:cNvSpPr>
          <p:nvPr/>
        </p:nvSpPr>
        <p:spPr bwMode="auto">
          <a:xfrm>
            <a:off x="1295400" y="4343400"/>
            <a:ext cx="3467100" cy="2289175"/>
          </a:xfrm>
          <a:prstGeom prst="rect">
            <a:avLst/>
          </a:prstGeom>
          <a:noFill/>
          <a:ln w="9525">
            <a:noFill/>
            <a:miter lim="800000"/>
            <a:headEnd/>
            <a:tailEnd/>
          </a:ln>
        </p:spPr>
        <p:txBody>
          <a:bodyPr wrap="none">
            <a:spAutoFit/>
          </a:bodyPr>
          <a:lstStyle/>
          <a:p>
            <a:pPr eaLnBrk="1" hangingPunct="1"/>
            <a:r>
              <a:rPr lang="en-US">
                <a:cs typeface="Arial" pitchFamily="34" charset="0"/>
              </a:rPr>
              <a:t>NJOP tanah = Rp400 juta</a:t>
            </a:r>
          </a:p>
          <a:p>
            <a:pPr eaLnBrk="1" hangingPunct="1"/>
            <a:r>
              <a:rPr lang="en-US">
                <a:cs typeface="Arial" pitchFamily="34" charset="0"/>
              </a:rPr>
              <a:t>NJOP bng    = Rp200 juta</a:t>
            </a:r>
          </a:p>
          <a:p>
            <a:pPr eaLnBrk="1" hangingPunct="1"/>
            <a:r>
              <a:rPr lang="en-US">
                <a:cs typeface="Arial" pitchFamily="34" charset="0"/>
              </a:rPr>
              <a:t>NJOP t+b     = Rp600 juta</a:t>
            </a:r>
          </a:p>
          <a:p>
            <a:pPr eaLnBrk="1" hangingPunct="1"/>
            <a:r>
              <a:rPr lang="en-US">
                <a:cs typeface="Arial" pitchFamily="34" charset="0"/>
              </a:rPr>
              <a:t>NJOPTKP    =       0</a:t>
            </a:r>
          </a:p>
          <a:p>
            <a:pPr eaLnBrk="1" hangingPunct="1"/>
            <a:r>
              <a:rPr lang="en-US">
                <a:cs typeface="Arial" pitchFamily="34" charset="0"/>
              </a:rPr>
              <a:t>NJOP utk</a:t>
            </a:r>
          </a:p>
          <a:p>
            <a:pPr eaLnBrk="1" hangingPunct="1"/>
            <a:r>
              <a:rPr lang="en-US">
                <a:cs typeface="Arial" pitchFamily="34" charset="0"/>
              </a:rPr>
              <a:t>perht.PBB    = Rp600 juta</a:t>
            </a:r>
          </a:p>
          <a:p>
            <a:pPr eaLnBrk="1" hangingPunct="1"/>
            <a:r>
              <a:rPr lang="en-US">
                <a:cs typeface="Arial" pitchFamily="34" charset="0"/>
              </a:rPr>
              <a:t>PBB = 0,5% x 20% x Rp600 juta</a:t>
            </a:r>
          </a:p>
          <a:p>
            <a:pPr eaLnBrk="1" hangingPunct="1"/>
            <a:r>
              <a:rPr lang="en-US">
                <a:cs typeface="Arial" pitchFamily="34" charset="0"/>
              </a:rPr>
              <a:t>        = Rp600.000,-</a:t>
            </a:r>
          </a:p>
        </p:txBody>
      </p:sp>
      <p:sp>
        <p:nvSpPr>
          <p:cNvPr id="149513" name="Text Box 9"/>
          <p:cNvSpPr txBox="1">
            <a:spLocks noChangeArrowheads="1"/>
          </p:cNvSpPr>
          <p:nvPr/>
        </p:nvSpPr>
        <p:spPr bwMode="auto">
          <a:xfrm>
            <a:off x="5334000" y="4343400"/>
            <a:ext cx="3479800" cy="2289175"/>
          </a:xfrm>
          <a:prstGeom prst="rect">
            <a:avLst/>
          </a:prstGeom>
          <a:noFill/>
          <a:ln w="9525">
            <a:noFill/>
            <a:miter lim="800000"/>
            <a:headEnd/>
            <a:tailEnd/>
          </a:ln>
        </p:spPr>
        <p:txBody>
          <a:bodyPr wrap="none">
            <a:spAutoFit/>
          </a:bodyPr>
          <a:lstStyle/>
          <a:p>
            <a:pPr eaLnBrk="1" hangingPunct="1"/>
            <a:r>
              <a:rPr lang="en-US">
                <a:cs typeface="Arial" pitchFamily="34" charset="0"/>
              </a:rPr>
              <a:t>NJOP tanah = Rp900 juta</a:t>
            </a:r>
          </a:p>
          <a:p>
            <a:pPr eaLnBrk="1" hangingPunct="1"/>
            <a:r>
              <a:rPr lang="en-US">
                <a:cs typeface="Arial" pitchFamily="34" charset="0"/>
              </a:rPr>
              <a:t>NJOP bng    = Rp500 juta</a:t>
            </a:r>
          </a:p>
          <a:p>
            <a:pPr eaLnBrk="1" hangingPunct="1"/>
            <a:r>
              <a:rPr lang="en-US">
                <a:cs typeface="Arial" pitchFamily="34" charset="0"/>
              </a:rPr>
              <a:t>NJOP t + b   = Rp1,4 M</a:t>
            </a:r>
          </a:p>
          <a:p>
            <a:pPr eaLnBrk="1" hangingPunct="1"/>
            <a:r>
              <a:rPr lang="en-US">
                <a:cs typeface="Arial" pitchFamily="34" charset="0"/>
              </a:rPr>
              <a:t>NJOPTKP    = Rp  12 juta</a:t>
            </a:r>
          </a:p>
          <a:p>
            <a:pPr eaLnBrk="1" hangingPunct="1"/>
            <a:r>
              <a:rPr lang="en-US">
                <a:cs typeface="Arial" pitchFamily="34" charset="0"/>
              </a:rPr>
              <a:t>NJOP utk</a:t>
            </a:r>
          </a:p>
          <a:p>
            <a:pPr eaLnBrk="1" hangingPunct="1"/>
            <a:r>
              <a:rPr lang="en-US">
                <a:cs typeface="Arial" pitchFamily="34" charset="0"/>
              </a:rPr>
              <a:t> perht. PBB   = Rp1,388 M</a:t>
            </a:r>
          </a:p>
          <a:p>
            <a:pPr eaLnBrk="1" hangingPunct="1"/>
            <a:r>
              <a:rPr lang="en-US">
                <a:cs typeface="Arial" pitchFamily="34" charset="0"/>
              </a:rPr>
              <a:t>PBB = 0,5% x 40% x Rp1,388 M</a:t>
            </a:r>
          </a:p>
          <a:p>
            <a:pPr eaLnBrk="1" hangingPunct="1"/>
            <a:r>
              <a:rPr lang="en-US">
                <a:cs typeface="Arial" pitchFamily="34" charset="0"/>
              </a:rPr>
              <a:t>        = Rp2.776.000,-</a:t>
            </a:r>
          </a:p>
        </p:txBody>
      </p:sp>
      <p:sp>
        <p:nvSpPr>
          <p:cNvPr id="149514" name="AutoShape 10"/>
          <p:cNvSpPr>
            <a:spLocks noChangeArrowheads="1"/>
          </p:cNvSpPr>
          <p:nvPr/>
        </p:nvSpPr>
        <p:spPr bwMode="auto">
          <a:xfrm>
            <a:off x="5943600" y="304800"/>
            <a:ext cx="2743200" cy="685800"/>
          </a:xfrm>
          <a:prstGeom prst="cloudCallout">
            <a:avLst>
              <a:gd name="adj1" fmla="val -47917"/>
              <a:gd name="adj2" fmla="val 56713"/>
            </a:avLst>
          </a:prstGeom>
          <a:solidFill>
            <a:schemeClr val="bg1"/>
          </a:solidFill>
          <a:ln w="9525">
            <a:solidFill>
              <a:schemeClr val="tx1"/>
            </a:solidFill>
            <a:round/>
            <a:headEnd/>
            <a:tailEnd/>
          </a:ln>
        </p:spPr>
        <p:txBody>
          <a:bodyPr/>
          <a:lstStyle/>
          <a:p>
            <a:pPr algn="ctr" eaLnBrk="1" hangingPunct="1"/>
            <a:endParaRPr lang="id-ID">
              <a:cs typeface="Arial" pitchFamily="34" charset="0"/>
            </a:endParaRPr>
          </a:p>
        </p:txBody>
      </p:sp>
      <p:sp>
        <p:nvSpPr>
          <p:cNvPr id="149515" name="Text Box 11"/>
          <p:cNvSpPr txBox="1">
            <a:spLocks noChangeArrowheads="1"/>
          </p:cNvSpPr>
          <p:nvPr/>
        </p:nvSpPr>
        <p:spPr bwMode="auto">
          <a:xfrm>
            <a:off x="6613525" y="341313"/>
            <a:ext cx="1720850" cy="641350"/>
          </a:xfrm>
          <a:prstGeom prst="rect">
            <a:avLst/>
          </a:prstGeom>
          <a:noFill/>
          <a:ln w="9525">
            <a:noFill/>
            <a:miter lim="800000"/>
            <a:headEnd/>
            <a:tailEnd/>
          </a:ln>
        </p:spPr>
        <p:txBody>
          <a:bodyPr wrap="none">
            <a:spAutoFit/>
          </a:bodyPr>
          <a:lstStyle/>
          <a:p>
            <a:pPr eaLnBrk="1" hangingPunct="1"/>
            <a:r>
              <a:rPr lang="en-US">
                <a:cs typeface="Arial" pitchFamily="34" charset="0"/>
              </a:rPr>
              <a:t>Nih, gue punye</a:t>
            </a:r>
          </a:p>
          <a:p>
            <a:pPr eaLnBrk="1" hangingPunct="1"/>
            <a:r>
              <a:rPr lang="en-US">
                <a:cs typeface="Arial" pitchFamily="34" charset="0"/>
              </a:rPr>
              <a:t>due2nye</a:t>
            </a:r>
          </a:p>
        </p:txBody>
      </p:sp>
      <p:sp>
        <p:nvSpPr>
          <p:cNvPr id="149516" name="Text Box 12"/>
          <p:cNvSpPr txBox="1">
            <a:spLocks noChangeArrowheads="1"/>
          </p:cNvSpPr>
          <p:nvPr/>
        </p:nvSpPr>
        <p:spPr bwMode="auto">
          <a:xfrm>
            <a:off x="1600200" y="3733800"/>
            <a:ext cx="1404938"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Jl.G.Subroto</a:t>
            </a:r>
          </a:p>
        </p:txBody>
      </p:sp>
      <p:sp>
        <p:nvSpPr>
          <p:cNvPr id="149517" name="Text Box 13"/>
          <p:cNvSpPr txBox="1">
            <a:spLocks noChangeArrowheads="1"/>
          </p:cNvSpPr>
          <p:nvPr/>
        </p:nvSpPr>
        <p:spPr bwMode="auto">
          <a:xfrm>
            <a:off x="6705600" y="3810000"/>
            <a:ext cx="1347788"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Jl.Sudirman</a:t>
            </a:r>
          </a:p>
        </p:txBody>
      </p:sp>
      <p:sp>
        <p:nvSpPr>
          <p:cNvPr id="5135" name="Text Box 14"/>
          <p:cNvSpPr txBox="1">
            <a:spLocks noChangeArrowheads="1"/>
          </p:cNvSpPr>
          <p:nvPr/>
        </p:nvSpPr>
        <p:spPr bwMode="auto">
          <a:xfrm>
            <a:off x="8594725" y="36513"/>
            <a:ext cx="438150" cy="366712"/>
          </a:xfrm>
          <a:prstGeom prst="rect">
            <a:avLst/>
          </a:prstGeom>
          <a:noFill/>
          <a:ln w="9525">
            <a:noFill/>
            <a:miter lim="800000"/>
            <a:headEnd/>
            <a:tailEnd/>
          </a:ln>
        </p:spPr>
        <p:txBody>
          <a:bodyPr wrap="none">
            <a:spAutoFit/>
          </a:bodyPr>
          <a:lstStyle/>
          <a:p>
            <a:pPr eaLnBrk="1" hangingPunct="1"/>
            <a:r>
              <a:rPr lang="en-US" b="1">
                <a:cs typeface="Arial" pitchFamily="34" charset="0"/>
              </a:rPr>
              <a:t>18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9509"/>
                                        </p:tgtEl>
                                        <p:attrNameLst>
                                          <p:attrName>style.visibility</p:attrName>
                                        </p:attrNameLst>
                                      </p:cBhvr>
                                      <p:to>
                                        <p:strVal val="visible"/>
                                      </p:to>
                                    </p:set>
                                    <p:animEffect transition="in" filter="box(in)">
                                      <p:cBhvr>
                                        <p:cTn id="7" dur="500"/>
                                        <p:tgtEl>
                                          <p:spTgt spid="14950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49506"/>
                                        </p:tgtEl>
                                        <p:attrNameLst>
                                          <p:attrName>style.visibility</p:attrName>
                                        </p:attrNameLst>
                                      </p:cBhvr>
                                      <p:to>
                                        <p:strVal val="visible"/>
                                      </p:to>
                                    </p:set>
                                    <p:animEffect transition="in" filter="diamond(in)">
                                      <p:cBhvr>
                                        <p:cTn id="12" dur="2000"/>
                                        <p:tgtEl>
                                          <p:spTgt spid="14950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49510">
                                            <p:txEl>
                                              <p:pRg st="0" end="0"/>
                                            </p:txEl>
                                          </p:spTgt>
                                        </p:tgtEl>
                                        <p:attrNameLst>
                                          <p:attrName>style.visibility</p:attrName>
                                        </p:attrNameLst>
                                      </p:cBhvr>
                                      <p:to>
                                        <p:strVal val="visible"/>
                                      </p:to>
                                    </p:set>
                                    <p:animEffect transition="in" filter="box(in)">
                                      <p:cBhvr>
                                        <p:cTn id="17" dur="500"/>
                                        <p:tgtEl>
                                          <p:spTgt spid="149510">
                                            <p:txEl>
                                              <p:pRg st="0" end="0"/>
                                            </p:txEl>
                                          </p:spTgt>
                                        </p:tgtEl>
                                      </p:cBhvr>
                                    </p:animEffect>
                                  </p:childTnLst>
                                </p:cTn>
                              </p:par>
                            </p:childTnLst>
                          </p:cTn>
                        </p:par>
                        <p:par>
                          <p:cTn id="18" fill="hold">
                            <p:stCondLst>
                              <p:cond delay="500"/>
                            </p:stCondLst>
                            <p:childTnLst>
                              <p:par>
                                <p:cTn id="19" presetID="4" presetClass="entr" presetSubtype="16" fill="hold" grpId="0" nodeType="afterEffect">
                                  <p:stCondLst>
                                    <p:cond delay="0"/>
                                  </p:stCondLst>
                                  <p:childTnLst>
                                    <p:set>
                                      <p:cBhvr>
                                        <p:cTn id="20" dur="1" fill="hold">
                                          <p:stCondLst>
                                            <p:cond delay="0"/>
                                          </p:stCondLst>
                                        </p:cTn>
                                        <p:tgtEl>
                                          <p:spTgt spid="149516"/>
                                        </p:tgtEl>
                                        <p:attrNameLst>
                                          <p:attrName>style.visibility</p:attrName>
                                        </p:attrNameLst>
                                      </p:cBhvr>
                                      <p:to>
                                        <p:strVal val="visible"/>
                                      </p:to>
                                    </p:set>
                                    <p:animEffect transition="in" filter="box(in)">
                                      <p:cBhvr>
                                        <p:cTn id="21" dur="500"/>
                                        <p:tgtEl>
                                          <p:spTgt spid="149516"/>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nodeType="clickEffect">
                                  <p:stCondLst>
                                    <p:cond delay="0"/>
                                  </p:stCondLst>
                                  <p:childTnLst>
                                    <p:set>
                                      <p:cBhvr>
                                        <p:cTn id="25" dur="1" fill="hold">
                                          <p:stCondLst>
                                            <p:cond delay="0"/>
                                          </p:stCondLst>
                                        </p:cTn>
                                        <p:tgtEl>
                                          <p:spTgt spid="149508"/>
                                        </p:tgtEl>
                                        <p:attrNameLst>
                                          <p:attrName>style.visibility</p:attrName>
                                        </p:attrNameLst>
                                      </p:cBhvr>
                                      <p:to>
                                        <p:strVal val="visible"/>
                                      </p:to>
                                    </p:set>
                                    <p:animEffect transition="in" filter="diamond(in)">
                                      <p:cBhvr>
                                        <p:cTn id="26" dur="2000"/>
                                        <p:tgtEl>
                                          <p:spTgt spid="149508"/>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149511"/>
                                        </p:tgtEl>
                                        <p:attrNameLst>
                                          <p:attrName>style.visibility</p:attrName>
                                        </p:attrNameLst>
                                      </p:cBhvr>
                                      <p:to>
                                        <p:strVal val="visible"/>
                                      </p:to>
                                    </p:set>
                                    <p:animEffect transition="in" filter="box(in)">
                                      <p:cBhvr>
                                        <p:cTn id="31" dur="500"/>
                                        <p:tgtEl>
                                          <p:spTgt spid="149511"/>
                                        </p:tgtEl>
                                      </p:cBhvr>
                                    </p:animEffect>
                                  </p:childTnLst>
                                </p:cTn>
                              </p:par>
                            </p:childTnLst>
                          </p:cTn>
                        </p:par>
                        <p:par>
                          <p:cTn id="32" fill="hold">
                            <p:stCondLst>
                              <p:cond delay="500"/>
                            </p:stCondLst>
                            <p:childTnLst>
                              <p:par>
                                <p:cTn id="33" presetID="4" presetClass="entr" presetSubtype="16" fill="hold" grpId="0" nodeType="afterEffect">
                                  <p:stCondLst>
                                    <p:cond delay="0"/>
                                  </p:stCondLst>
                                  <p:childTnLst>
                                    <p:set>
                                      <p:cBhvr>
                                        <p:cTn id="34" dur="1" fill="hold">
                                          <p:stCondLst>
                                            <p:cond delay="0"/>
                                          </p:stCondLst>
                                        </p:cTn>
                                        <p:tgtEl>
                                          <p:spTgt spid="149517"/>
                                        </p:tgtEl>
                                        <p:attrNameLst>
                                          <p:attrName>style.visibility</p:attrName>
                                        </p:attrNameLst>
                                      </p:cBhvr>
                                      <p:to>
                                        <p:strVal val="visible"/>
                                      </p:to>
                                    </p:set>
                                    <p:animEffect transition="in" filter="box(in)">
                                      <p:cBhvr>
                                        <p:cTn id="35" dur="500"/>
                                        <p:tgtEl>
                                          <p:spTgt spid="149517"/>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nodeType="clickEffect">
                                  <p:stCondLst>
                                    <p:cond delay="0"/>
                                  </p:stCondLst>
                                  <p:childTnLst>
                                    <p:set>
                                      <p:cBhvr>
                                        <p:cTn id="39" dur="1" fill="hold">
                                          <p:stCondLst>
                                            <p:cond delay="0"/>
                                          </p:stCondLst>
                                        </p:cTn>
                                        <p:tgtEl>
                                          <p:spTgt spid="149507"/>
                                        </p:tgtEl>
                                        <p:attrNameLst>
                                          <p:attrName>style.visibility</p:attrName>
                                        </p:attrNameLst>
                                      </p:cBhvr>
                                      <p:to>
                                        <p:strVal val="visible"/>
                                      </p:to>
                                    </p:set>
                                    <p:animEffect transition="in" filter="diamond(in)">
                                      <p:cBhvr>
                                        <p:cTn id="40" dur="2000"/>
                                        <p:tgtEl>
                                          <p:spTgt spid="149507"/>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149514"/>
                                        </p:tgtEl>
                                        <p:attrNameLst>
                                          <p:attrName>style.visibility</p:attrName>
                                        </p:attrNameLst>
                                      </p:cBhvr>
                                      <p:to>
                                        <p:strVal val="visible"/>
                                      </p:to>
                                    </p:set>
                                    <p:animEffect transition="in" filter="diamond(in)">
                                      <p:cBhvr>
                                        <p:cTn id="45" dur="2000"/>
                                        <p:tgtEl>
                                          <p:spTgt spid="149514"/>
                                        </p:tgtEl>
                                      </p:cBhvr>
                                    </p:animEffect>
                                  </p:childTnLst>
                                </p:cTn>
                              </p:par>
                            </p:childTnLst>
                          </p:cTn>
                        </p:par>
                        <p:par>
                          <p:cTn id="46" fill="hold">
                            <p:stCondLst>
                              <p:cond delay="2000"/>
                            </p:stCondLst>
                            <p:childTnLst>
                              <p:par>
                                <p:cTn id="47" presetID="8" presetClass="entr" presetSubtype="16" fill="hold" grpId="0" nodeType="afterEffect">
                                  <p:stCondLst>
                                    <p:cond delay="0"/>
                                  </p:stCondLst>
                                  <p:childTnLst>
                                    <p:set>
                                      <p:cBhvr>
                                        <p:cTn id="48" dur="1" fill="hold">
                                          <p:stCondLst>
                                            <p:cond delay="0"/>
                                          </p:stCondLst>
                                        </p:cTn>
                                        <p:tgtEl>
                                          <p:spTgt spid="149515"/>
                                        </p:tgtEl>
                                        <p:attrNameLst>
                                          <p:attrName>style.visibility</p:attrName>
                                        </p:attrNameLst>
                                      </p:cBhvr>
                                      <p:to>
                                        <p:strVal val="visible"/>
                                      </p:to>
                                    </p:set>
                                    <p:animEffect transition="in" filter="diamond(in)">
                                      <p:cBhvr>
                                        <p:cTn id="49" dur="2000"/>
                                        <p:tgtEl>
                                          <p:spTgt spid="149515"/>
                                        </p:tgtEl>
                                      </p:cBhvr>
                                    </p:animEffec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grpId="0" nodeType="clickEffect">
                                  <p:stCondLst>
                                    <p:cond delay="0"/>
                                  </p:stCondLst>
                                  <p:iterate type="lt">
                                    <p:tmPct val="50000"/>
                                  </p:iterate>
                                  <p:childTnLst>
                                    <p:set>
                                      <p:cBhvr>
                                        <p:cTn id="53" dur="1" fill="hold">
                                          <p:stCondLst>
                                            <p:cond delay="0"/>
                                          </p:stCondLst>
                                        </p:cTn>
                                        <p:tgtEl>
                                          <p:spTgt spid="149512"/>
                                        </p:tgtEl>
                                        <p:attrNameLst>
                                          <p:attrName>style.visibility</p:attrName>
                                        </p:attrNameLst>
                                      </p:cBhvr>
                                      <p:to>
                                        <p:strVal val="visible"/>
                                      </p:to>
                                    </p:set>
                                    <p:anim calcmode="discrete" valueType="clr">
                                      <p:cBhvr override="childStyle">
                                        <p:cTn id="54" dur="80"/>
                                        <p:tgtEl>
                                          <p:spTgt spid="149512"/>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149512"/>
                                        </p:tgtEl>
                                        <p:attrNameLst>
                                          <p:attrName>fillcolor</p:attrName>
                                        </p:attrNameLst>
                                      </p:cBhvr>
                                      <p:tavLst>
                                        <p:tav tm="0">
                                          <p:val>
                                            <p:clrVal>
                                              <a:schemeClr val="accent2"/>
                                            </p:clrVal>
                                          </p:val>
                                        </p:tav>
                                        <p:tav tm="50000">
                                          <p:val>
                                            <p:clrVal>
                                              <a:schemeClr val="hlink"/>
                                            </p:clrVal>
                                          </p:val>
                                        </p:tav>
                                      </p:tavLst>
                                    </p:anim>
                                    <p:set>
                                      <p:cBhvr>
                                        <p:cTn id="56" dur="80"/>
                                        <p:tgtEl>
                                          <p:spTgt spid="149512"/>
                                        </p:tgtEl>
                                        <p:attrNameLst>
                                          <p:attrName>fill.type</p:attrName>
                                        </p:attrNameLst>
                                      </p:cBhvr>
                                      <p:to>
                                        <p:strVal val="solid"/>
                                      </p:to>
                                    </p:set>
                                  </p:childTnLst>
                                </p:cTn>
                              </p:par>
                            </p:childTnLst>
                          </p:cTn>
                        </p:par>
                      </p:childTnLst>
                    </p:cTn>
                  </p:par>
                  <p:par>
                    <p:cTn id="57" fill="hold">
                      <p:stCondLst>
                        <p:cond delay="indefinite"/>
                      </p:stCondLst>
                      <p:childTnLst>
                        <p:par>
                          <p:cTn id="58" fill="hold">
                            <p:stCondLst>
                              <p:cond delay="0"/>
                            </p:stCondLst>
                            <p:childTnLst>
                              <p:par>
                                <p:cTn id="59" presetID="27" presetClass="entr" presetSubtype="0" fill="hold" grpId="0" nodeType="clickEffect">
                                  <p:stCondLst>
                                    <p:cond delay="0"/>
                                  </p:stCondLst>
                                  <p:iterate type="lt">
                                    <p:tmPct val="50000"/>
                                  </p:iterate>
                                  <p:childTnLst>
                                    <p:set>
                                      <p:cBhvr>
                                        <p:cTn id="60" dur="1" fill="hold">
                                          <p:stCondLst>
                                            <p:cond delay="0"/>
                                          </p:stCondLst>
                                        </p:cTn>
                                        <p:tgtEl>
                                          <p:spTgt spid="149513"/>
                                        </p:tgtEl>
                                        <p:attrNameLst>
                                          <p:attrName>style.visibility</p:attrName>
                                        </p:attrNameLst>
                                      </p:cBhvr>
                                      <p:to>
                                        <p:strVal val="visible"/>
                                      </p:to>
                                    </p:set>
                                    <p:anim calcmode="discrete" valueType="clr">
                                      <p:cBhvr override="childStyle">
                                        <p:cTn id="61" dur="80"/>
                                        <p:tgtEl>
                                          <p:spTgt spid="149513"/>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149513"/>
                                        </p:tgtEl>
                                        <p:attrNameLst>
                                          <p:attrName>fillcolor</p:attrName>
                                        </p:attrNameLst>
                                      </p:cBhvr>
                                      <p:tavLst>
                                        <p:tav tm="0">
                                          <p:val>
                                            <p:clrVal>
                                              <a:schemeClr val="accent2"/>
                                            </p:clrVal>
                                          </p:val>
                                        </p:tav>
                                        <p:tav tm="50000">
                                          <p:val>
                                            <p:clrVal>
                                              <a:schemeClr val="hlink"/>
                                            </p:clrVal>
                                          </p:val>
                                        </p:tav>
                                      </p:tavLst>
                                    </p:anim>
                                    <p:set>
                                      <p:cBhvr>
                                        <p:cTn id="63" dur="80"/>
                                        <p:tgtEl>
                                          <p:spTgt spid="1495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9" grpId="0"/>
      <p:bldP spid="149511" grpId="0"/>
      <p:bldP spid="149512" grpId="0"/>
      <p:bldP spid="149513" grpId="0"/>
      <p:bldP spid="149514" grpId="0" animBg="1"/>
      <p:bldP spid="149515" grpId="0"/>
      <p:bldP spid="149516" grpId="0"/>
      <p:bldP spid="1495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lide Number Placeholder 3"/>
          <p:cNvSpPr>
            <a:spLocks noGrp="1"/>
          </p:cNvSpPr>
          <p:nvPr>
            <p:ph type="sldNum" sz="quarter" idx="12"/>
          </p:nvPr>
        </p:nvSpPr>
        <p:spPr/>
        <p:txBody>
          <a:bodyPr/>
          <a:lstStyle/>
          <a:p>
            <a:fld id="{C3CABAAF-3FD6-4824-B965-AFD8F758BB4C}" type="slidenum">
              <a:rPr lang="en-US"/>
              <a:pPr/>
              <a:t>39</a:t>
            </a:fld>
            <a:endParaRPr lang="en-US"/>
          </a:p>
        </p:txBody>
      </p:sp>
      <p:sp>
        <p:nvSpPr>
          <p:cNvPr id="150530" name="Line 2"/>
          <p:cNvSpPr>
            <a:spLocks noChangeShapeType="1"/>
          </p:cNvSpPr>
          <p:nvPr/>
        </p:nvSpPr>
        <p:spPr bwMode="auto">
          <a:xfrm>
            <a:off x="990600" y="0"/>
            <a:ext cx="0" cy="3124200"/>
          </a:xfrm>
          <a:prstGeom prst="line">
            <a:avLst/>
          </a:prstGeom>
          <a:noFill/>
          <a:ln w="38100">
            <a:solidFill>
              <a:srgbClr val="FF0000"/>
            </a:solidFill>
            <a:round/>
            <a:headEnd/>
            <a:tailEnd/>
          </a:ln>
        </p:spPr>
        <p:txBody>
          <a:bodyPr/>
          <a:lstStyle/>
          <a:p>
            <a:endParaRPr lang="en-US"/>
          </a:p>
        </p:txBody>
      </p:sp>
      <p:sp>
        <p:nvSpPr>
          <p:cNvPr id="150531" name="Line 3"/>
          <p:cNvSpPr>
            <a:spLocks noChangeShapeType="1"/>
          </p:cNvSpPr>
          <p:nvPr/>
        </p:nvSpPr>
        <p:spPr bwMode="auto">
          <a:xfrm>
            <a:off x="1219200" y="0"/>
            <a:ext cx="0" cy="1600200"/>
          </a:xfrm>
          <a:prstGeom prst="line">
            <a:avLst/>
          </a:prstGeom>
          <a:noFill/>
          <a:ln w="38100">
            <a:solidFill>
              <a:srgbClr val="FF0000"/>
            </a:solidFill>
            <a:round/>
            <a:headEnd/>
            <a:tailEnd/>
          </a:ln>
        </p:spPr>
        <p:txBody>
          <a:bodyPr/>
          <a:lstStyle/>
          <a:p>
            <a:endParaRPr lang="en-US"/>
          </a:p>
        </p:txBody>
      </p:sp>
      <p:sp>
        <p:nvSpPr>
          <p:cNvPr id="150532" name="Line 4"/>
          <p:cNvSpPr>
            <a:spLocks noChangeShapeType="1"/>
          </p:cNvSpPr>
          <p:nvPr/>
        </p:nvSpPr>
        <p:spPr bwMode="auto">
          <a:xfrm>
            <a:off x="1219200" y="2057400"/>
            <a:ext cx="0" cy="1066800"/>
          </a:xfrm>
          <a:prstGeom prst="line">
            <a:avLst/>
          </a:prstGeom>
          <a:noFill/>
          <a:ln w="38100">
            <a:solidFill>
              <a:srgbClr val="FF0000"/>
            </a:solidFill>
            <a:round/>
            <a:headEnd/>
            <a:tailEnd/>
          </a:ln>
        </p:spPr>
        <p:txBody>
          <a:bodyPr/>
          <a:lstStyle/>
          <a:p>
            <a:endParaRPr lang="en-US"/>
          </a:p>
        </p:txBody>
      </p:sp>
      <p:sp>
        <p:nvSpPr>
          <p:cNvPr id="150533" name="Line 5"/>
          <p:cNvSpPr>
            <a:spLocks noChangeShapeType="1"/>
          </p:cNvSpPr>
          <p:nvPr/>
        </p:nvSpPr>
        <p:spPr bwMode="auto">
          <a:xfrm>
            <a:off x="1219200" y="1600200"/>
            <a:ext cx="1676400" cy="0"/>
          </a:xfrm>
          <a:prstGeom prst="line">
            <a:avLst/>
          </a:prstGeom>
          <a:noFill/>
          <a:ln w="38100">
            <a:solidFill>
              <a:srgbClr val="000000"/>
            </a:solidFill>
            <a:round/>
            <a:headEnd/>
            <a:tailEnd/>
          </a:ln>
        </p:spPr>
        <p:txBody>
          <a:bodyPr/>
          <a:lstStyle/>
          <a:p>
            <a:endParaRPr lang="en-US"/>
          </a:p>
        </p:txBody>
      </p:sp>
      <p:sp>
        <p:nvSpPr>
          <p:cNvPr id="150534" name="Line 6"/>
          <p:cNvSpPr>
            <a:spLocks noChangeShapeType="1"/>
          </p:cNvSpPr>
          <p:nvPr/>
        </p:nvSpPr>
        <p:spPr bwMode="auto">
          <a:xfrm>
            <a:off x="1219200" y="2057400"/>
            <a:ext cx="1676400" cy="0"/>
          </a:xfrm>
          <a:prstGeom prst="line">
            <a:avLst/>
          </a:prstGeom>
          <a:noFill/>
          <a:ln w="38100">
            <a:solidFill>
              <a:srgbClr val="000000"/>
            </a:solidFill>
            <a:round/>
            <a:headEnd/>
            <a:tailEnd/>
          </a:ln>
        </p:spPr>
        <p:txBody>
          <a:bodyPr/>
          <a:lstStyle/>
          <a:p>
            <a:endParaRPr lang="en-US"/>
          </a:p>
        </p:txBody>
      </p:sp>
      <p:sp>
        <p:nvSpPr>
          <p:cNvPr id="150535" name="Line 7"/>
          <p:cNvSpPr>
            <a:spLocks noChangeShapeType="1"/>
          </p:cNvSpPr>
          <p:nvPr/>
        </p:nvSpPr>
        <p:spPr bwMode="auto">
          <a:xfrm>
            <a:off x="1219200" y="685800"/>
            <a:ext cx="533400" cy="0"/>
          </a:xfrm>
          <a:prstGeom prst="line">
            <a:avLst/>
          </a:prstGeom>
          <a:noFill/>
          <a:ln w="38100">
            <a:solidFill>
              <a:schemeClr val="tx1"/>
            </a:solidFill>
            <a:round/>
            <a:headEnd/>
            <a:tailEnd/>
          </a:ln>
        </p:spPr>
        <p:txBody>
          <a:bodyPr/>
          <a:lstStyle/>
          <a:p>
            <a:endParaRPr lang="en-US"/>
          </a:p>
        </p:txBody>
      </p:sp>
      <p:sp>
        <p:nvSpPr>
          <p:cNvPr id="150536" name="Line 8"/>
          <p:cNvSpPr>
            <a:spLocks noChangeShapeType="1"/>
          </p:cNvSpPr>
          <p:nvPr/>
        </p:nvSpPr>
        <p:spPr bwMode="auto">
          <a:xfrm>
            <a:off x="1752600" y="685800"/>
            <a:ext cx="0" cy="914400"/>
          </a:xfrm>
          <a:prstGeom prst="line">
            <a:avLst/>
          </a:prstGeom>
          <a:noFill/>
          <a:ln w="38100">
            <a:solidFill>
              <a:schemeClr val="tx1"/>
            </a:solidFill>
            <a:round/>
            <a:headEnd/>
            <a:tailEnd/>
          </a:ln>
        </p:spPr>
        <p:txBody>
          <a:bodyPr/>
          <a:lstStyle/>
          <a:p>
            <a:endParaRPr lang="en-US"/>
          </a:p>
        </p:txBody>
      </p:sp>
      <p:sp>
        <p:nvSpPr>
          <p:cNvPr id="150537" name="Line 9"/>
          <p:cNvSpPr>
            <a:spLocks noChangeShapeType="1"/>
          </p:cNvSpPr>
          <p:nvPr/>
        </p:nvSpPr>
        <p:spPr bwMode="auto">
          <a:xfrm flipV="1">
            <a:off x="1143000" y="304800"/>
            <a:ext cx="762000" cy="76200"/>
          </a:xfrm>
          <a:prstGeom prst="line">
            <a:avLst/>
          </a:prstGeom>
          <a:noFill/>
          <a:ln w="28575">
            <a:solidFill>
              <a:schemeClr val="tx1"/>
            </a:solidFill>
            <a:round/>
            <a:headEnd/>
            <a:tailEnd type="triangle" w="med" len="med"/>
          </a:ln>
        </p:spPr>
        <p:txBody>
          <a:bodyPr/>
          <a:lstStyle/>
          <a:p>
            <a:endParaRPr lang="en-US"/>
          </a:p>
        </p:txBody>
      </p:sp>
      <p:sp>
        <p:nvSpPr>
          <p:cNvPr id="150538" name="Line 10"/>
          <p:cNvSpPr>
            <a:spLocks noChangeShapeType="1"/>
          </p:cNvSpPr>
          <p:nvPr/>
        </p:nvSpPr>
        <p:spPr bwMode="auto">
          <a:xfrm>
            <a:off x="2057400" y="1905000"/>
            <a:ext cx="0" cy="533400"/>
          </a:xfrm>
          <a:prstGeom prst="line">
            <a:avLst/>
          </a:prstGeom>
          <a:noFill/>
          <a:ln w="28575">
            <a:solidFill>
              <a:schemeClr val="tx1"/>
            </a:solidFill>
            <a:round/>
            <a:headEnd/>
            <a:tailEnd type="triangle" w="med" len="med"/>
          </a:ln>
        </p:spPr>
        <p:txBody>
          <a:bodyPr/>
          <a:lstStyle/>
          <a:p>
            <a:endParaRPr lang="en-US"/>
          </a:p>
        </p:txBody>
      </p:sp>
      <p:sp>
        <p:nvSpPr>
          <p:cNvPr id="150539" name="Text Box 11"/>
          <p:cNvSpPr txBox="1">
            <a:spLocks noChangeArrowheads="1"/>
          </p:cNvSpPr>
          <p:nvPr/>
        </p:nvSpPr>
        <p:spPr bwMode="auto">
          <a:xfrm>
            <a:off x="1828800" y="152400"/>
            <a:ext cx="1506538"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Rp500 rb / M2</a:t>
            </a:r>
          </a:p>
        </p:txBody>
      </p:sp>
      <p:sp>
        <p:nvSpPr>
          <p:cNvPr id="150540" name="Text Box 12"/>
          <p:cNvSpPr txBox="1">
            <a:spLocks noChangeArrowheads="1"/>
          </p:cNvSpPr>
          <p:nvPr/>
        </p:nvSpPr>
        <p:spPr bwMode="auto">
          <a:xfrm>
            <a:off x="1812925" y="2498725"/>
            <a:ext cx="1439863"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Rp1 juta / M2</a:t>
            </a:r>
          </a:p>
        </p:txBody>
      </p:sp>
      <p:sp>
        <p:nvSpPr>
          <p:cNvPr id="150541" name="Text Box 13"/>
          <p:cNvSpPr txBox="1">
            <a:spLocks noChangeArrowheads="1"/>
          </p:cNvSpPr>
          <p:nvPr/>
        </p:nvSpPr>
        <p:spPr bwMode="auto">
          <a:xfrm>
            <a:off x="4251325" y="417513"/>
            <a:ext cx="3778250" cy="366712"/>
          </a:xfrm>
          <a:prstGeom prst="rect">
            <a:avLst/>
          </a:prstGeom>
          <a:noFill/>
          <a:ln w="9525">
            <a:noFill/>
            <a:miter lim="800000"/>
            <a:headEnd/>
            <a:tailEnd/>
          </a:ln>
        </p:spPr>
        <p:txBody>
          <a:bodyPr wrap="none">
            <a:spAutoFit/>
          </a:bodyPr>
          <a:lstStyle/>
          <a:p>
            <a:pPr eaLnBrk="1" hangingPunct="1"/>
            <a:r>
              <a:rPr lang="en-US" b="1">
                <a:cs typeface="Arial" pitchFamily="34" charset="0"/>
              </a:rPr>
              <a:t>Perhitungan PBB atas satu objek</a:t>
            </a:r>
          </a:p>
        </p:txBody>
      </p:sp>
      <p:sp>
        <p:nvSpPr>
          <p:cNvPr id="150542" name="Text Box 14"/>
          <p:cNvSpPr txBox="1">
            <a:spLocks noChangeArrowheads="1"/>
          </p:cNvSpPr>
          <p:nvPr/>
        </p:nvSpPr>
        <p:spPr bwMode="auto">
          <a:xfrm>
            <a:off x="4267200" y="685800"/>
            <a:ext cx="2813050" cy="366713"/>
          </a:xfrm>
          <a:prstGeom prst="rect">
            <a:avLst/>
          </a:prstGeom>
          <a:noFill/>
          <a:ln w="9525">
            <a:noFill/>
            <a:miter lim="800000"/>
            <a:headEnd/>
            <a:tailEnd/>
          </a:ln>
        </p:spPr>
        <p:txBody>
          <a:bodyPr wrap="none">
            <a:spAutoFit/>
          </a:bodyPr>
          <a:lstStyle/>
          <a:p>
            <a:pPr eaLnBrk="1" hangingPunct="1"/>
            <a:r>
              <a:rPr lang="en-US" b="1">
                <a:cs typeface="Arial" pitchFamily="34" charset="0"/>
              </a:rPr>
              <a:t>yang NJOPnya beragam</a:t>
            </a:r>
          </a:p>
        </p:txBody>
      </p:sp>
      <p:sp>
        <p:nvSpPr>
          <p:cNvPr id="150543" name="Line 15"/>
          <p:cNvSpPr>
            <a:spLocks noChangeShapeType="1"/>
          </p:cNvSpPr>
          <p:nvPr/>
        </p:nvSpPr>
        <p:spPr bwMode="auto">
          <a:xfrm>
            <a:off x="1219200" y="1143000"/>
            <a:ext cx="685800" cy="0"/>
          </a:xfrm>
          <a:prstGeom prst="line">
            <a:avLst/>
          </a:prstGeom>
          <a:noFill/>
          <a:ln w="38100">
            <a:solidFill>
              <a:schemeClr val="accent2"/>
            </a:solidFill>
            <a:prstDash val="dash"/>
            <a:round/>
            <a:headEnd/>
            <a:tailEnd/>
          </a:ln>
        </p:spPr>
        <p:txBody>
          <a:bodyPr/>
          <a:lstStyle/>
          <a:p>
            <a:endParaRPr lang="en-US"/>
          </a:p>
        </p:txBody>
      </p:sp>
      <p:sp>
        <p:nvSpPr>
          <p:cNvPr id="150544" name="Text Box 16"/>
          <p:cNvSpPr txBox="1">
            <a:spLocks noChangeArrowheads="1"/>
          </p:cNvSpPr>
          <p:nvPr/>
        </p:nvSpPr>
        <p:spPr bwMode="auto">
          <a:xfrm>
            <a:off x="4175125" y="1408113"/>
            <a:ext cx="895350" cy="366712"/>
          </a:xfrm>
          <a:prstGeom prst="rect">
            <a:avLst/>
          </a:prstGeom>
          <a:noFill/>
          <a:ln w="9525">
            <a:noFill/>
            <a:miter lim="800000"/>
            <a:headEnd/>
            <a:tailEnd/>
          </a:ln>
        </p:spPr>
        <p:txBody>
          <a:bodyPr wrap="none">
            <a:spAutoFit/>
          </a:bodyPr>
          <a:lstStyle/>
          <a:p>
            <a:pPr eaLnBrk="1" hangingPunct="1"/>
            <a:r>
              <a:rPr lang="en-US" b="1">
                <a:cs typeface="Arial" pitchFamily="34" charset="0"/>
              </a:rPr>
              <a:t>Misal :</a:t>
            </a:r>
          </a:p>
        </p:txBody>
      </p:sp>
      <p:sp>
        <p:nvSpPr>
          <p:cNvPr id="150545" name="Text Box 17"/>
          <p:cNvSpPr txBox="1">
            <a:spLocks noChangeArrowheads="1"/>
          </p:cNvSpPr>
          <p:nvPr/>
        </p:nvSpPr>
        <p:spPr bwMode="auto">
          <a:xfrm>
            <a:off x="4343400" y="1752600"/>
            <a:ext cx="3956050" cy="366713"/>
          </a:xfrm>
          <a:prstGeom prst="rect">
            <a:avLst/>
          </a:prstGeom>
          <a:noFill/>
          <a:ln w="9525">
            <a:noFill/>
            <a:miter lim="800000"/>
            <a:headEnd/>
            <a:tailEnd/>
          </a:ln>
        </p:spPr>
        <p:txBody>
          <a:bodyPr wrap="none">
            <a:spAutoFit/>
          </a:bodyPr>
          <a:lstStyle/>
          <a:p>
            <a:pPr eaLnBrk="1" hangingPunct="1"/>
            <a:r>
              <a:rPr lang="en-US" b="1">
                <a:cs typeface="Arial" pitchFamily="34" charset="0"/>
              </a:rPr>
              <a:t>Luas tanah 1 : 900 M2 ; Nilai: 900 jt</a:t>
            </a:r>
          </a:p>
        </p:txBody>
      </p:sp>
      <p:sp>
        <p:nvSpPr>
          <p:cNvPr id="150546" name="Text Box 18"/>
          <p:cNvSpPr txBox="1">
            <a:spLocks noChangeArrowheads="1"/>
          </p:cNvSpPr>
          <p:nvPr/>
        </p:nvSpPr>
        <p:spPr bwMode="auto">
          <a:xfrm>
            <a:off x="4343400" y="2057400"/>
            <a:ext cx="3956050" cy="366713"/>
          </a:xfrm>
          <a:prstGeom prst="rect">
            <a:avLst/>
          </a:prstGeom>
          <a:noFill/>
          <a:ln w="9525">
            <a:noFill/>
            <a:miter lim="800000"/>
            <a:headEnd/>
            <a:tailEnd/>
          </a:ln>
        </p:spPr>
        <p:txBody>
          <a:bodyPr wrap="none">
            <a:spAutoFit/>
          </a:bodyPr>
          <a:lstStyle/>
          <a:p>
            <a:pPr eaLnBrk="1" hangingPunct="1"/>
            <a:r>
              <a:rPr lang="en-US" b="1">
                <a:cs typeface="Arial" pitchFamily="34" charset="0"/>
              </a:rPr>
              <a:t>Luas tanah 2 : 900 M2 ; Nilai: 450 jt</a:t>
            </a:r>
          </a:p>
        </p:txBody>
      </p:sp>
      <p:sp>
        <p:nvSpPr>
          <p:cNvPr id="150547" name="Text Box 19"/>
          <p:cNvSpPr txBox="1">
            <a:spLocks noChangeArrowheads="1"/>
          </p:cNvSpPr>
          <p:nvPr/>
        </p:nvSpPr>
        <p:spPr bwMode="auto">
          <a:xfrm>
            <a:off x="1371600" y="1219200"/>
            <a:ext cx="282575" cy="304800"/>
          </a:xfrm>
          <a:prstGeom prst="rect">
            <a:avLst/>
          </a:prstGeom>
          <a:noFill/>
          <a:ln w="9525">
            <a:noFill/>
            <a:miter lim="800000"/>
            <a:headEnd/>
            <a:tailEnd/>
          </a:ln>
        </p:spPr>
        <p:txBody>
          <a:bodyPr wrap="none">
            <a:spAutoFit/>
          </a:bodyPr>
          <a:lstStyle/>
          <a:p>
            <a:pPr eaLnBrk="1" hangingPunct="1"/>
            <a:r>
              <a:rPr lang="en-US" sz="1400" b="1">
                <a:cs typeface="Arial" pitchFamily="34" charset="0"/>
              </a:rPr>
              <a:t>1</a:t>
            </a:r>
          </a:p>
        </p:txBody>
      </p:sp>
      <p:sp>
        <p:nvSpPr>
          <p:cNvPr id="150548" name="Text Box 20"/>
          <p:cNvSpPr txBox="1">
            <a:spLocks noChangeArrowheads="1"/>
          </p:cNvSpPr>
          <p:nvPr/>
        </p:nvSpPr>
        <p:spPr bwMode="auto">
          <a:xfrm>
            <a:off x="1355725" y="773113"/>
            <a:ext cx="282575" cy="304800"/>
          </a:xfrm>
          <a:prstGeom prst="rect">
            <a:avLst/>
          </a:prstGeom>
          <a:noFill/>
          <a:ln w="9525">
            <a:noFill/>
            <a:miter lim="800000"/>
            <a:headEnd/>
            <a:tailEnd/>
          </a:ln>
        </p:spPr>
        <p:txBody>
          <a:bodyPr wrap="none">
            <a:spAutoFit/>
          </a:bodyPr>
          <a:lstStyle/>
          <a:p>
            <a:pPr eaLnBrk="1" hangingPunct="1"/>
            <a:r>
              <a:rPr lang="en-US" sz="1400" b="1">
                <a:cs typeface="Arial" pitchFamily="34" charset="0"/>
              </a:rPr>
              <a:t>2</a:t>
            </a:r>
          </a:p>
        </p:txBody>
      </p:sp>
      <p:sp>
        <p:nvSpPr>
          <p:cNvPr id="150549" name="Text Box 21"/>
          <p:cNvSpPr txBox="1">
            <a:spLocks noChangeArrowheads="1"/>
          </p:cNvSpPr>
          <p:nvPr/>
        </p:nvSpPr>
        <p:spPr bwMode="auto">
          <a:xfrm>
            <a:off x="3657600" y="2519363"/>
            <a:ext cx="4813300" cy="366712"/>
          </a:xfrm>
          <a:prstGeom prst="rect">
            <a:avLst/>
          </a:prstGeom>
          <a:noFill/>
          <a:ln w="9525">
            <a:noFill/>
            <a:miter lim="800000"/>
            <a:headEnd/>
            <a:tailEnd/>
          </a:ln>
        </p:spPr>
        <p:txBody>
          <a:bodyPr wrap="none">
            <a:spAutoFit/>
          </a:bodyPr>
          <a:lstStyle/>
          <a:p>
            <a:pPr eaLnBrk="1" hangingPunct="1"/>
            <a:r>
              <a:rPr lang="en-US" b="1">
                <a:cs typeface="Arial" pitchFamily="34" charset="0"/>
              </a:rPr>
              <a:t>Luas tanah 1 &amp; 2 = 1.800 M2 ; Nilai :1.350 jt</a:t>
            </a:r>
          </a:p>
        </p:txBody>
      </p:sp>
      <p:sp>
        <p:nvSpPr>
          <p:cNvPr id="150550" name="Text Box 22"/>
          <p:cNvSpPr txBox="1">
            <a:spLocks noChangeArrowheads="1"/>
          </p:cNvSpPr>
          <p:nvPr/>
        </p:nvSpPr>
        <p:spPr bwMode="auto">
          <a:xfrm>
            <a:off x="3657600" y="2824163"/>
            <a:ext cx="4895850" cy="366712"/>
          </a:xfrm>
          <a:prstGeom prst="rect">
            <a:avLst/>
          </a:prstGeom>
          <a:noFill/>
          <a:ln w="9525">
            <a:noFill/>
            <a:miter lim="800000"/>
            <a:headEnd/>
            <a:tailEnd/>
          </a:ln>
        </p:spPr>
        <p:txBody>
          <a:bodyPr wrap="none">
            <a:spAutoFit/>
          </a:bodyPr>
          <a:lstStyle/>
          <a:p>
            <a:pPr eaLnBrk="1" hangingPunct="1"/>
            <a:r>
              <a:rPr lang="en-US" b="1">
                <a:cs typeface="Arial" pitchFamily="34" charset="0"/>
              </a:rPr>
              <a:t>Nilai tanah / M2 = 1.350 jt : 1.800 = Rp750 rb</a:t>
            </a:r>
          </a:p>
        </p:txBody>
      </p:sp>
      <p:sp>
        <p:nvSpPr>
          <p:cNvPr id="150551" name="Text Box 23"/>
          <p:cNvSpPr txBox="1">
            <a:spLocks noChangeArrowheads="1"/>
          </p:cNvSpPr>
          <p:nvPr/>
        </p:nvSpPr>
        <p:spPr bwMode="auto">
          <a:xfrm>
            <a:off x="3657600" y="3128963"/>
            <a:ext cx="4705350" cy="366712"/>
          </a:xfrm>
          <a:prstGeom prst="rect">
            <a:avLst/>
          </a:prstGeom>
          <a:noFill/>
          <a:ln w="9525">
            <a:noFill/>
            <a:miter lim="800000"/>
            <a:headEnd/>
            <a:tailEnd/>
          </a:ln>
        </p:spPr>
        <p:txBody>
          <a:bodyPr wrap="none">
            <a:spAutoFit/>
          </a:bodyPr>
          <a:lstStyle/>
          <a:p>
            <a:pPr eaLnBrk="1" hangingPunct="1"/>
            <a:r>
              <a:rPr lang="en-US" b="1">
                <a:cs typeface="Arial" pitchFamily="34" charset="0"/>
              </a:rPr>
              <a:t>Nilai tanah Rp750 rb/M2  masuk Klas A.17</a:t>
            </a:r>
          </a:p>
        </p:txBody>
      </p:sp>
      <p:sp>
        <p:nvSpPr>
          <p:cNvPr id="150552" name="Text Box 24"/>
          <p:cNvSpPr txBox="1">
            <a:spLocks noChangeArrowheads="1"/>
          </p:cNvSpPr>
          <p:nvPr/>
        </p:nvSpPr>
        <p:spPr bwMode="auto">
          <a:xfrm>
            <a:off x="3657600" y="3433763"/>
            <a:ext cx="5410200" cy="366712"/>
          </a:xfrm>
          <a:prstGeom prst="rect">
            <a:avLst/>
          </a:prstGeom>
          <a:noFill/>
          <a:ln w="9525">
            <a:noFill/>
            <a:miter lim="800000"/>
            <a:headEnd/>
            <a:tailEnd/>
          </a:ln>
        </p:spPr>
        <p:txBody>
          <a:bodyPr wrap="none">
            <a:spAutoFit/>
          </a:bodyPr>
          <a:lstStyle/>
          <a:p>
            <a:pPr eaLnBrk="1" hangingPunct="1"/>
            <a:r>
              <a:rPr lang="en-US" b="1">
                <a:cs typeface="Arial" pitchFamily="34" charset="0"/>
              </a:rPr>
              <a:t>Utk perhitungan PBB Klas A.17= Rp802.000 / M2</a:t>
            </a:r>
          </a:p>
        </p:txBody>
      </p:sp>
      <p:sp>
        <p:nvSpPr>
          <p:cNvPr id="150553" name="Text Box 25"/>
          <p:cNvSpPr txBox="1">
            <a:spLocks noChangeArrowheads="1"/>
          </p:cNvSpPr>
          <p:nvPr/>
        </p:nvSpPr>
        <p:spPr bwMode="auto">
          <a:xfrm>
            <a:off x="2270125" y="4227513"/>
            <a:ext cx="5924550" cy="366712"/>
          </a:xfrm>
          <a:prstGeom prst="rect">
            <a:avLst/>
          </a:prstGeom>
          <a:noFill/>
          <a:ln w="9525">
            <a:noFill/>
            <a:miter lim="800000"/>
            <a:headEnd/>
            <a:tailEnd/>
          </a:ln>
        </p:spPr>
        <p:txBody>
          <a:bodyPr wrap="none">
            <a:spAutoFit/>
          </a:bodyPr>
          <a:lstStyle/>
          <a:p>
            <a:pPr eaLnBrk="1" hangingPunct="1"/>
            <a:r>
              <a:rPr lang="en-US" b="1">
                <a:cs typeface="Arial" pitchFamily="34" charset="0"/>
              </a:rPr>
              <a:t>NJOP tanah = 1.800 x Rp802.000  = Rp1.443.600.000,-</a:t>
            </a:r>
          </a:p>
        </p:txBody>
      </p:sp>
      <p:sp>
        <p:nvSpPr>
          <p:cNvPr id="150554" name="Text Box 26"/>
          <p:cNvSpPr txBox="1">
            <a:spLocks noChangeArrowheads="1"/>
          </p:cNvSpPr>
          <p:nvPr/>
        </p:nvSpPr>
        <p:spPr bwMode="auto">
          <a:xfrm>
            <a:off x="2286000" y="4576763"/>
            <a:ext cx="5892800" cy="366712"/>
          </a:xfrm>
          <a:prstGeom prst="rect">
            <a:avLst/>
          </a:prstGeom>
          <a:noFill/>
          <a:ln w="9525">
            <a:noFill/>
            <a:miter lim="800000"/>
            <a:headEnd/>
            <a:tailEnd/>
          </a:ln>
        </p:spPr>
        <p:txBody>
          <a:bodyPr wrap="none">
            <a:spAutoFit/>
          </a:bodyPr>
          <a:lstStyle/>
          <a:p>
            <a:pPr eaLnBrk="1" hangingPunct="1"/>
            <a:r>
              <a:rPr lang="en-US" b="1">
                <a:cs typeface="Arial" pitchFamily="34" charset="0"/>
              </a:rPr>
              <a:t>NJOP TKP ( asumsi )                     = Rp     10.000.000,-</a:t>
            </a:r>
          </a:p>
        </p:txBody>
      </p:sp>
      <p:sp>
        <p:nvSpPr>
          <p:cNvPr id="150555" name="Text Box 27"/>
          <p:cNvSpPr txBox="1">
            <a:spLocks noChangeArrowheads="1"/>
          </p:cNvSpPr>
          <p:nvPr/>
        </p:nvSpPr>
        <p:spPr bwMode="auto">
          <a:xfrm>
            <a:off x="2286000" y="4881563"/>
            <a:ext cx="5880100" cy="366712"/>
          </a:xfrm>
          <a:prstGeom prst="rect">
            <a:avLst/>
          </a:prstGeom>
          <a:noFill/>
          <a:ln w="9525">
            <a:noFill/>
            <a:miter lim="800000"/>
            <a:headEnd/>
            <a:tailEnd/>
          </a:ln>
        </p:spPr>
        <p:txBody>
          <a:bodyPr wrap="none">
            <a:spAutoFit/>
          </a:bodyPr>
          <a:lstStyle/>
          <a:p>
            <a:pPr eaLnBrk="1" hangingPunct="1"/>
            <a:r>
              <a:rPr lang="en-US" b="1">
                <a:cs typeface="Arial" pitchFamily="34" charset="0"/>
              </a:rPr>
              <a:t>NJOP utk perhitungan PBB          = Rp1.433.600.000,-</a:t>
            </a:r>
          </a:p>
        </p:txBody>
      </p:sp>
      <p:sp>
        <p:nvSpPr>
          <p:cNvPr id="150556" name="Text Box 28"/>
          <p:cNvSpPr txBox="1">
            <a:spLocks noChangeArrowheads="1"/>
          </p:cNvSpPr>
          <p:nvPr/>
        </p:nvSpPr>
        <p:spPr bwMode="auto">
          <a:xfrm>
            <a:off x="2346325" y="5218113"/>
            <a:ext cx="5899150" cy="366712"/>
          </a:xfrm>
          <a:prstGeom prst="rect">
            <a:avLst/>
          </a:prstGeom>
          <a:noFill/>
          <a:ln w="9525">
            <a:noFill/>
            <a:miter lim="800000"/>
            <a:headEnd/>
            <a:tailEnd/>
          </a:ln>
        </p:spPr>
        <p:txBody>
          <a:bodyPr wrap="none">
            <a:spAutoFit/>
          </a:bodyPr>
          <a:lstStyle/>
          <a:p>
            <a:pPr eaLnBrk="1" hangingPunct="1"/>
            <a:r>
              <a:rPr lang="en-US" b="1">
                <a:cs typeface="Arial" pitchFamily="34" charset="0"/>
              </a:rPr>
              <a:t>PBB = 0,5% x 40% x Rp1.433.600.000 = Rp2.867.200,-</a:t>
            </a:r>
          </a:p>
        </p:txBody>
      </p:sp>
      <p:sp>
        <p:nvSpPr>
          <p:cNvPr id="45086" name="Text Box 30"/>
          <p:cNvSpPr txBox="1">
            <a:spLocks noChangeArrowheads="1"/>
          </p:cNvSpPr>
          <p:nvPr/>
        </p:nvSpPr>
        <p:spPr bwMode="auto">
          <a:xfrm>
            <a:off x="8518525" y="188913"/>
            <a:ext cx="438150" cy="366712"/>
          </a:xfrm>
          <a:prstGeom prst="rect">
            <a:avLst/>
          </a:prstGeom>
          <a:noFill/>
          <a:ln w="9525">
            <a:noFill/>
            <a:miter lim="800000"/>
            <a:headEnd/>
            <a:tailEnd/>
          </a:ln>
        </p:spPr>
        <p:txBody>
          <a:bodyPr wrap="none">
            <a:spAutoFit/>
          </a:bodyPr>
          <a:lstStyle/>
          <a:p>
            <a:pPr eaLnBrk="1" hangingPunct="1"/>
            <a:r>
              <a:rPr lang="en-US" b="1"/>
              <a:t>19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0541"/>
                                        </p:tgtEl>
                                        <p:attrNameLst>
                                          <p:attrName>style.visibility</p:attrName>
                                        </p:attrNameLst>
                                      </p:cBhvr>
                                      <p:to>
                                        <p:strVal val="visible"/>
                                      </p:to>
                                    </p:set>
                                    <p:animEffect transition="in" filter="diamond(in)">
                                      <p:cBhvr>
                                        <p:cTn id="7" dur="1000"/>
                                        <p:tgtEl>
                                          <p:spTgt spid="150541"/>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50542"/>
                                        </p:tgtEl>
                                        <p:attrNameLst>
                                          <p:attrName>style.visibility</p:attrName>
                                        </p:attrNameLst>
                                      </p:cBhvr>
                                      <p:to>
                                        <p:strVal val="visible"/>
                                      </p:to>
                                    </p:set>
                                    <p:animEffect transition="in" filter="diamond(in)">
                                      <p:cBhvr>
                                        <p:cTn id="11" dur="1000"/>
                                        <p:tgtEl>
                                          <p:spTgt spid="150542"/>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50530"/>
                                        </p:tgtEl>
                                        <p:attrNameLst>
                                          <p:attrName>style.visibility</p:attrName>
                                        </p:attrNameLst>
                                      </p:cBhvr>
                                      <p:to>
                                        <p:strVal val="visible"/>
                                      </p:to>
                                    </p:set>
                                    <p:animEffect transition="in" filter="box(in)">
                                      <p:cBhvr>
                                        <p:cTn id="16" dur="500"/>
                                        <p:tgtEl>
                                          <p:spTgt spid="150530"/>
                                        </p:tgtEl>
                                      </p:cBhvr>
                                    </p:animEffect>
                                  </p:childTnLst>
                                </p:cTn>
                              </p:par>
                            </p:childTnLst>
                          </p:cTn>
                        </p:par>
                        <p:par>
                          <p:cTn id="17" fill="hold">
                            <p:stCondLst>
                              <p:cond delay="500"/>
                            </p:stCondLst>
                            <p:childTnLst>
                              <p:par>
                                <p:cTn id="18" presetID="4" presetClass="entr" presetSubtype="16" fill="hold" grpId="0" nodeType="afterEffect">
                                  <p:stCondLst>
                                    <p:cond delay="0"/>
                                  </p:stCondLst>
                                  <p:childTnLst>
                                    <p:set>
                                      <p:cBhvr>
                                        <p:cTn id="19" dur="1" fill="hold">
                                          <p:stCondLst>
                                            <p:cond delay="0"/>
                                          </p:stCondLst>
                                        </p:cTn>
                                        <p:tgtEl>
                                          <p:spTgt spid="150531"/>
                                        </p:tgtEl>
                                        <p:attrNameLst>
                                          <p:attrName>style.visibility</p:attrName>
                                        </p:attrNameLst>
                                      </p:cBhvr>
                                      <p:to>
                                        <p:strVal val="visible"/>
                                      </p:to>
                                    </p:set>
                                    <p:animEffect transition="in" filter="box(in)">
                                      <p:cBhvr>
                                        <p:cTn id="20" dur="500"/>
                                        <p:tgtEl>
                                          <p:spTgt spid="150531"/>
                                        </p:tgtEl>
                                      </p:cBhvr>
                                    </p:animEffect>
                                  </p:childTnLst>
                                </p:cTn>
                              </p:par>
                            </p:childTnLst>
                          </p:cTn>
                        </p:par>
                        <p:par>
                          <p:cTn id="21" fill="hold">
                            <p:stCondLst>
                              <p:cond delay="1000"/>
                            </p:stCondLst>
                            <p:childTnLst>
                              <p:par>
                                <p:cTn id="22" presetID="4" presetClass="entr" presetSubtype="16" fill="hold" grpId="0" nodeType="afterEffect">
                                  <p:stCondLst>
                                    <p:cond delay="0"/>
                                  </p:stCondLst>
                                  <p:childTnLst>
                                    <p:set>
                                      <p:cBhvr>
                                        <p:cTn id="23" dur="1" fill="hold">
                                          <p:stCondLst>
                                            <p:cond delay="0"/>
                                          </p:stCondLst>
                                        </p:cTn>
                                        <p:tgtEl>
                                          <p:spTgt spid="150532"/>
                                        </p:tgtEl>
                                        <p:attrNameLst>
                                          <p:attrName>style.visibility</p:attrName>
                                        </p:attrNameLst>
                                      </p:cBhvr>
                                      <p:to>
                                        <p:strVal val="visible"/>
                                      </p:to>
                                    </p:set>
                                    <p:animEffect transition="in" filter="box(in)">
                                      <p:cBhvr>
                                        <p:cTn id="24" dur="500"/>
                                        <p:tgtEl>
                                          <p:spTgt spid="150532"/>
                                        </p:tgtEl>
                                      </p:cBhvr>
                                    </p:animEffect>
                                  </p:childTnLst>
                                </p:cTn>
                              </p:par>
                            </p:childTnLst>
                          </p:cTn>
                        </p:par>
                        <p:par>
                          <p:cTn id="25" fill="hold">
                            <p:stCondLst>
                              <p:cond delay="1500"/>
                            </p:stCondLst>
                            <p:childTnLst>
                              <p:par>
                                <p:cTn id="26" presetID="4" presetClass="entr" presetSubtype="16" fill="hold" grpId="0" nodeType="afterEffect">
                                  <p:stCondLst>
                                    <p:cond delay="0"/>
                                  </p:stCondLst>
                                  <p:childTnLst>
                                    <p:set>
                                      <p:cBhvr>
                                        <p:cTn id="27" dur="1" fill="hold">
                                          <p:stCondLst>
                                            <p:cond delay="0"/>
                                          </p:stCondLst>
                                        </p:cTn>
                                        <p:tgtEl>
                                          <p:spTgt spid="150533"/>
                                        </p:tgtEl>
                                        <p:attrNameLst>
                                          <p:attrName>style.visibility</p:attrName>
                                        </p:attrNameLst>
                                      </p:cBhvr>
                                      <p:to>
                                        <p:strVal val="visible"/>
                                      </p:to>
                                    </p:set>
                                    <p:animEffect transition="in" filter="box(in)">
                                      <p:cBhvr>
                                        <p:cTn id="28" dur="500"/>
                                        <p:tgtEl>
                                          <p:spTgt spid="150533"/>
                                        </p:tgtEl>
                                      </p:cBhvr>
                                    </p:animEffect>
                                  </p:childTnLst>
                                </p:cTn>
                              </p:par>
                            </p:childTnLst>
                          </p:cTn>
                        </p:par>
                        <p:par>
                          <p:cTn id="29" fill="hold">
                            <p:stCondLst>
                              <p:cond delay="2000"/>
                            </p:stCondLst>
                            <p:childTnLst>
                              <p:par>
                                <p:cTn id="30" presetID="4" presetClass="entr" presetSubtype="16" fill="hold" grpId="0" nodeType="afterEffect">
                                  <p:stCondLst>
                                    <p:cond delay="0"/>
                                  </p:stCondLst>
                                  <p:childTnLst>
                                    <p:set>
                                      <p:cBhvr>
                                        <p:cTn id="31" dur="1" fill="hold">
                                          <p:stCondLst>
                                            <p:cond delay="0"/>
                                          </p:stCondLst>
                                        </p:cTn>
                                        <p:tgtEl>
                                          <p:spTgt spid="150534"/>
                                        </p:tgtEl>
                                        <p:attrNameLst>
                                          <p:attrName>style.visibility</p:attrName>
                                        </p:attrNameLst>
                                      </p:cBhvr>
                                      <p:to>
                                        <p:strVal val="visible"/>
                                      </p:to>
                                    </p:set>
                                    <p:animEffect transition="in" filter="box(in)">
                                      <p:cBhvr>
                                        <p:cTn id="32" dur="500"/>
                                        <p:tgtEl>
                                          <p:spTgt spid="15053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50537"/>
                                        </p:tgtEl>
                                        <p:attrNameLst>
                                          <p:attrName>style.visibility</p:attrName>
                                        </p:attrNameLst>
                                      </p:cBhvr>
                                      <p:to>
                                        <p:strVal val="visible"/>
                                      </p:to>
                                    </p:set>
                                    <p:animEffect transition="in" filter="box(in)">
                                      <p:cBhvr>
                                        <p:cTn id="37" dur="500"/>
                                        <p:tgtEl>
                                          <p:spTgt spid="150537"/>
                                        </p:tgtEl>
                                      </p:cBhvr>
                                    </p:animEffect>
                                  </p:childTnLst>
                                </p:cTn>
                              </p:par>
                            </p:childTnLst>
                          </p:cTn>
                        </p:par>
                        <p:par>
                          <p:cTn id="38" fill="hold">
                            <p:stCondLst>
                              <p:cond delay="500"/>
                            </p:stCondLst>
                            <p:childTnLst>
                              <p:par>
                                <p:cTn id="39" presetID="4" presetClass="entr" presetSubtype="16" fill="hold" grpId="0" nodeType="afterEffect">
                                  <p:stCondLst>
                                    <p:cond delay="0"/>
                                  </p:stCondLst>
                                  <p:childTnLst>
                                    <p:set>
                                      <p:cBhvr>
                                        <p:cTn id="40" dur="1" fill="hold">
                                          <p:stCondLst>
                                            <p:cond delay="0"/>
                                          </p:stCondLst>
                                        </p:cTn>
                                        <p:tgtEl>
                                          <p:spTgt spid="150539"/>
                                        </p:tgtEl>
                                        <p:attrNameLst>
                                          <p:attrName>style.visibility</p:attrName>
                                        </p:attrNameLst>
                                      </p:cBhvr>
                                      <p:to>
                                        <p:strVal val="visible"/>
                                      </p:to>
                                    </p:set>
                                    <p:animEffect transition="in" filter="box(in)">
                                      <p:cBhvr>
                                        <p:cTn id="41" dur="500"/>
                                        <p:tgtEl>
                                          <p:spTgt spid="150539"/>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150538"/>
                                        </p:tgtEl>
                                        <p:attrNameLst>
                                          <p:attrName>style.visibility</p:attrName>
                                        </p:attrNameLst>
                                      </p:cBhvr>
                                      <p:to>
                                        <p:strVal val="visible"/>
                                      </p:to>
                                    </p:set>
                                    <p:animEffect transition="in" filter="box(in)">
                                      <p:cBhvr>
                                        <p:cTn id="46" dur="500"/>
                                        <p:tgtEl>
                                          <p:spTgt spid="150538"/>
                                        </p:tgtEl>
                                      </p:cBhvr>
                                    </p:animEffect>
                                  </p:childTnLst>
                                </p:cTn>
                              </p:par>
                            </p:childTnLst>
                          </p:cTn>
                        </p:par>
                        <p:par>
                          <p:cTn id="47" fill="hold">
                            <p:stCondLst>
                              <p:cond delay="500"/>
                            </p:stCondLst>
                            <p:childTnLst>
                              <p:par>
                                <p:cTn id="48" presetID="4" presetClass="entr" presetSubtype="16" fill="hold" grpId="0" nodeType="afterEffect">
                                  <p:stCondLst>
                                    <p:cond delay="0"/>
                                  </p:stCondLst>
                                  <p:childTnLst>
                                    <p:set>
                                      <p:cBhvr>
                                        <p:cTn id="49" dur="1" fill="hold">
                                          <p:stCondLst>
                                            <p:cond delay="0"/>
                                          </p:stCondLst>
                                        </p:cTn>
                                        <p:tgtEl>
                                          <p:spTgt spid="150540"/>
                                        </p:tgtEl>
                                        <p:attrNameLst>
                                          <p:attrName>style.visibility</p:attrName>
                                        </p:attrNameLst>
                                      </p:cBhvr>
                                      <p:to>
                                        <p:strVal val="visible"/>
                                      </p:to>
                                    </p:set>
                                    <p:animEffect transition="in" filter="box(in)">
                                      <p:cBhvr>
                                        <p:cTn id="50" dur="500"/>
                                        <p:tgtEl>
                                          <p:spTgt spid="150540"/>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150535"/>
                                        </p:tgtEl>
                                        <p:attrNameLst>
                                          <p:attrName>style.visibility</p:attrName>
                                        </p:attrNameLst>
                                      </p:cBhvr>
                                      <p:to>
                                        <p:strVal val="visible"/>
                                      </p:to>
                                    </p:set>
                                    <p:animEffect transition="in" filter="box(in)">
                                      <p:cBhvr>
                                        <p:cTn id="55" dur="500"/>
                                        <p:tgtEl>
                                          <p:spTgt spid="150535"/>
                                        </p:tgtEl>
                                      </p:cBhvr>
                                    </p:animEffect>
                                  </p:childTnLst>
                                </p:cTn>
                              </p:par>
                            </p:childTnLst>
                          </p:cTn>
                        </p:par>
                        <p:par>
                          <p:cTn id="56" fill="hold">
                            <p:stCondLst>
                              <p:cond delay="500"/>
                            </p:stCondLst>
                            <p:childTnLst>
                              <p:par>
                                <p:cTn id="57" presetID="4" presetClass="entr" presetSubtype="16" fill="hold" grpId="0" nodeType="afterEffect">
                                  <p:stCondLst>
                                    <p:cond delay="0"/>
                                  </p:stCondLst>
                                  <p:childTnLst>
                                    <p:set>
                                      <p:cBhvr>
                                        <p:cTn id="58" dur="1" fill="hold">
                                          <p:stCondLst>
                                            <p:cond delay="0"/>
                                          </p:stCondLst>
                                        </p:cTn>
                                        <p:tgtEl>
                                          <p:spTgt spid="150536"/>
                                        </p:tgtEl>
                                        <p:attrNameLst>
                                          <p:attrName>style.visibility</p:attrName>
                                        </p:attrNameLst>
                                      </p:cBhvr>
                                      <p:to>
                                        <p:strVal val="visible"/>
                                      </p:to>
                                    </p:set>
                                    <p:animEffect transition="in" filter="box(in)">
                                      <p:cBhvr>
                                        <p:cTn id="59" dur="500"/>
                                        <p:tgtEl>
                                          <p:spTgt spid="150536"/>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50543"/>
                                        </p:tgtEl>
                                        <p:attrNameLst>
                                          <p:attrName>style.visibility</p:attrName>
                                        </p:attrNameLst>
                                      </p:cBhvr>
                                      <p:to>
                                        <p:strVal val="visible"/>
                                      </p:to>
                                    </p:set>
                                    <p:animEffect transition="in" filter="blinds(horizontal)">
                                      <p:cBhvr>
                                        <p:cTn id="64" dur="2000"/>
                                        <p:tgtEl>
                                          <p:spTgt spid="150543"/>
                                        </p:tgtEl>
                                      </p:cBhvr>
                                    </p:animEffect>
                                  </p:childTnLst>
                                </p:cTn>
                              </p:par>
                            </p:childTnLst>
                          </p:cTn>
                        </p:par>
                        <p:par>
                          <p:cTn id="65" fill="hold">
                            <p:stCondLst>
                              <p:cond delay="2000"/>
                            </p:stCondLst>
                            <p:childTnLst>
                              <p:par>
                                <p:cTn id="66" presetID="4" presetClass="entr" presetSubtype="16" fill="hold" grpId="0" nodeType="afterEffect">
                                  <p:stCondLst>
                                    <p:cond delay="0"/>
                                  </p:stCondLst>
                                  <p:childTnLst>
                                    <p:set>
                                      <p:cBhvr>
                                        <p:cTn id="67" dur="1" fill="hold">
                                          <p:stCondLst>
                                            <p:cond delay="0"/>
                                          </p:stCondLst>
                                        </p:cTn>
                                        <p:tgtEl>
                                          <p:spTgt spid="150547"/>
                                        </p:tgtEl>
                                        <p:attrNameLst>
                                          <p:attrName>style.visibility</p:attrName>
                                        </p:attrNameLst>
                                      </p:cBhvr>
                                      <p:to>
                                        <p:strVal val="visible"/>
                                      </p:to>
                                    </p:set>
                                    <p:animEffect transition="in" filter="box(in)">
                                      <p:cBhvr>
                                        <p:cTn id="68" dur="500"/>
                                        <p:tgtEl>
                                          <p:spTgt spid="150547"/>
                                        </p:tgtEl>
                                      </p:cBhvr>
                                    </p:animEffect>
                                  </p:childTnLst>
                                </p:cTn>
                              </p:par>
                            </p:childTnLst>
                          </p:cTn>
                        </p:par>
                        <p:par>
                          <p:cTn id="69" fill="hold">
                            <p:stCondLst>
                              <p:cond delay="2500"/>
                            </p:stCondLst>
                            <p:childTnLst>
                              <p:par>
                                <p:cTn id="70" presetID="4" presetClass="entr" presetSubtype="16" fill="hold" grpId="0" nodeType="afterEffect">
                                  <p:stCondLst>
                                    <p:cond delay="0"/>
                                  </p:stCondLst>
                                  <p:childTnLst>
                                    <p:set>
                                      <p:cBhvr>
                                        <p:cTn id="71" dur="1" fill="hold">
                                          <p:stCondLst>
                                            <p:cond delay="0"/>
                                          </p:stCondLst>
                                        </p:cTn>
                                        <p:tgtEl>
                                          <p:spTgt spid="150548"/>
                                        </p:tgtEl>
                                        <p:attrNameLst>
                                          <p:attrName>style.visibility</p:attrName>
                                        </p:attrNameLst>
                                      </p:cBhvr>
                                      <p:to>
                                        <p:strVal val="visible"/>
                                      </p:to>
                                    </p:set>
                                    <p:animEffect transition="in" filter="box(in)">
                                      <p:cBhvr>
                                        <p:cTn id="72" dur="500"/>
                                        <p:tgtEl>
                                          <p:spTgt spid="150548"/>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150544"/>
                                        </p:tgtEl>
                                        <p:attrNameLst>
                                          <p:attrName>style.visibility</p:attrName>
                                        </p:attrNameLst>
                                      </p:cBhvr>
                                      <p:to>
                                        <p:strVal val="visible"/>
                                      </p:to>
                                    </p:set>
                                    <p:animEffect transition="in" filter="box(in)">
                                      <p:cBhvr>
                                        <p:cTn id="77" dur="500"/>
                                        <p:tgtEl>
                                          <p:spTgt spid="150544"/>
                                        </p:tgtEl>
                                      </p:cBhvr>
                                    </p:animEffect>
                                  </p:childTnLst>
                                </p:cTn>
                              </p:par>
                            </p:childTnLst>
                          </p:cTn>
                        </p:par>
                      </p:childTnLst>
                    </p:cTn>
                  </p:par>
                  <p:par>
                    <p:cTn id="78" fill="hold">
                      <p:stCondLst>
                        <p:cond delay="indefinite"/>
                      </p:stCondLst>
                      <p:childTnLst>
                        <p:par>
                          <p:cTn id="79" fill="hold">
                            <p:stCondLst>
                              <p:cond delay="0"/>
                            </p:stCondLst>
                            <p:childTnLst>
                              <p:par>
                                <p:cTn id="80" presetID="40" presetClass="entr" presetSubtype="0" fill="hold" grpId="0" nodeType="clickEffect">
                                  <p:stCondLst>
                                    <p:cond delay="0"/>
                                  </p:stCondLst>
                                  <p:iterate type="lt">
                                    <p:tmPct val="10000"/>
                                  </p:iterate>
                                  <p:childTnLst>
                                    <p:set>
                                      <p:cBhvr>
                                        <p:cTn id="81" dur="1" fill="hold">
                                          <p:stCondLst>
                                            <p:cond delay="0"/>
                                          </p:stCondLst>
                                        </p:cTn>
                                        <p:tgtEl>
                                          <p:spTgt spid="150545"/>
                                        </p:tgtEl>
                                        <p:attrNameLst>
                                          <p:attrName>style.visibility</p:attrName>
                                        </p:attrNameLst>
                                      </p:cBhvr>
                                      <p:to>
                                        <p:strVal val="visible"/>
                                      </p:to>
                                    </p:set>
                                    <p:animEffect transition="in" filter="fade">
                                      <p:cBhvr>
                                        <p:cTn id="82" dur="1000"/>
                                        <p:tgtEl>
                                          <p:spTgt spid="150545"/>
                                        </p:tgtEl>
                                      </p:cBhvr>
                                    </p:animEffect>
                                    <p:anim calcmode="lin" valueType="num">
                                      <p:cBhvr>
                                        <p:cTn id="83" dur="1000" fill="hold"/>
                                        <p:tgtEl>
                                          <p:spTgt spid="150545"/>
                                        </p:tgtEl>
                                        <p:attrNameLst>
                                          <p:attrName>ppt_x</p:attrName>
                                        </p:attrNameLst>
                                      </p:cBhvr>
                                      <p:tavLst>
                                        <p:tav tm="0">
                                          <p:val>
                                            <p:strVal val="#ppt_x-.1"/>
                                          </p:val>
                                        </p:tav>
                                        <p:tav tm="100000">
                                          <p:val>
                                            <p:strVal val="#ppt_x"/>
                                          </p:val>
                                        </p:tav>
                                      </p:tavLst>
                                    </p:anim>
                                    <p:anim calcmode="lin" valueType="num">
                                      <p:cBhvr>
                                        <p:cTn id="84" dur="1000" fill="hold"/>
                                        <p:tgtEl>
                                          <p:spTgt spid="150545"/>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0" presetClass="entr" presetSubtype="0" fill="hold" grpId="0" nodeType="clickEffect">
                                  <p:stCondLst>
                                    <p:cond delay="0"/>
                                  </p:stCondLst>
                                  <p:iterate type="lt">
                                    <p:tmPct val="10000"/>
                                  </p:iterate>
                                  <p:childTnLst>
                                    <p:set>
                                      <p:cBhvr>
                                        <p:cTn id="88" dur="1" fill="hold">
                                          <p:stCondLst>
                                            <p:cond delay="0"/>
                                          </p:stCondLst>
                                        </p:cTn>
                                        <p:tgtEl>
                                          <p:spTgt spid="150546"/>
                                        </p:tgtEl>
                                        <p:attrNameLst>
                                          <p:attrName>style.visibility</p:attrName>
                                        </p:attrNameLst>
                                      </p:cBhvr>
                                      <p:to>
                                        <p:strVal val="visible"/>
                                      </p:to>
                                    </p:set>
                                    <p:animEffect transition="in" filter="fade">
                                      <p:cBhvr>
                                        <p:cTn id="89" dur="1000"/>
                                        <p:tgtEl>
                                          <p:spTgt spid="150546"/>
                                        </p:tgtEl>
                                      </p:cBhvr>
                                    </p:animEffect>
                                    <p:anim calcmode="lin" valueType="num">
                                      <p:cBhvr>
                                        <p:cTn id="90" dur="1000" fill="hold"/>
                                        <p:tgtEl>
                                          <p:spTgt spid="150546"/>
                                        </p:tgtEl>
                                        <p:attrNameLst>
                                          <p:attrName>ppt_x</p:attrName>
                                        </p:attrNameLst>
                                      </p:cBhvr>
                                      <p:tavLst>
                                        <p:tav tm="0">
                                          <p:val>
                                            <p:strVal val="#ppt_x-.1"/>
                                          </p:val>
                                        </p:tav>
                                        <p:tav tm="100000">
                                          <p:val>
                                            <p:strVal val="#ppt_x"/>
                                          </p:val>
                                        </p:tav>
                                      </p:tavLst>
                                    </p:anim>
                                    <p:anim calcmode="lin" valueType="num">
                                      <p:cBhvr>
                                        <p:cTn id="91" dur="1000" fill="hold"/>
                                        <p:tgtEl>
                                          <p:spTgt spid="150546"/>
                                        </p:tgtEl>
                                        <p:attrNameLst>
                                          <p:attrName>ppt_y</p:attrName>
                                        </p:attrNameLst>
                                      </p:cBhvr>
                                      <p:tavLst>
                                        <p:tav tm="0">
                                          <p:val>
                                            <p:strVal val="#ppt_y"/>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0" presetClass="entr" presetSubtype="0" fill="hold" nodeType="clickEffect">
                                  <p:stCondLst>
                                    <p:cond delay="0"/>
                                  </p:stCondLst>
                                  <p:iterate type="lt">
                                    <p:tmPct val="10000"/>
                                  </p:iterate>
                                  <p:childTnLst>
                                    <p:set>
                                      <p:cBhvr>
                                        <p:cTn id="95" dur="1" fill="hold">
                                          <p:stCondLst>
                                            <p:cond delay="0"/>
                                          </p:stCondLst>
                                        </p:cTn>
                                        <p:tgtEl>
                                          <p:spTgt spid="150549">
                                            <p:txEl>
                                              <p:pRg st="0" end="0"/>
                                            </p:txEl>
                                          </p:spTgt>
                                        </p:tgtEl>
                                        <p:attrNameLst>
                                          <p:attrName>style.visibility</p:attrName>
                                        </p:attrNameLst>
                                      </p:cBhvr>
                                      <p:to>
                                        <p:strVal val="visible"/>
                                      </p:to>
                                    </p:set>
                                    <p:animEffect transition="in" filter="fade">
                                      <p:cBhvr>
                                        <p:cTn id="96" dur="1000"/>
                                        <p:tgtEl>
                                          <p:spTgt spid="150549">
                                            <p:txEl>
                                              <p:pRg st="0" end="0"/>
                                            </p:txEl>
                                          </p:spTgt>
                                        </p:tgtEl>
                                      </p:cBhvr>
                                    </p:animEffect>
                                    <p:anim calcmode="lin" valueType="num">
                                      <p:cBhvr>
                                        <p:cTn id="97" dur="1000" fill="hold"/>
                                        <p:tgtEl>
                                          <p:spTgt spid="150549">
                                            <p:txEl>
                                              <p:pRg st="0" end="0"/>
                                            </p:txEl>
                                          </p:spTgt>
                                        </p:tgtEl>
                                        <p:attrNameLst>
                                          <p:attrName>ppt_x</p:attrName>
                                        </p:attrNameLst>
                                      </p:cBhvr>
                                      <p:tavLst>
                                        <p:tav tm="0">
                                          <p:val>
                                            <p:strVal val="#ppt_x-.1"/>
                                          </p:val>
                                        </p:tav>
                                        <p:tav tm="100000">
                                          <p:val>
                                            <p:strVal val="#ppt_x"/>
                                          </p:val>
                                        </p:tav>
                                      </p:tavLst>
                                    </p:anim>
                                    <p:anim calcmode="lin" valueType="num">
                                      <p:cBhvr>
                                        <p:cTn id="98" dur="1000" fill="hold"/>
                                        <p:tgtEl>
                                          <p:spTgt spid="15054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0" presetClass="entr" presetSubtype="0" fill="hold" nodeType="clickEffect">
                                  <p:stCondLst>
                                    <p:cond delay="0"/>
                                  </p:stCondLst>
                                  <p:iterate type="lt">
                                    <p:tmPct val="10000"/>
                                  </p:iterate>
                                  <p:childTnLst>
                                    <p:set>
                                      <p:cBhvr>
                                        <p:cTn id="102" dur="1" fill="hold">
                                          <p:stCondLst>
                                            <p:cond delay="0"/>
                                          </p:stCondLst>
                                        </p:cTn>
                                        <p:tgtEl>
                                          <p:spTgt spid="150550">
                                            <p:txEl>
                                              <p:pRg st="0" end="0"/>
                                            </p:txEl>
                                          </p:spTgt>
                                        </p:tgtEl>
                                        <p:attrNameLst>
                                          <p:attrName>style.visibility</p:attrName>
                                        </p:attrNameLst>
                                      </p:cBhvr>
                                      <p:to>
                                        <p:strVal val="visible"/>
                                      </p:to>
                                    </p:set>
                                    <p:animEffect transition="in" filter="fade">
                                      <p:cBhvr>
                                        <p:cTn id="103" dur="1000"/>
                                        <p:tgtEl>
                                          <p:spTgt spid="150550">
                                            <p:txEl>
                                              <p:pRg st="0" end="0"/>
                                            </p:txEl>
                                          </p:spTgt>
                                        </p:tgtEl>
                                      </p:cBhvr>
                                    </p:animEffect>
                                    <p:anim calcmode="lin" valueType="num">
                                      <p:cBhvr>
                                        <p:cTn id="104" dur="1000" fill="hold"/>
                                        <p:tgtEl>
                                          <p:spTgt spid="150550">
                                            <p:txEl>
                                              <p:pRg st="0" end="0"/>
                                            </p:txEl>
                                          </p:spTgt>
                                        </p:tgtEl>
                                        <p:attrNameLst>
                                          <p:attrName>ppt_x</p:attrName>
                                        </p:attrNameLst>
                                      </p:cBhvr>
                                      <p:tavLst>
                                        <p:tav tm="0">
                                          <p:val>
                                            <p:strVal val="#ppt_x-.1"/>
                                          </p:val>
                                        </p:tav>
                                        <p:tav tm="100000">
                                          <p:val>
                                            <p:strVal val="#ppt_x"/>
                                          </p:val>
                                        </p:tav>
                                      </p:tavLst>
                                    </p:anim>
                                    <p:anim calcmode="lin" valueType="num">
                                      <p:cBhvr>
                                        <p:cTn id="105" dur="1000" fill="hold"/>
                                        <p:tgtEl>
                                          <p:spTgt spid="15055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0" presetClass="entr" presetSubtype="0" fill="hold" nodeType="clickEffect">
                                  <p:stCondLst>
                                    <p:cond delay="0"/>
                                  </p:stCondLst>
                                  <p:iterate type="lt">
                                    <p:tmPct val="10000"/>
                                  </p:iterate>
                                  <p:childTnLst>
                                    <p:set>
                                      <p:cBhvr>
                                        <p:cTn id="109" dur="1" fill="hold">
                                          <p:stCondLst>
                                            <p:cond delay="0"/>
                                          </p:stCondLst>
                                        </p:cTn>
                                        <p:tgtEl>
                                          <p:spTgt spid="150551">
                                            <p:txEl>
                                              <p:pRg st="0" end="0"/>
                                            </p:txEl>
                                          </p:spTgt>
                                        </p:tgtEl>
                                        <p:attrNameLst>
                                          <p:attrName>style.visibility</p:attrName>
                                        </p:attrNameLst>
                                      </p:cBhvr>
                                      <p:to>
                                        <p:strVal val="visible"/>
                                      </p:to>
                                    </p:set>
                                    <p:animEffect transition="in" filter="fade">
                                      <p:cBhvr>
                                        <p:cTn id="110" dur="1000"/>
                                        <p:tgtEl>
                                          <p:spTgt spid="150551">
                                            <p:txEl>
                                              <p:pRg st="0" end="0"/>
                                            </p:txEl>
                                          </p:spTgt>
                                        </p:tgtEl>
                                      </p:cBhvr>
                                    </p:animEffect>
                                    <p:anim calcmode="lin" valueType="num">
                                      <p:cBhvr>
                                        <p:cTn id="111" dur="1000" fill="hold"/>
                                        <p:tgtEl>
                                          <p:spTgt spid="150551">
                                            <p:txEl>
                                              <p:pRg st="0" end="0"/>
                                            </p:txEl>
                                          </p:spTgt>
                                        </p:tgtEl>
                                        <p:attrNameLst>
                                          <p:attrName>ppt_x</p:attrName>
                                        </p:attrNameLst>
                                      </p:cBhvr>
                                      <p:tavLst>
                                        <p:tav tm="0">
                                          <p:val>
                                            <p:strVal val="#ppt_x-.1"/>
                                          </p:val>
                                        </p:tav>
                                        <p:tav tm="100000">
                                          <p:val>
                                            <p:strVal val="#ppt_x"/>
                                          </p:val>
                                        </p:tav>
                                      </p:tavLst>
                                    </p:anim>
                                    <p:anim calcmode="lin" valueType="num">
                                      <p:cBhvr>
                                        <p:cTn id="112" dur="1000" fill="hold"/>
                                        <p:tgtEl>
                                          <p:spTgt spid="15055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0" presetClass="entr" presetSubtype="0" fill="hold" nodeType="clickEffect">
                                  <p:stCondLst>
                                    <p:cond delay="0"/>
                                  </p:stCondLst>
                                  <p:iterate type="lt">
                                    <p:tmPct val="10000"/>
                                  </p:iterate>
                                  <p:childTnLst>
                                    <p:set>
                                      <p:cBhvr>
                                        <p:cTn id="116" dur="1" fill="hold">
                                          <p:stCondLst>
                                            <p:cond delay="0"/>
                                          </p:stCondLst>
                                        </p:cTn>
                                        <p:tgtEl>
                                          <p:spTgt spid="150552">
                                            <p:txEl>
                                              <p:pRg st="0" end="0"/>
                                            </p:txEl>
                                          </p:spTgt>
                                        </p:tgtEl>
                                        <p:attrNameLst>
                                          <p:attrName>style.visibility</p:attrName>
                                        </p:attrNameLst>
                                      </p:cBhvr>
                                      <p:to>
                                        <p:strVal val="visible"/>
                                      </p:to>
                                    </p:set>
                                    <p:animEffect transition="in" filter="fade">
                                      <p:cBhvr>
                                        <p:cTn id="117" dur="1000"/>
                                        <p:tgtEl>
                                          <p:spTgt spid="150552">
                                            <p:txEl>
                                              <p:pRg st="0" end="0"/>
                                            </p:txEl>
                                          </p:spTgt>
                                        </p:tgtEl>
                                      </p:cBhvr>
                                    </p:animEffect>
                                    <p:anim calcmode="lin" valueType="num">
                                      <p:cBhvr>
                                        <p:cTn id="118" dur="1000" fill="hold"/>
                                        <p:tgtEl>
                                          <p:spTgt spid="150552">
                                            <p:txEl>
                                              <p:pRg st="0" end="0"/>
                                            </p:txEl>
                                          </p:spTgt>
                                        </p:tgtEl>
                                        <p:attrNameLst>
                                          <p:attrName>ppt_x</p:attrName>
                                        </p:attrNameLst>
                                      </p:cBhvr>
                                      <p:tavLst>
                                        <p:tav tm="0">
                                          <p:val>
                                            <p:strVal val="#ppt_x-.1"/>
                                          </p:val>
                                        </p:tav>
                                        <p:tav tm="100000">
                                          <p:val>
                                            <p:strVal val="#ppt_x"/>
                                          </p:val>
                                        </p:tav>
                                      </p:tavLst>
                                    </p:anim>
                                    <p:anim calcmode="lin" valueType="num">
                                      <p:cBhvr>
                                        <p:cTn id="119" dur="1000" fill="hold"/>
                                        <p:tgtEl>
                                          <p:spTgt spid="15055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0" presetClass="entr" presetSubtype="0" fill="hold" nodeType="clickEffect">
                                  <p:stCondLst>
                                    <p:cond delay="0"/>
                                  </p:stCondLst>
                                  <p:iterate type="lt">
                                    <p:tmPct val="10000"/>
                                  </p:iterate>
                                  <p:childTnLst>
                                    <p:set>
                                      <p:cBhvr>
                                        <p:cTn id="123" dur="1" fill="hold">
                                          <p:stCondLst>
                                            <p:cond delay="0"/>
                                          </p:stCondLst>
                                        </p:cTn>
                                        <p:tgtEl>
                                          <p:spTgt spid="150553">
                                            <p:txEl>
                                              <p:pRg st="0" end="0"/>
                                            </p:txEl>
                                          </p:spTgt>
                                        </p:tgtEl>
                                        <p:attrNameLst>
                                          <p:attrName>style.visibility</p:attrName>
                                        </p:attrNameLst>
                                      </p:cBhvr>
                                      <p:to>
                                        <p:strVal val="visible"/>
                                      </p:to>
                                    </p:set>
                                    <p:animEffect transition="in" filter="fade">
                                      <p:cBhvr>
                                        <p:cTn id="124" dur="1000"/>
                                        <p:tgtEl>
                                          <p:spTgt spid="150553">
                                            <p:txEl>
                                              <p:pRg st="0" end="0"/>
                                            </p:txEl>
                                          </p:spTgt>
                                        </p:tgtEl>
                                      </p:cBhvr>
                                    </p:animEffect>
                                    <p:anim calcmode="lin" valueType="num">
                                      <p:cBhvr>
                                        <p:cTn id="125" dur="1000" fill="hold"/>
                                        <p:tgtEl>
                                          <p:spTgt spid="150553">
                                            <p:txEl>
                                              <p:pRg st="0" end="0"/>
                                            </p:txEl>
                                          </p:spTgt>
                                        </p:tgtEl>
                                        <p:attrNameLst>
                                          <p:attrName>ppt_x</p:attrName>
                                        </p:attrNameLst>
                                      </p:cBhvr>
                                      <p:tavLst>
                                        <p:tav tm="0">
                                          <p:val>
                                            <p:strVal val="#ppt_x-.1"/>
                                          </p:val>
                                        </p:tav>
                                        <p:tav tm="100000">
                                          <p:val>
                                            <p:strVal val="#ppt_x"/>
                                          </p:val>
                                        </p:tav>
                                      </p:tavLst>
                                    </p:anim>
                                    <p:anim calcmode="lin" valueType="num">
                                      <p:cBhvr>
                                        <p:cTn id="126" dur="1000" fill="hold"/>
                                        <p:tgtEl>
                                          <p:spTgt spid="15055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0" presetClass="entr" presetSubtype="0" fill="hold" nodeType="clickEffect">
                                  <p:stCondLst>
                                    <p:cond delay="0"/>
                                  </p:stCondLst>
                                  <p:iterate type="lt">
                                    <p:tmPct val="10000"/>
                                  </p:iterate>
                                  <p:childTnLst>
                                    <p:set>
                                      <p:cBhvr>
                                        <p:cTn id="130" dur="1" fill="hold">
                                          <p:stCondLst>
                                            <p:cond delay="0"/>
                                          </p:stCondLst>
                                        </p:cTn>
                                        <p:tgtEl>
                                          <p:spTgt spid="150554">
                                            <p:txEl>
                                              <p:pRg st="0" end="0"/>
                                            </p:txEl>
                                          </p:spTgt>
                                        </p:tgtEl>
                                        <p:attrNameLst>
                                          <p:attrName>style.visibility</p:attrName>
                                        </p:attrNameLst>
                                      </p:cBhvr>
                                      <p:to>
                                        <p:strVal val="visible"/>
                                      </p:to>
                                    </p:set>
                                    <p:animEffect transition="in" filter="fade">
                                      <p:cBhvr>
                                        <p:cTn id="131" dur="1000"/>
                                        <p:tgtEl>
                                          <p:spTgt spid="150554">
                                            <p:txEl>
                                              <p:pRg st="0" end="0"/>
                                            </p:txEl>
                                          </p:spTgt>
                                        </p:tgtEl>
                                      </p:cBhvr>
                                    </p:animEffect>
                                    <p:anim calcmode="lin" valueType="num">
                                      <p:cBhvr>
                                        <p:cTn id="132" dur="1000" fill="hold"/>
                                        <p:tgtEl>
                                          <p:spTgt spid="150554">
                                            <p:txEl>
                                              <p:pRg st="0" end="0"/>
                                            </p:txEl>
                                          </p:spTgt>
                                        </p:tgtEl>
                                        <p:attrNameLst>
                                          <p:attrName>ppt_x</p:attrName>
                                        </p:attrNameLst>
                                      </p:cBhvr>
                                      <p:tavLst>
                                        <p:tav tm="0">
                                          <p:val>
                                            <p:strVal val="#ppt_x-.1"/>
                                          </p:val>
                                        </p:tav>
                                        <p:tav tm="100000">
                                          <p:val>
                                            <p:strVal val="#ppt_x"/>
                                          </p:val>
                                        </p:tav>
                                      </p:tavLst>
                                    </p:anim>
                                    <p:anim calcmode="lin" valueType="num">
                                      <p:cBhvr>
                                        <p:cTn id="133" dur="1000" fill="hold"/>
                                        <p:tgtEl>
                                          <p:spTgt spid="15055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40" presetClass="entr" presetSubtype="0" fill="hold" nodeType="clickEffect">
                                  <p:stCondLst>
                                    <p:cond delay="0"/>
                                  </p:stCondLst>
                                  <p:iterate type="lt">
                                    <p:tmPct val="10000"/>
                                  </p:iterate>
                                  <p:childTnLst>
                                    <p:set>
                                      <p:cBhvr>
                                        <p:cTn id="137" dur="1" fill="hold">
                                          <p:stCondLst>
                                            <p:cond delay="0"/>
                                          </p:stCondLst>
                                        </p:cTn>
                                        <p:tgtEl>
                                          <p:spTgt spid="150555">
                                            <p:txEl>
                                              <p:pRg st="0" end="0"/>
                                            </p:txEl>
                                          </p:spTgt>
                                        </p:tgtEl>
                                        <p:attrNameLst>
                                          <p:attrName>style.visibility</p:attrName>
                                        </p:attrNameLst>
                                      </p:cBhvr>
                                      <p:to>
                                        <p:strVal val="visible"/>
                                      </p:to>
                                    </p:set>
                                    <p:animEffect transition="in" filter="fade">
                                      <p:cBhvr>
                                        <p:cTn id="138" dur="1000"/>
                                        <p:tgtEl>
                                          <p:spTgt spid="150555">
                                            <p:txEl>
                                              <p:pRg st="0" end="0"/>
                                            </p:txEl>
                                          </p:spTgt>
                                        </p:tgtEl>
                                      </p:cBhvr>
                                    </p:animEffect>
                                    <p:anim calcmode="lin" valueType="num">
                                      <p:cBhvr>
                                        <p:cTn id="139" dur="1000" fill="hold"/>
                                        <p:tgtEl>
                                          <p:spTgt spid="150555">
                                            <p:txEl>
                                              <p:pRg st="0" end="0"/>
                                            </p:txEl>
                                          </p:spTgt>
                                        </p:tgtEl>
                                        <p:attrNameLst>
                                          <p:attrName>ppt_x</p:attrName>
                                        </p:attrNameLst>
                                      </p:cBhvr>
                                      <p:tavLst>
                                        <p:tav tm="0">
                                          <p:val>
                                            <p:strVal val="#ppt_x-.1"/>
                                          </p:val>
                                        </p:tav>
                                        <p:tav tm="100000">
                                          <p:val>
                                            <p:strVal val="#ppt_x"/>
                                          </p:val>
                                        </p:tav>
                                      </p:tavLst>
                                    </p:anim>
                                    <p:anim calcmode="lin" valueType="num">
                                      <p:cBhvr>
                                        <p:cTn id="140" dur="1000" fill="hold"/>
                                        <p:tgtEl>
                                          <p:spTgt spid="15055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40" presetClass="entr" presetSubtype="0" fill="hold" nodeType="clickEffect">
                                  <p:stCondLst>
                                    <p:cond delay="0"/>
                                  </p:stCondLst>
                                  <p:iterate type="lt">
                                    <p:tmPct val="10000"/>
                                  </p:iterate>
                                  <p:childTnLst>
                                    <p:set>
                                      <p:cBhvr>
                                        <p:cTn id="144" dur="1" fill="hold">
                                          <p:stCondLst>
                                            <p:cond delay="0"/>
                                          </p:stCondLst>
                                        </p:cTn>
                                        <p:tgtEl>
                                          <p:spTgt spid="150556">
                                            <p:txEl>
                                              <p:pRg st="0" end="0"/>
                                            </p:txEl>
                                          </p:spTgt>
                                        </p:tgtEl>
                                        <p:attrNameLst>
                                          <p:attrName>style.visibility</p:attrName>
                                        </p:attrNameLst>
                                      </p:cBhvr>
                                      <p:to>
                                        <p:strVal val="visible"/>
                                      </p:to>
                                    </p:set>
                                    <p:animEffect transition="in" filter="fade">
                                      <p:cBhvr>
                                        <p:cTn id="145" dur="1000"/>
                                        <p:tgtEl>
                                          <p:spTgt spid="150556">
                                            <p:txEl>
                                              <p:pRg st="0" end="0"/>
                                            </p:txEl>
                                          </p:spTgt>
                                        </p:tgtEl>
                                      </p:cBhvr>
                                    </p:animEffect>
                                    <p:anim calcmode="lin" valueType="num">
                                      <p:cBhvr>
                                        <p:cTn id="146" dur="1000" fill="hold"/>
                                        <p:tgtEl>
                                          <p:spTgt spid="150556">
                                            <p:txEl>
                                              <p:pRg st="0" end="0"/>
                                            </p:txEl>
                                          </p:spTgt>
                                        </p:tgtEl>
                                        <p:attrNameLst>
                                          <p:attrName>ppt_x</p:attrName>
                                        </p:attrNameLst>
                                      </p:cBhvr>
                                      <p:tavLst>
                                        <p:tav tm="0">
                                          <p:val>
                                            <p:strVal val="#ppt_x-.1"/>
                                          </p:val>
                                        </p:tav>
                                        <p:tav tm="100000">
                                          <p:val>
                                            <p:strVal val="#ppt_x"/>
                                          </p:val>
                                        </p:tav>
                                      </p:tavLst>
                                    </p:anim>
                                    <p:anim calcmode="lin" valueType="num">
                                      <p:cBhvr>
                                        <p:cTn id="147" dur="1000" fill="hold"/>
                                        <p:tgtEl>
                                          <p:spTgt spid="15055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animBg="1"/>
      <p:bldP spid="150531" grpId="0" animBg="1"/>
      <p:bldP spid="150532" grpId="0" animBg="1"/>
      <p:bldP spid="150533" grpId="0" animBg="1"/>
      <p:bldP spid="150534" grpId="0" animBg="1"/>
      <p:bldP spid="150535" grpId="0" animBg="1"/>
      <p:bldP spid="150536" grpId="0" animBg="1"/>
      <p:bldP spid="150537" grpId="0" animBg="1"/>
      <p:bldP spid="150538" grpId="0" animBg="1"/>
      <p:bldP spid="150539" grpId="0"/>
      <p:bldP spid="150540" grpId="0"/>
      <p:bldP spid="150541" grpId="0"/>
      <p:bldP spid="150542" grpId="0"/>
      <p:bldP spid="150543" grpId="0" animBg="1"/>
      <p:bldP spid="150544" grpId="0"/>
      <p:bldP spid="150545" grpId="0"/>
      <p:bldP spid="150546" grpId="0"/>
      <p:bldP spid="150547" grpId="0"/>
      <p:bldP spid="15054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F243CE57-FB5E-427B-9437-E9CD05530242}" type="slidenum">
              <a:rPr lang="en-US"/>
              <a:pPr/>
              <a:t>4</a:t>
            </a:fld>
            <a:endParaRPr lang="en-US"/>
          </a:p>
        </p:txBody>
      </p:sp>
      <p:sp>
        <p:nvSpPr>
          <p:cNvPr id="2050" name="Rectangle 2"/>
          <p:cNvSpPr>
            <a:spLocks noGrp="1" noChangeArrowheads="1"/>
          </p:cNvSpPr>
          <p:nvPr>
            <p:ph type="ctrTitle" idx="4294967295"/>
          </p:nvPr>
        </p:nvSpPr>
        <p:spPr>
          <a:xfrm>
            <a:off x="214282" y="214290"/>
            <a:ext cx="8715436" cy="500066"/>
          </a:xfrm>
          <a:solidFill>
            <a:srgbClr val="FFC000"/>
          </a:solidFill>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45720" rIns="45720" anchor="t">
            <a:noAutofit/>
          </a:bodyPr>
          <a:lstStyle/>
          <a:p>
            <a:pPr eaLnBrk="1" fontAlgn="auto" hangingPunct="1">
              <a:spcAft>
                <a:spcPts val="0"/>
              </a:spcAft>
              <a:defRPr/>
            </a:pPr>
            <a:r>
              <a:rPr lang="en-US" sz="2800" kern="1200" cap="all">
                <a:ln w="5000" cmpd="sng">
                  <a:solidFill>
                    <a:schemeClr val="accent1">
                      <a:tint val="80000"/>
                      <a:shade val="99000"/>
                      <a:satMod val="500000"/>
                    </a:schemeClr>
                  </a:solidFill>
                  <a:prstDash val="solid"/>
                </a:ln>
                <a:solidFill>
                  <a:srgbClr val="C00000"/>
                </a:solidFill>
              </a:rPr>
              <a:t>SEJARAH DAN FILOSOFI PAJAK BUMI DAN BANGUNAN-1</a:t>
            </a:r>
          </a:p>
        </p:txBody>
      </p:sp>
      <p:sp>
        <p:nvSpPr>
          <p:cNvPr id="21508" name="Rectangle 2"/>
          <p:cNvSpPr>
            <a:spLocks noChangeArrowheads="1"/>
          </p:cNvSpPr>
          <p:nvPr/>
        </p:nvSpPr>
        <p:spPr bwMode="auto">
          <a:xfrm>
            <a:off x="-71438" y="1219200"/>
            <a:ext cx="9215438" cy="5888038"/>
          </a:xfrm>
          <a:prstGeom prst="rect">
            <a:avLst/>
          </a:prstGeom>
          <a:noFill/>
          <a:ln w="9525">
            <a:noFill/>
            <a:miter lim="800000"/>
            <a:headEnd/>
            <a:tailEnd/>
          </a:ln>
        </p:spPr>
        <p:txBody>
          <a:bodyPr lIns="457056" bIns="0" anchor="ctr">
            <a:spAutoFit/>
          </a:bodyPr>
          <a:lstStyle/>
          <a:p>
            <a:pPr algn="just">
              <a:tabLst>
                <a:tab pos="355600" algn="l"/>
              </a:tabLst>
            </a:pPr>
            <a:r>
              <a:rPr lang="en-US" sz="2400" b="1">
                <a:latin typeface="Arial Narrow" pitchFamily="34" charset="0"/>
                <a:cs typeface="Times New Roman" pitchFamily="18" charset="0"/>
              </a:rPr>
              <a:t>Berdasarkan kronologisnya, sejarah PBB dapat dibagikan menjadi 3 (tiga) yaitu:</a:t>
            </a:r>
          </a:p>
          <a:p>
            <a:pPr algn="just">
              <a:tabLst>
                <a:tab pos="355600" algn="l"/>
              </a:tabLst>
            </a:pPr>
            <a:endParaRPr lang="en-US" sz="2400">
              <a:latin typeface="Arial Narrow" pitchFamily="34" charset="0"/>
            </a:endParaRPr>
          </a:p>
          <a:p>
            <a:pPr marL="0" lvl="2" algn="just">
              <a:tabLst>
                <a:tab pos="355600" algn="l"/>
              </a:tabLst>
            </a:pPr>
            <a:r>
              <a:rPr lang="en-US" sz="2400" b="1">
                <a:latin typeface="Arial Narrow" pitchFamily="34" charset="0"/>
                <a:cs typeface="Times New Roman" pitchFamily="18" charset="0"/>
              </a:rPr>
              <a:t>1.	Zaman Kerajaan</a:t>
            </a:r>
          </a:p>
          <a:p>
            <a:pPr algn="just">
              <a:tabLst>
                <a:tab pos="355600" algn="l"/>
              </a:tabLst>
            </a:pPr>
            <a:r>
              <a:rPr lang="en-US" sz="2400">
                <a:latin typeface="Arial Narrow" pitchFamily="34" charset="0"/>
                <a:cs typeface="Times New Roman" pitchFamily="18" charset="0"/>
              </a:rPr>
              <a:t>     Dasar pembebanan </a:t>
            </a:r>
            <a:r>
              <a:rPr lang="en-US" sz="2400" i="1">
                <a:latin typeface="Arial Narrow" pitchFamily="34" charset="0"/>
                <a:cs typeface="Times New Roman" pitchFamily="18" charset="0"/>
              </a:rPr>
              <a:t>“pajeg bumi”</a:t>
            </a:r>
            <a:r>
              <a:rPr lang="en-US" sz="2400">
                <a:latin typeface="Arial Narrow" pitchFamily="34" charset="0"/>
                <a:cs typeface="Times New Roman" pitchFamily="18" charset="0"/>
              </a:rPr>
              <a:t> </a:t>
            </a:r>
            <a:r>
              <a:rPr lang="en-US" sz="2400">
                <a:latin typeface="Arial Narrow" pitchFamily="34" charset="0"/>
                <a:cs typeface="Times New Roman" pitchFamily="18" charset="0"/>
                <a:sym typeface="Wingdings" pitchFamily="2" charset="2"/>
              </a:rPr>
              <a:t></a:t>
            </a:r>
            <a:r>
              <a:rPr lang="en-US" sz="2400">
                <a:latin typeface="Arial Narrow" pitchFamily="34" charset="0"/>
                <a:cs typeface="Times New Roman" pitchFamily="18" charset="0"/>
              </a:rPr>
              <a:t>konsep hak pemilikan mutlak raja atas    </a:t>
            </a:r>
          </a:p>
          <a:p>
            <a:pPr algn="just">
              <a:tabLst>
                <a:tab pos="355600" algn="l"/>
              </a:tabLst>
            </a:pPr>
            <a:r>
              <a:rPr lang="en-US" sz="2400">
                <a:latin typeface="Arial Narrow" pitchFamily="34" charset="0"/>
                <a:cs typeface="Times New Roman" pitchFamily="18" charset="0"/>
              </a:rPr>
              <a:t>     tanah.</a:t>
            </a:r>
          </a:p>
          <a:p>
            <a:pPr algn="just">
              <a:tabLst>
                <a:tab pos="355600" algn="l"/>
              </a:tabLst>
            </a:pPr>
            <a:endParaRPr lang="en-US" sz="2400">
              <a:latin typeface="Arial Narrow" pitchFamily="34" charset="0"/>
              <a:cs typeface="Times New Roman" pitchFamily="18" charset="0"/>
            </a:endParaRPr>
          </a:p>
          <a:p>
            <a:pPr algn="just">
              <a:tabLst>
                <a:tab pos="355600" algn="l"/>
              </a:tabLst>
            </a:pPr>
            <a:r>
              <a:rPr lang="en-US" sz="2400">
                <a:latin typeface="Arial Narrow" pitchFamily="34" charset="0"/>
                <a:cs typeface="Times New Roman" pitchFamily="18" charset="0"/>
              </a:rPr>
              <a:t> 2.	</a:t>
            </a:r>
            <a:r>
              <a:rPr lang="en-US" sz="2400" b="1">
                <a:latin typeface="Arial Narrow" pitchFamily="34" charset="0"/>
                <a:cs typeface="Times New Roman" pitchFamily="18" charset="0"/>
              </a:rPr>
              <a:t>Zaman Penjajahan </a:t>
            </a:r>
          </a:p>
          <a:p>
            <a:pPr algn="just">
              <a:buFont typeface="Franklin Gothic Book" pitchFamily="34" charset="0"/>
              <a:buNone/>
              <a:tabLst>
                <a:tab pos="355600" algn="l"/>
              </a:tabLst>
            </a:pPr>
            <a:r>
              <a:rPr lang="en-US" sz="2400">
                <a:latin typeface="Arial Narrow" pitchFamily="34" charset="0"/>
                <a:cs typeface="Times New Roman" pitchFamily="18" charset="0"/>
              </a:rPr>
              <a:t>     a. Tahun 1685-1811</a:t>
            </a:r>
          </a:p>
          <a:p>
            <a:pPr algn="just">
              <a:tabLst>
                <a:tab pos="355600" algn="l"/>
              </a:tabLst>
            </a:pPr>
            <a:r>
              <a:rPr lang="en-US" sz="2400">
                <a:latin typeface="Arial Narrow" pitchFamily="34" charset="0"/>
                <a:cs typeface="Times New Roman" pitchFamily="18" charset="0"/>
              </a:rPr>
              <a:t>	    Tarif Pajak 0,25% dari harga tanah.</a:t>
            </a:r>
          </a:p>
          <a:p>
            <a:pPr algn="just">
              <a:tabLst>
                <a:tab pos="355600" algn="l"/>
              </a:tabLst>
            </a:pPr>
            <a:r>
              <a:rPr lang="en-US" sz="2400">
                <a:latin typeface="Arial Narrow" pitchFamily="34" charset="0"/>
                <a:cs typeface="Times New Roman" pitchFamily="18" charset="0"/>
              </a:rPr>
              <a:t>	    B</a:t>
            </a:r>
            <a:r>
              <a:rPr lang="fi-FI" sz="2400">
                <a:latin typeface="Arial Narrow" pitchFamily="34" charset="0"/>
                <a:cs typeface="Times New Roman" pitchFamily="18" charset="0"/>
              </a:rPr>
              <a:t>erlaku di Jakarta. </a:t>
            </a:r>
          </a:p>
          <a:p>
            <a:pPr algn="just">
              <a:tabLst>
                <a:tab pos="355600" algn="l"/>
              </a:tabLst>
            </a:pPr>
            <a:r>
              <a:rPr lang="fi-FI" sz="2400">
                <a:latin typeface="Arial Narrow" pitchFamily="34" charset="0"/>
              </a:rPr>
              <a:t>     b. Tahun 1811-1816 (Pendudukan Inggris)</a:t>
            </a:r>
          </a:p>
          <a:p>
            <a:pPr algn="just">
              <a:tabLst>
                <a:tab pos="355600" algn="l"/>
              </a:tabLst>
            </a:pPr>
            <a:r>
              <a:rPr lang="fi-FI" sz="2400">
                <a:latin typeface="Arial Narrow" pitchFamily="34" charset="0"/>
              </a:rPr>
              <a:t>	    Sir Thomas Stamford Raffles, menetapkan tarif pajak yang bervariasi    </a:t>
            </a:r>
          </a:p>
          <a:p>
            <a:pPr algn="just">
              <a:tabLst>
                <a:tab pos="355600" algn="l"/>
              </a:tabLst>
            </a:pPr>
            <a:r>
              <a:rPr lang="fi-FI" sz="2400">
                <a:latin typeface="Arial Narrow" pitchFamily="34" charset="0"/>
              </a:rPr>
              <a:t>         antara 20% s.d. 50% dari produksi pertanian.</a:t>
            </a:r>
            <a:endParaRPr lang="en-US" sz="2400">
              <a:latin typeface="Arial Narrow" pitchFamily="34" charset="0"/>
            </a:endParaRPr>
          </a:p>
          <a:p>
            <a:pPr algn="just">
              <a:buFont typeface="Franklin Gothic Book" pitchFamily="34" charset="0"/>
              <a:buAutoNum type="alphaLcPeriod"/>
              <a:tabLst>
                <a:tab pos="355600" algn="l"/>
              </a:tabLst>
            </a:pPr>
            <a:endParaRPr lang="fi-FI" sz="2400">
              <a:latin typeface="Arial Narrow" pitchFamily="34" charset="0"/>
              <a:cs typeface="Times New Roman" pitchFamily="18" charset="0"/>
            </a:endParaRPr>
          </a:p>
          <a:p>
            <a:pPr algn="just">
              <a:tabLst>
                <a:tab pos="355600" algn="l"/>
              </a:tabLst>
            </a:pPr>
            <a:endParaRPr lang="fi-FI" sz="2400">
              <a:latin typeface="Arial Narrow"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lide Number Placeholder 3"/>
          <p:cNvSpPr>
            <a:spLocks noGrp="1"/>
          </p:cNvSpPr>
          <p:nvPr>
            <p:ph type="sldNum" sz="quarter" idx="12"/>
          </p:nvPr>
        </p:nvSpPr>
        <p:spPr/>
        <p:txBody>
          <a:bodyPr/>
          <a:lstStyle/>
          <a:p>
            <a:fld id="{BACDDE77-1F07-42C3-B3C7-31359E2DF004}" type="slidenum">
              <a:rPr lang="en-US"/>
              <a:pPr/>
              <a:t>40</a:t>
            </a:fld>
            <a:endParaRPr lang="en-US"/>
          </a:p>
        </p:txBody>
      </p:sp>
      <p:graphicFrame>
        <p:nvGraphicFramePr>
          <p:cNvPr id="151554" name="Object 2"/>
          <p:cNvGraphicFramePr>
            <a:graphicFrameLocks/>
          </p:cNvGraphicFramePr>
          <p:nvPr/>
        </p:nvGraphicFramePr>
        <p:xfrm>
          <a:off x="381000" y="5638800"/>
          <a:ext cx="1828800" cy="1219200"/>
        </p:xfrm>
        <a:graphic>
          <a:graphicData uri="http://schemas.openxmlformats.org/presentationml/2006/ole">
            <p:oleObj spid="_x0000_s6146" name="ClipArt" r:id="rId3" imgW="933120" imgH="1398240" progId="">
              <p:embed/>
            </p:oleObj>
          </a:graphicData>
        </a:graphic>
      </p:graphicFrame>
      <p:graphicFrame>
        <p:nvGraphicFramePr>
          <p:cNvPr id="151555" name="Object 3"/>
          <p:cNvGraphicFramePr>
            <a:graphicFrameLocks/>
          </p:cNvGraphicFramePr>
          <p:nvPr/>
        </p:nvGraphicFramePr>
        <p:xfrm>
          <a:off x="381000" y="4724400"/>
          <a:ext cx="1828800" cy="1219200"/>
        </p:xfrm>
        <a:graphic>
          <a:graphicData uri="http://schemas.openxmlformats.org/presentationml/2006/ole">
            <p:oleObj spid="_x0000_s6147" name="ClipArt" r:id="rId4" imgW="933120" imgH="1398240" progId="">
              <p:embed/>
            </p:oleObj>
          </a:graphicData>
        </a:graphic>
      </p:graphicFrame>
      <p:graphicFrame>
        <p:nvGraphicFramePr>
          <p:cNvPr id="151556" name="Object 4"/>
          <p:cNvGraphicFramePr>
            <a:graphicFrameLocks/>
          </p:cNvGraphicFramePr>
          <p:nvPr/>
        </p:nvGraphicFramePr>
        <p:xfrm>
          <a:off x="381000" y="3733800"/>
          <a:ext cx="1828800" cy="1219200"/>
        </p:xfrm>
        <a:graphic>
          <a:graphicData uri="http://schemas.openxmlformats.org/presentationml/2006/ole">
            <p:oleObj spid="_x0000_s6148" name="ClipArt" r:id="rId5" imgW="933120" imgH="1398240" progId="">
              <p:embed/>
            </p:oleObj>
          </a:graphicData>
        </a:graphic>
      </p:graphicFrame>
      <p:graphicFrame>
        <p:nvGraphicFramePr>
          <p:cNvPr id="151557" name="Object 5"/>
          <p:cNvGraphicFramePr>
            <a:graphicFrameLocks/>
          </p:cNvGraphicFramePr>
          <p:nvPr/>
        </p:nvGraphicFramePr>
        <p:xfrm>
          <a:off x="381000" y="2743200"/>
          <a:ext cx="1828800" cy="1219200"/>
        </p:xfrm>
        <a:graphic>
          <a:graphicData uri="http://schemas.openxmlformats.org/presentationml/2006/ole">
            <p:oleObj spid="_x0000_s6149" name="ClipArt" r:id="rId6" imgW="933120" imgH="1398240" progId="">
              <p:embed/>
            </p:oleObj>
          </a:graphicData>
        </a:graphic>
      </p:graphicFrame>
      <p:graphicFrame>
        <p:nvGraphicFramePr>
          <p:cNvPr id="151558" name="Object 6"/>
          <p:cNvGraphicFramePr>
            <a:graphicFrameLocks/>
          </p:cNvGraphicFramePr>
          <p:nvPr/>
        </p:nvGraphicFramePr>
        <p:xfrm>
          <a:off x="381000" y="1752600"/>
          <a:ext cx="1828800" cy="1219200"/>
        </p:xfrm>
        <a:graphic>
          <a:graphicData uri="http://schemas.openxmlformats.org/presentationml/2006/ole">
            <p:oleObj spid="_x0000_s6150" name="ClipArt" r:id="rId7" imgW="933120" imgH="1398240" progId="">
              <p:embed/>
            </p:oleObj>
          </a:graphicData>
        </a:graphic>
      </p:graphicFrame>
      <p:sp>
        <p:nvSpPr>
          <p:cNvPr id="151559" name="Text Box 7"/>
          <p:cNvSpPr txBox="1">
            <a:spLocks noChangeArrowheads="1"/>
          </p:cNvSpPr>
          <p:nvPr/>
        </p:nvSpPr>
        <p:spPr bwMode="auto">
          <a:xfrm>
            <a:off x="1905000" y="0"/>
            <a:ext cx="5568950" cy="366713"/>
          </a:xfrm>
          <a:prstGeom prst="rect">
            <a:avLst/>
          </a:prstGeom>
          <a:noFill/>
          <a:ln w="9525">
            <a:noFill/>
            <a:miter lim="800000"/>
            <a:headEnd/>
            <a:tailEnd/>
          </a:ln>
        </p:spPr>
        <p:txBody>
          <a:bodyPr wrap="none">
            <a:spAutoFit/>
          </a:bodyPr>
          <a:lstStyle/>
          <a:p>
            <a:pPr eaLnBrk="1" hangingPunct="1"/>
            <a:r>
              <a:rPr lang="en-US" b="1">
                <a:cs typeface="Arial" pitchFamily="34" charset="0"/>
              </a:rPr>
              <a:t>Perhitungan PBB atas Rumah Susun / Apartemen</a:t>
            </a:r>
          </a:p>
        </p:txBody>
      </p:sp>
      <p:sp>
        <p:nvSpPr>
          <p:cNvPr id="151560" name="Text Box 8"/>
          <p:cNvSpPr txBox="1">
            <a:spLocks noChangeArrowheads="1"/>
          </p:cNvSpPr>
          <p:nvPr/>
        </p:nvSpPr>
        <p:spPr bwMode="auto">
          <a:xfrm>
            <a:off x="2667000" y="381000"/>
            <a:ext cx="1123950" cy="366713"/>
          </a:xfrm>
          <a:prstGeom prst="rect">
            <a:avLst/>
          </a:prstGeom>
          <a:noFill/>
          <a:ln w="9525">
            <a:noFill/>
            <a:miter lim="800000"/>
            <a:headEnd/>
            <a:tailEnd/>
          </a:ln>
        </p:spPr>
        <p:txBody>
          <a:bodyPr wrap="none">
            <a:spAutoFit/>
          </a:bodyPr>
          <a:lstStyle/>
          <a:p>
            <a:pPr eaLnBrk="1" hangingPunct="1"/>
            <a:r>
              <a:rPr lang="en-US" b="1">
                <a:cs typeface="Arial" pitchFamily="34" charset="0"/>
              </a:rPr>
              <a:t>Contoh :</a:t>
            </a:r>
          </a:p>
        </p:txBody>
      </p:sp>
      <p:sp>
        <p:nvSpPr>
          <p:cNvPr id="151561" name="Text Box 9"/>
          <p:cNvSpPr txBox="1">
            <a:spLocks noChangeArrowheads="1"/>
          </p:cNvSpPr>
          <p:nvPr/>
        </p:nvSpPr>
        <p:spPr bwMode="auto">
          <a:xfrm>
            <a:off x="2819400" y="685800"/>
            <a:ext cx="5005388"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Luas Tanah : 5.000 M2 ; NJOP = Rp3.100.000,-/ M2</a:t>
            </a:r>
          </a:p>
        </p:txBody>
      </p:sp>
      <p:sp>
        <p:nvSpPr>
          <p:cNvPr id="151562" name="Text Box 10"/>
          <p:cNvSpPr txBox="1">
            <a:spLocks noChangeArrowheads="1"/>
          </p:cNvSpPr>
          <p:nvPr/>
        </p:nvSpPr>
        <p:spPr bwMode="auto">
          <a:xfrm>
            <a:off x="2771775" y="990600"/>
            <a:ext cx="637222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Bangunan hunian : 100 unit , tipe 120 ; NJOP = Rp1.200.000 / M2</a:t>
            </a:r>
          </a:p>
        </p:txBody>
      </p:sp>
      <p:sp>
        <p:nvSpPr>
          <p:cNvPr id="151563" name="Text Box 11"/>
          <p:cNvSpPr txBox="1">
            <a:spLocks noChangeArrowheads="1"/>
          </p:cNvSpPr>
          <p:nvPr/>
        </p:nvSpPr>
        <p:spPr bwMode="auto">
          <a:xfrm>
            <a:off x="2819400" y="1295400"/>
            <a:ext cx="164147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Bang. sarana : </a:t>
            </a:r>
          </a:p>
        </p:txBody>
      </p:sp>
      <p:sp>
        <p:nvSpPr>
          <p:cNvPr id="151564" name="Text Box 12"/>
          <p:cNvSpPr txBox="1">
            <a:spLocks noChangeArrowheads="1"/>
          </p:cNvSpPr>
          <p:nvPr/>
        </p:nvSpPr>
        <p:spPr bwMode="auto">
          <a:xfrm>
            <a:off x="4267200" y="1371600"/>
            <a:ext cx="496252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Jl. lingkungan : 300 M2 ; NJOP = Rp700.000,- / M2</a:t>
            </a:r>
          </a:p>
        </p:txBody>
      </p:sp>
      <p:sp>
        <p:nvSpPr>
          <p:cNvPr id="151565" name="Text Box 13"/>
          <p:cNvSpPr txBox="1">
            <a:spLocks noChangeArrowheads="1"/>
          </p:cNvSpPr>
          <p:nvPr/>
        </p:nvSpPr>
        <p:spPr bwMode="auto">
          <a:xfrm>
            <a:off x="4267200" y="1676400"/>
            <a:ext cx="4398963"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Parkir : 2.000 M2 ; NJOP = Rp823.000,- / M2 </a:t>
            </a:r>
          </a:p>
        </p:txBody>
      </p:sp>
      <p:sp>
        <p:nvSpPr>
          <p:cNvPr id="151566" name="Text Box 14"/>
          <p:cNvSpPr txBox="1">
            <a:spLocks noChangeArrowheads="1"/>
          </p:cNvSpPr>
          <p:nvPr/>
        </p:nvSpPr>
        <p:spPr bwMode="auto">
          <a:xfrm>
            <a:off x="4267200" y="1981200"/>
            <a:ext cx="4532313"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K. renang : 600 M2 ; NJOP = Rp968.000,- / M2</a:t>
            </a:r>
          </a:p>
        </p:txBody>
      </p:sp>
      <p:sp>
        <p:nvSpPr>
          <p:cNvPr id="151567" name="Text Box 15"/>
          <p:cNvSpPr txBox="1">
            <a:spLocks noChangeArrowheads="1"/>
          </p:cNvSpPr>
          <p:nvPr/>
        </p:nvSpPr>
        <p:spPr bwMode="auto">
          <a:xfrm>
            <a:off x="4267200" y="2286000"/>
            <a:ext cx="4083050"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Lift : 1.500 M2 ; NJOP = Rp968.000,- / M2</a:t>
            </a:r>
          </a:p>
        </p:txBody>
      </p:sp>
      <p:sp>
        <p:nvSpPr>
          <p:cNvPr id="151568" name="Text Box 16"/>
          <p:cNvSpPr txBox="1">
            <a:spLocks noChangeArrowheads="1"/>
          </p:cNvSpPr>
          <p:nvPr/>
        </p:nvSpPr>
        <p:spPr bwMode="auto">
          <a:xfrm>
            <a:off x="2743200" y="2590800"/>
            <a:ext cx="3625850" cy="366713"/>
          </a:xfrm>
          <a:prstGeom prst="rect">
            <a:avLst/>
          </a:prstGeom>
          <a:noFill/>
          <a:ln w="9525">
            <a:noFill/>
            <a:miter lim="800000"/>
            <a:headEnd/>
            <a:tailEnd/>
          </a:ln>
        </p:spPr>
        <p:txBody>
          <a:bodyPr wrap="none">
            <a:spAutoFit/>
          </a:bodyPr>
          <a:lstStyle/>
          <a:p>
            <a:pPr eaLnBrk="1" hangingPunct="1"/>
            <a:r>
              <a:rPr lang="en-US" b="1">
                <a:cs typeface="Arial" pitchFamily="34" charset="0"/>
              </a:rPr>
              <a:t>Hitung PBB untuk 1 unit hunian</a:t>
            </a:r>
          </a:p>
        </p:txBody>
      </p:sp>
      <p:sp>
        <p:nvSpPr>
          <p:cNvPr id="151569" name="Text Box 17"/>
          <p:cNvSpPr txBox="1">
            <a:spLocks noChangeArrowheads="1"/>
          </p:cNvSpPr>
          <p:nvPr/>
        </p:nvSpPr>
        <p:spPr bwMode="auto">
          <a:xfrm>
            <a:off x="2743200" y="2895600"/>
            <a:ext cx="1022350" cy="366713"/>
          </a:xfrm>
          <a:prstGeom prst="rect">
            <a:avLst/>
          </a:prstGeom>
          <a:noFill/>
          <a:ln w="9525">
            <a:noFill/>
            <a:miter lim="800000"/>
            <a:headEnd/>
            <a:tailEnd/>
          </a:ln>
        </p:spPr>
        <p:txBody>
          <a:bodyPr wrap="none">
            <a:spAutoFit/>
          </a:bodyPr>
          <a:lstStyle/>
          <a:p>
            <a:pPr eaLnBrk="1" hangingPunct="1"/>
            <a:r>
              <a:rPr lang="en-US" b="1">
                <a:cs typeface="Arial" pitchFamily="34" charset="0"/>
              </a:rPr>
              <a:t>Jawab :</a:t>
            </a:r>
          </a:p>
        </p:txBody>
      </p:sp>
      <p:sp>
        <p:nvSpPr>
          <p:cNvPr id="151570" name="Text Box 18"/>
          <p:cNvSpPr txBox="1">
            <a:spLocks noChangeArrowheads="1"/>
          </p:cNvSpPr>
          <p:nvPr/>
        </p:nvSpPr>
        <p:spPr bwMode="auto">
          <a:xfrm>
            <a:off x="3733800" y="2895600"/>
            <a:ext cx="4514850"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NJOP tanah seluruhnya = Rp15.500.000.000,-</a:t>
            </a:r>
          </a:p>
        </p:txBody>
      </p:sp>
      <p:sp>
        <p:nvSpPr>
          <p:cNvPr id="151571" name="Text Box 19"/>
          <p:cNvSpPr txBox="1">
            <a:spLocks noChangeArrowheads="1"/>
          </p:cNvSpPr>
          <p:nvPr/>
        </p:nvSpPr>
        <p:spPr bwMode="auto">
          <a:xfrm>
            <a:off x="3733800" y="3200400"/>
            <a:ext cx="4649788"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NJOP bangunan:  hunian = Rp14.400.000.000,-</a:t>
            </a:r>
          </a:p>
        </p:txBody>
      </p:sp>
      <p:sp>
        <p:nvSpPr>
          <p:cNvPr id="151572" name="Text Box 20"/>
          <p:cNvSpPr txBox="1">
            <a:spLocks noChangeArrowheads="1"/>
          </p:cNvSpPr>
          <p:nvPr/>
        </p:nvSpPr>
        <p:spPr bwMode="auto">
          <a:xfrm>
            <a:off x="4572000" y="3429000"/>
            <a:ext cx="3830638"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jalan lingkungan = Rp     210.000.000,-</a:t>
            </a:r>
          </a:p>
        </p:txBody>
      </p:sp>
      <p:sp>
        <p:nvSpPr>
          <p:cNvPr id="151573" name="Text Box 21"/>
          <p:cNvSpPr txBox="1">
            <a:spLocks noChangeArrowheads="1"/>
          </p:cNvSpPr>
          <p:nvPr/>
        </p:nvSpPr>
        <p:spPr bwMode="auto">
          <a:xfrm>
            <a:off x="4876800" y="3657600"/>
            <a:ext cx="351472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tempat parkir = Rp  1.646.000.000,-</a:t>
            </a:r>
          </a:p>
        </p:txBody>
      </p:sp>
      <p:sp>
        <p:nvSpPr>
          <p:cNvPr id="151574" name="Text Box 22"/>
          <p:cNvSpPr txBox="1">
            <a:spLocks noChangeArrowheads="1"/>
          </p:cNvSpPr>
          <p:nvPr/>
        </p:nvSpPr>
        <p:spPr bwMode="auto">
          <a:xfrm>
            <a:off x="4876800" y="3886200"/>
            <a:ext cx="3490913"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kolam renang = Rp    580.800.000,-</a:t>
            </a:r>
          </a:p>
        </p:txBody>
      </p:sp>
      <p:sp>
        <p:nvSpPr>
          <p:cNvPr id="151575" name="Text Box 23"/>
          <p:cNvSpPr txBox="1">
            <a:spLocks noChangeArrowheads="1"/>
          </p:cNvSpPr>
          <p:nvPr/>
        </p:nvSpPr>
        <p:spPr bwMode="auto">
          <a:xfrm>
            <a:off x="5943600" y="4191000"/>
            <a:ext cx="2476500"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lift = Rp  1.452.000.000,-</a:t>
            </a:r>
          </a:p>
        </p:txBody>
      </p:sp>
      <p:sp>
        <p:nvSpPr>
          <p:cNvPr id="151576" name="Text Box 24"/>
          <p:cNvSpPr txBox="1">
            <a:spLocks noChangeArrowheads="1"/>
          </p:cNvSpPr>
          <p:nvPr/>
        </p:nvSpPr>
        <p:spPr bwMode="auto">
          <a:xfrm>
            <a:off x="3429000" y="4419600"/>
            <a:ext cx="4941888"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NJOP bangunan seluruhnya = Rp18.288.800.000,-</a:t>
            </a:r>
          </a:p>
        </p:txBody>
      </p:sp>
      <p:sp>
        <p:nvSpPr>
          <p:cNvPr id="151577" name="Text Box 25"/>
          <p:cNvSpPr txBox="1">
            <a:spLocks noChangeArrowheads="1"/>
          </p:cNvSpPr>
          <p:nvPr/>
        </p:nvSpPr>
        <p:spPr bwMode="auto">
          <a:xfrm>
            <a:off x="2895600" y="4800600"/>
            <a:ext cx="619442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NJOP tanah/unit = 120:12.000 x Rp15.500.000.000 = Rp155 juta</a:t>
            </a:r>
          </a:p>
        </p:txBody>
      </p:sp>
      <p:sp>
        <p:nvSpPr>
          <p:cNvPr id="151578" name="Text Box 26"/>
          <p:cNvSpPr txBox="1">
            <a:spLocks noChangeArrowheads="1"/>
          </p:cNvSpPr>
          <p:nvPr/>
        </p:nvSpPr>
        <p:spPr bwMode="auto">
          <a:xfrm>
            <a:off x="2895600" y="5105400"/>
            <a:ext cx="629602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NJOP bang/unit = 120:12.000 x Rp18.288.800.000 = Rp182,888 jt</a:t>
            </a:r>
          </a:p>
        </p:txBody>
      </p:sp>
      <p:sp>
        <p:nvSpPr>
          <p:cNvPr id="151579" name="Text Box 27"/>
          <p:cNvSpPr txBox="1">
            <a:spLocks noChangeArrowheads="1"/>
          </p:cNvSpPr>
          <p:nvPr/>
        </p:nvSpPr>
        <p:spPr bwMode="auto">
          <a:xfrm>
            <a:off x="2895600" y="5410200"/>
            <a:ext cx="454977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NJOP tanah &amp; bangunan     = Rp337.888.000,-</a:t>
            </a:r>
          </a:p>
        </p:txBody>
      </p:sp>
      <p:sp>
        <p:nvSpPr>
          <p:cNvPr id="151580" name="Text Box 28"/>
          <p:cNvSpPr txBox="1">
            <a:spLocks noChangeArrowheads="1"/>
          </p:cNvSpPr>
          <p:nvPr/>
        </p:nvSpPr>
        <p:spPr bwMode="auto">
          <a:xfrm>
            <a:off x="2895600" y="5715000"/>
            <a:ext cx="4537075"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NJOP TKP ( asumsi )           = Rp  10.000.000,-</a:t>
            </a:r>
          </a:p>
        </p:txBody>
      </p:sp>
      <p:sp>
        <p:nvSpPr>
          <p:cNvPr id="151581" name="Text Box 29"/>
          <p:cNvSpPr txBox="1">
            <a:spLocks noChangeArrowheads="1"/>
          </p:cNvSpPr>
          <p:nvPr/>
        </p:nvSpPr>
        <p:spPr bwMode="auto">
          <a:xfrm>
            <a:off x="2895600" y="6019800"/>
            <a:ext cx="4570413" cy="336550"/>
          </a:xfrm>
          <a:prstGeom prst="rect">
            <a:avLst/>
          </a:prstGeom>
          <a:noFill/>
          <a:ln w="9525">
            <a:noFill/>
            <a:miter lim="800000"/>
            <a:headEnd/>
            <a:tailEnd/>
          </a:ln>
        </p:spPr>
        <p:txBody>
          <a:bodyPr wrap="none">
            <a:spAutoFit/>
          </a:bodyPr>
          <a:lstStyle/>
          <a:p>
            <a:pPr eaLnBrk="1" hangingPunct="1"/>
            <a:r>
              <a:rPr lang="en-US" sz="1600" b="1">
                <a:cs typeface="Arial" pitchFamily="34" charset="0"/>
              </a:rPr>
              <a:t>NJOP utk perhitungan PBB = Rp327.888.000,-</a:t>
            </a:r>
          </a:p>
        </p:txBody>
      </p:sp>
      <p:sp>
        <p:nvSpPr>
          <p:cNvPr id="151582" name="Text Box 30"/>
          <p:cNvSpPr txBox="1">
            <a:spLocks noChangeArrowheads="1"/>
          </p:cNvSpPr>
          <p:nvPr/>
        </p:nvSpPr>
        <p:spPr bwMode="auto">
          <a:xfrm>
            <a:off x="2895600" y="6324600"/>
            <a:ext cx="5657850" cy="366713"/>
          </a:xfrm>
          <a:prstGeom prst="rect">
            <a:avLst/>
          </a:prstGeom>
          <a:noFill/>
          <a:ln w="9525">
            <a:noFill/>
            <a:miter lim="800000"/>
            <a:headEnd/>
            <a:tailEnd/>
          </a:ln>
        </p:spPr>
        <p:txBody>
          <a:bodyPr wrap="none">
            <a:spAutoFit/>
          </a:bodyPr>
          <a:lstStyle/>
          <a:p>
            <a:pPr eaLnBrk="1" hangingPunct="1"/>
            <a:r>
              <a:rPr lang="en-US" b="1">
                <a:cs typeface="Arial" pitchFamily="34" charset="0"/>
              </a:rPr>
              <a:t>PBB = 0,5% x 20% x Rp327.888.000,- = Rp327.888,-</a:t>
            </a:r>
          </a:p>
        </p:txBody>
      </p:sp>
      <p:graphicFrame>
        <p:nvGraphicFramePr>
          <p:cNvPr id="151583" name="Object 31"/>
          <p:cNvGraphicFramePr>
            <a:graphicFrameLocks/>
          </p:cNvGraphicFramePr>
          <p:nvPr/>
        </p:nvGraphicFramePr>
        <p:xfrm>
          <a:off x="381000" y="838200"/>
          <a:ext cx="1828800" cy="1219200"/>
        </p:xfrm>
        <a:graphic>
          <a:graphicData uri="http://schemas.openxmlformats.org/presentationml/2006/ole">
            <p:oleObj spid="_x0000_s6151" name="ClipArt" r:id="rId8" imgW="933120" imgH="1398240" progId="">
              <p:embed/>
            </p:oleObj>
          </a:graphicData>
        </a:graphic>
      </p:graphicFrame>
      <p:sp>
        <p:nvSpPr>
          <p:cNvPr id="6177" name="Text Box 32"/>
          <p:cNvSpPr txBox="1">
            <a:spLocks noChangeArrowheads="1"/>
          </p:cNvSpPr>
          <p:nvPr/>
        </p:nvSpPr>
        <p:spPr bwMode="auto">
          <a:xfrm>
            <a:off x="8670925" y="36513"/>
            <a:ext cx="438150" cy="366712"/>
          </a:xfrm>
          <a:prstGeom prst="rect">
            <a:avLst/>
          </a:prstGeom>
          <a:noFill/>
          <a:ln w="9525">
            <a:noFill/>
            <a:miter lim="800000"/>
            <a:headEnd/>
            <a:tailEnd/>
          </a:ln>
        </p:spPr>
        <p:txBody>
          <a:bodyPr wrap="none">
            <a:spAutoFit/>
          </a:bodyPr>
          <a:lstStyle/>
          <a:p>
            <a:pPr eaLnBrk="1" hangingPunct="1"/>
            <a:r>
              <a:rPr lang="en-US" b="1">
                <a:cs typeface="Arial" pitchFamily="34" charset="0"/>
              </a:rPr>
              <a:t>20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1554"/>
                                        </p:tgtEl>
                                        <p:attrNameLst>
                                          <p:attrName>style.visibility</p:attrName>
                                        </p:attrNameLst>
                                      </p:cBhvr>
                                      <p:to>
                                        <p:strVal val="visible"/>
                                      </p:to>
                                    </p:set>
                                    <p:animEffect transition="in" filter="diamond(in)">
                                      <p:cBhvr>
                                        <p:cTn id="7" dur="2000"/>
                                        <p:tgtEl>
                                          <p:spTgt spid="151554"/>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51555"/>
                                        </p:tgtEl>
                                        <p:attrNameLst>
                                          <p:attrName>style.visibility</p:attrName>
                                        </p:attrNameLst>
                                      </p:cBhvr>
                                      <p:to>
                                        <p:strVal val="visible"/>
                                      </p:to>
                                    </p:set>
                                    <p:animEffect transition="in" filter="diamond(in)">
                                      <p:cBhvr>
                                        <p:cTn id="11" dur="2000"/>
                                        <p:tgtEl>
                                          <p:spTgt spid="151555"/>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151556"/>
                                        </p:tgtEl>
                                        <p:attrNameLst>
                                          <p:attrName>style.visibility</p:attrName>
                                        </p:attrNameLst>
                                      </p:cBhvr>
                                      <p:to>
                                        <p:strVal val="visible"/>
                                      </p:to>
                                    </p:set>
                                    <p:animEffect transition="in" filter="diamond(in)">
                                      <p:cBhvr>
                                        <p:cTn id="15" dur="2000"/>
                                        <p:tgtEl>
                                          <p:spTgt spid="151556"/>
                                        </p:tgtEl>
                                      </p:cBhvr>
                                    </p:animEffect>
                                  </p:childTnLst>
                                </p:cTn>
                              </p:par>
                            </p:childTnLst>
                          </p:cTn>
                        </p:par>
                        <p:par>
                          <p:cTn id="16" fill="hold">
                            <p:stCondLst>
                              <p:cond delay="6000"/>
                            </p:stCondLst>
                            <p:childTnLst>
                              <p:par>
                                <p:cTn id="17" presetID="8" presetClass="entr" presetSubtype="16" fill="hold" nodeType="afterEffect">
                                  <p:stCondLst>
                                    <p:cond delay="0"/>
                                  </p:stCondLst>
                                  <p:childTnLst>
                                    <p:set>
                                      <p:cBhvr>
                                        <p:cTn id="18" dur="1" fill="hold">
                                          <p:stCondLst>
                                            <p:cond delay="0"/>
                                          </p:stCondLst>
                                        </p:cTn>
                                        <p:tgtEl>
                                          <p:spTgt spid="151557"/>
                                        </p:tgtEl>
                                        <p:attrNameLst>
                                          <p:attrName>style.visibility</p:attrName>
                                        </p:attrNameLst>
                                      </p:cBhvr>
                                      <p:to>
                                        <p:strVal val="visible"/>
                                      </p:to>
                                    </p:set>
                                    <p:animEffect transition="in" filter="diamond(in)">
                                      <p:cBhvr>
                                        <p:cTn id="19" dur="2000"/>
                                        <p:tgtEl>
                                          <p:spTgt spid="151557"/>
                                        </p:tgtEl>
                                      </p:cBhvr>
                                    </p:animEffect>
                                  </p:childTnLst>
                                </p:cTn>
                              </p:par>
                            </p:childTnLst>
                          </p:cTn>
                        </p:par>
                        <p:par>
                          <p:cTn id="20" fill="hold">
                            <p:stCondLst>
                              <p:cond delay="8000"/>
                            </p:stCondLst>
                            <p:childTnLst>
                              <p:par>
                                <p:cTn id="21" presetID="8" presetClass="entr" presetSubtype="16" fill="hold" nodeType="afterEffect">
                                  <p:stCondLst>
                                    <p:cond delay="0"/>
                                  </p:stCondLst>
                                  <p:childTnLst>
                                    <p:set>
                                      <p:cBhvr>
                                        <p:cTn id="22" dur="1" fill="hold">
                                          <p:stCondLst>
                                            <p:cond delay="0"/>
                                          </p:stCondLst>
                                        </p:cTn>
                                        <p:tgtEl>
                                          <p:spTgt spid="151558"/>
                                        </p:tgtEl>
                                        <p:attrNameLst>
                                          <p:attrName>style.visibility</p:attrName>
                                        </p:attrNameLst>
                                      </p:cBhvr>
                                      <p:to>
                                        <p:strVal val="visible"/>
                                      </p:to>
                                    </p:set>
                                    <p:animEffect transition="in" filter="diamond(in)">
                                      <p:cBhvr>
                                        <p:cTn id="23" dur="2000"/>
                                        <p:tgtEl>
                                          <p:spTgt spid="151558"/>
                                        </p:tgtEl>
                                      </p:cBhvr>
                                    </p:animEffect>
                                  </p:childTnLst>
                                </p:cTn>
                              </p:par>
                            </p:childTnLst>
                          </p:cTn>
                        </p:par>
                        <p:par>
                          <p:cTn id="24" fill="hold">
                            <p:stCondLst>
                              <p:cond delay="10000"/>
                            </p:stCondLst>
                            <p:childTnLst>
                              <p:par>
                                <p:cTn id="25" presetID="8" presetClass="entr" presetSubtype="16" fill="hold" nodeType="afterEffect">
                                  <p:stCondLst>
                                    <p:cond delay="0"/>
                                  </p:stCondLst>
                                  <p:childTnLst>
                                    <p:set>
                                      <p:cBhvr>
                                        <p:cTn id="26" dur="1" fill="hold">
                                          <p:stCondLst>
                                            <p:cond delay="0"/>
                                          </p:stCondLst>
                                        </p:cTn>
                                        <p:tgtEl>
                                          <p:spTgt spid="151583"/>
                                        </p:tgtEl>
                                        <p:attrNameLst>
                                          <p:attrName>style.visibility</p:attrName>
                                        </p:attrNameLst>
                                      </p:cBhvr>
                                      <p:to>
                                        <p:strVal val="visible"/>
                                      </p:to>
                                    </p:set>
                                    <p:animEffect transition="in" filter="diamond(in)">
                                      <p:cBhvr>
                                        <p:cTn id="27" dur="2000"/>
                                        <p:tgtEl>
                                          <p:spTgt spid="151583"/>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151559"/>
                                        </p:tgtEl>
                                        <p:attrNameLst>
                                          <p:attrName>style.visibility</p:attrName>
                                        </p:attrNameLst>
                                      </p:cBhvr>
                                      <p:to>
                                        <p:strVal val="visible"/>
                                      </p:to>
                                    </p:set>
                                    <p:anim calcmode="lin" valueType="num">
                                      <p:cBhvr>
                                        <p:cTn id="32" dur="500" fill="hold"/>
                                        <p:tgtEl>
                                          <p:spTgt spid="151559"/>
                                        </p:tgtEl>
                                        <p:attrNameLst>
                                          <p:attrName>ppt_w</p:attrName>
                                        </p:attrNameLst>
                                      </p:cBhvr>
                                      <p:tavLst>
                                        <p:tav tm="0">
                                          <p:val>
                                            <p:fltVal val="0"/>
                                          </p:val>
                                        </p:tav>
                                        <p:tav tm="100000">
                                          <p:val>
                                            <p:strVal val="#ppt_w"/>
                                          </p:val>
                                        </p:tav>
                                      </p:tavLst>
                                    </p:anim>
                                    <p:anim calcmode="lin" valueType="num">
                                      <p:cBhvr>
                                        <p:cTn id="33" dur="500" fill="hold"/>
                                        <p:tgtEl>
                                          <p:spTgt spid="151559"/>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151560"/>
                                        </p:tgtEl>
                                        <p:attrNameLst>
                                          <p:attrName>style.visibility</p:attrName>
                                        </p:attrNameLst>
                                      </p:cBhvr>
                                      <p:to>
                                        <p:strVal val="visible"/>
                                      </p:to>
                                    </p:set>
                                    <p:anim calcmode="lin" valueType="num">
                                      <p:cBhvr>
                                        <p:cTn id="38" dur="500" fill="hold"/>
                                        <p:tgtEl>
                                          <p:spTgt spid="151560"/>
                                        </p:tgtEl>
                                        <p:attrNameLst>
                                          <p:attrName>ppt_w</p:attrName>
                                        </p:attrNameLst>
                                      </p:cBhvr>
                                      <p:tavLst>
                                        <p:tav tm="0">
                                          <p:val>
                                            <p:fltVal val="0"/>
                                          </p:val>
                                        </p:tav>
                                        <p:tav tm="100000">
                                          <p:val>
                                            <p:strVal val="#ppt_w"/>
                                          </p:val>
                                        </p:tav>
                                      </p:tavLst>
                                    </p:anim>
                                    <p:anim calcmode="lin" valueType="num">
                                      <p:cBhvr>
                                        <p:cTn id="39" dur="500" fill="hold"/>
                                        <p:tgtEl>
                                          <p:spTgt spid="151560"/>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40" presetClass="entr" presetSubtype="0" fill="hold" grpId="0" nodeType="clickEffect">
                                  <p:stCondLst>
                                    <p:cond delay="0"/>
                                  </p:stCondLst>
                                  <p:iterate type="lt">
                                    <p:tmPct val="10000"/>
                                  </p:iterate>
                                  <p:childTnLst>
                                    <p:set>
                                      <p:cBhvr>
                                        <p:cTn id="43" dur="1" fill="hold">
                                          <p:stCondLst>
                                            <p:cond delay="0"/>
                                          </p:stCondLst>
                                        </p:cTn>
                                        <p:tgtEl>
                                          <p:spTgt spid="151561"/>
                                        </p:tgtEl>
                                        <p:attrNameLst>
                                          <p:attrName>style.visibility</p:attrName>
                                        </p:attrNameLst>
                                      </p:cBhvr>
                                      <p:to>
                                        <p:strVal val="visible"/>
                                      </p:to>
                                    </p:set>
                                    <p:animEffect transition="in" filter="fade">
                                      <p:cBhvr>
                                        <p:cTn id="44" dur="1000"/>
                                        <p:tgtEl>
                                          <p:spTgt spid="151561"/>
                                        </p:tgtEl>
                                      </p:cBhvr>
                                    </p:animEffect>
                                    <p:anim calcmode="lin" valueType="num">
                                      <p:cBhvr>
                                        <p:cTn id="45" dur="1000" fill="hold"/>
                                        <p:tgtEl>
                                          <p:spTgt spid="151561"/>
                                        </p:tgtEl>
                                        <p:attrNameLst>
                                          <p:attrName>ppt_x</p:attrName>
                                        </p:attrNameLst>
                                      </p:cBhvr>
                                      <p:tavLst>
                                        <p:tav tm="0">
                                          <p:val>
                                            <p:strVal val="#ppt_x-.1"/>
                                          </p:val>
                                        </p:tav>
                                        <p:tav tm="100000">
                                          <p:val>
                                            <p:strVal val="#ppt_x"/>
                                          </p:val>
                                        </p:tav>
                                      </p:tavLst>
                                    </p:anim>
                                    <p:anim calcmode="lin" valueType="num">
                                      <p:cBhvr>
                                        <p:cTn id="46" dur="1000" fill="hold"/>
                                        <p:tgtEl>
                                          <p:spTgt spid="15156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0" presetClass="entr" presetSubtype="0" fill="hold" grpId="0" nodeType="clickEffect">
                                  <p:stCondLst>
                                    <p:cond delay="0"/>
                                  </p:stCondLst>
                                  <p:iterate type="lt">
                                    <p:tmPct val="10000"/>
                                  </p:iterate>
                                  <p:childTnLst>
                                    <p:set>
                                      <p:cBhvr>
                                        <p:cTn id="50" dur="1" fill="hold">
                                          <p:stCondLst>
                                            <p:cond delay="0"/>
                                          </p:stCondLst>
                                        </p:cTn>
                                        <p:tgtEl>
                                          <p:spTgt spid="151562"/>
                                        </p:tgtEl>
                                        <p:attrNameLst>
                                          <p:attrName>style.visibility</p:attrName>
                                        </p:attrNameLst>
                                      </p:cBhvr>
                                      <p:to>
                                        <p:strVal val="visible"/>
                                      </p:to>
                                    </p:set>
                                    <p:animEffect transition="in" filter="fade">
                                      <p:cBhvr>
                                        <p:cTn id="51" dur="1000"/>
                                        <p:tgtEl>
                                          <p:spTgt spid="151562"/>
                                        </p:tgtEl>
                                      </p:cBhvr>
                                    </p:animEffect>
                                    <p:anim calcmode="lin" valueType="num">
                                      <p:cBhvr>
                                        <p:cTn id="52" dur="1000" fill="hold"/>
                                        <p:tgtEl>
                                          <p:spTgt spid="151562"/>
                                        </p:tgtEl>
                                        <p:attrNameLst>
                                          <p:attrName>ppt_x</p:attrName>
                                        </p:attrNameLst>
                                      </p:cBhvr>
                                      <p:tavLst>
                                        <p:tav tm="0">
                                          <p:val>
                                            <p:strVal val="#ppt_x-.1"/>
                                          </p:val>
                                        </p:tav>
                                        <p:tav tm="100000">
                                          <p:val>
                                            <p:strVal val="#ppt_x"/>
                                          </p:val>
                                        </p:tav>
                                      </p:tavLst>
                                    </p:anim>
                                    <p:anim calcmode="lin" valueType="num">
                                      <p:cBhvr>
                                        <p:cTn id="53" dur="1000" fill="hold"/>
                                        <p:tgtEl>
                                          <p:spTgt spid="151562"/>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0" presetClass="entr" presetSubtype="0" fill="hold" grpId="0" nodeType="clickEffect">
                                  <p:stCondLst>
                                    <p:cond delay="0"/>
                                  </p:stCondLst>
                                  <p:iterate type="lt">
                                    <p:tmPct val="10000"/>
                                  </p:iterate>
                                  <p:childTnLst>
                                    <p:set>
                                      <p:cBhvr>
                                        <p:cTn id="57" dur="1" fill="hold">
                                          <p:stCondLst>
                                            <p:cond delay="0"/>
                                          </p:stCondLst>
                                        </p:cTn>
                                        <p:tgtEl>
                                          <p:spTgt spid="151563"/>
                                        </p:tgtEl>
                                        <p:attrNameLst>
                                          <p:attrName>style.visibility</p:attrName>
                                        </p:attrNameLst>
                                      </p:cBhvr>
                                      <p:to>
                                        <p:strVal val="visible"/>
                                      </p:to>
                                    </p:set>
                                    <p:animEffect transition="in" filter="fade">
                                      <p:cBhvr>
                                        <p:cTn id="58" dur="1000"/>
                                        <p:tgtEl>
                                          <p:spTgt spid="151563"/>
                                        </p:tgtEl>
                                      </p:cBhvr>
                                    </p:animEffect>
                                    <p:anim calcmode="lin" valueType="num">
                                      <p:cBhvr>
                                        <p:cTn id="59" dur="1000" fill="hold"/>
                                        <p:tgtEl>
                                          <p:spTgt spid="151563"/>
                                        </p:tgtEl>
                                        <p:attrNameLst>
                                          <p:attrName>ppt_x</p:attrName>
                                        </p:attrNameLst>
                                      </p:cBhvr>
                                      <p:tavLst>
                                        <p:tav tm="0">
                                          <p:val>
                                            <p:strVal val="#ppt_x-.1"/>
                                          </p:val>
                                        </p:tav>
                                        <p:tav tm="100000">
                                          <p:val>
                                            <p:strVal val="#ppt_x"/>
                                          </p:val>
                                        </p:tav>
                                      </p:tavLst>
                                    </p:anim>
                                    <p:anim calcmode="lin" valueType="num">
                                      <p:cBhvr>
                                        <p:cTn id="60" dur="1000" fill="hold"/>
                                        <p:tgtEl>
                                          <p:spTgt spid="151563"/>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0" presetClass="entr" presetSubtype="0" fill="hold" grpId="0" nodeType="clickEffect">
                                  <p:stCondLst>
                                    <p:cond delay="0"/>
                                  </p:stCondLst>
                                  <p:iterate type="lt">
                                    <p:tmPct val="10000"/>
                                  </p:iterate>
                                  <p:childTnLst>
                                    <p:set>
                                      <p:cBhvr>
                                        <p:cTn id="64" dur="1" fill="hold">
                                          <p:stCondLst>
                                            <p:cond delay="0"/>
                                          </p:stCondLst>
                                        </p:cTn>
                                        <p:tgtEl>
                                          <p:spTgt spid="151564"/>
                                        </p:tgtEl>
                                        <p:attrNameLst>
                                          <p:attrName>style.visibility</p:attrName>
                                        </p:attrNameLst>
                                      </p:cBhvr>
                                      <p:to>
                                        <p:strVal val="visible"/>
                                      </p:to>
                                    </p:set>
                                    <p:animEffect transition="in" filter="fade">
                                      <p:cBhvr>
                                        <p:cTn id="65" dur="1000"/>
                                        <p:tgtEl>
                                          <p:spTgt spid="151564"/>
                                        </p:tgtEl>
                                      </p:cBhvr>
                                    </p:animEffect>
                                    <p:anim calcmode="lin" valueType="num">
                                      <p:cBhvr>
                                        <p:cTn id="66" dur="1000" fill="hold"/>
                                        <p:tgtEl>
                                          <p:spTgt spid="151564"/>
                                        </p:tgtEl>
                                        <p:attrNameLst>
                                          <p:attrName>ppt_x</p:attrName>
                                        </p:attrNameLst>
                                      </p:cBhvr>
                                      <p:tavLst>
                                        <p:tav tm="0">
                                          <p:val>
                                            <p:strVal val="#ppt_x-.1"/>
                                          </p:val>
                                        </p:tav>
                                        <p:tav tm="100000">
                                          <p:val>
                                            <p:strVal val="#ppt_x"/>
                                          </p:val>
                                        </p:tav>
                                      </p:tavLst>
                                    </p:anim>
                                    <p:anim calcmode="lin" valueType="num">
                                      <p:cBhvr>
                                        <p:cTn id="67" dur="1000" fill="hold"/>
                                        <p:tgtEl>
                                          <p:spTgt spid="151564"/>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0" presetClass="entr" presetSubtype="0" fill="hold" grpId="0" nodeType="clickEffect">
                                  <p:stCondLst>
                                    <p:cond delay="0"/>
                                  </p:stCondLst>
                                  <p:iterate type="lt">
                                    <p:tmPct val="10000"/>
                                  </p:iterate>
                                  <p:childTnLst>
                                    <p:set>
                                      <p:cBhvr>
                                        <p:cTn id="71" dur="1" fill="hold">
                                          <p:stCondLst>
                                            <p:cond delay="0"/>
                                          </p:stCondLst>
                                        </p:cTn>
                                        <p:tgtEl>
                                          <p:spTgt spid="151565"/>
                                        </p:tgtEl>
                                        <p:attrNameLst>
                                          <p:attrName>style.visibility</p:attrName>
                                        </p:attrNameLst>
                                      </p:cBhvr>
                                      <p:to>
                                        <p:strVal val="visible"/>
                                      </p:to>
                                    </p:set>
                                    <p:animEffect transition="in" filter="fade">
                                      <p:cBhvr>
                                        <p:cTn id="72" dur="1000"/>
                                        <p:tgtEl>
                                          <p:spTgt spid="151565"/>
                                        </p:tgtEl>
                                      </p:cBhvr>
                                    </p:animEffect>
                                    <p:anim calcmode="lin" valueType="num">
                                      <p:cBhvr>
                                        <p:cTn id="73" dur="1000" fill="hold"/>
                                        <p:tgtEl>
                                          <p:spTgt spid="151565"/>
                                        </p:tgtEl>
                                        <p:attrNameLst>
                                          <p:attrName>ppt_x</p:attrName>
                                        </p:attrNameLst>
                                      </p:cBhvr>
                                      <p:tavLst>
                                        <p:tav tm="0">
                                          <p:val>
                                            <p:strVal val="#ppt_x-.1"/>
                                          </p:val>
                                        </p:tav>
                                        <p:tav tm="100000">
                                          <p:val>
                                            <p:strVal val="#ppt_x"/>
                                          </p:val>
                                        </p:tav>
                                      </p:tavLst>
                                    </p:anim>
                                    <p:anim calcmode="lin" valueType="num">
                                      <p:cBhvr>
                                        <p:cTn id="74" dur="1000" fill="hold"/>
                                        <p:tgtEl>
                                          <p:spTgt spid="15156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0" presetClass="entr" presetSubtype="0" fill="hold" grpId="0" nodeType="clickEffect">
                                  <p:stCondLst>
                                    <p:cond delay="0"/>
                                  </p:stCondLst>
                                  <p:iterate type="lt">
                                    <p:tmPct val="10000"/>
                                  </p:iterate>
                                  <p:childTnLst>
                                    <p:set>
                                      <p:cBhvr>
                                        <p:cTn id="78" dur="1" fill="hold">
                                          <p:stCondLst>
                                            <p:cond delay="0"/>
                                          </p:stCondLst>
                                        </p:cTn>
                                        <p:tgtEl>
                                          <p:spTgt spid="151566"/>
                                        </p:tgtEl>
                                        <p:attrNameLst>
                                          <p:attrName>style.visibility</p:attrName>
                                        </p:attrNameLst>
                                      </p:cBhvr>
                                      <p:to>
                                        <p:strVal val="visible"/>
                                      </p:to>
                                    </p:set>
                                    <p:animEffect transition="in" filter="fade">
                                      <p:cBhvr>
                                        <p:cTn id="79" dur="1000"/>
                                        <p:tgtEl>
                                          <p:spTgt spid="151566"/>
                                        </p:tgtEl>
                                      </p:cBhvr>
                                    </p:animEffect>
                                    <p:anim calcmode="lin" valueType="num">
                                      <p:cBhvr>
                                        <p:cTn id="80" dur="1000" fill="hold"/>
                                        <p:tgtEl>
                                          <p:spTgt spid="151566"/>
                                        </p:tgtEl>
                                        <p:attrNameLst>
                                          <p:attrName>ppt_x</p:attrName>
                                        </p:attrNameLst>
                                      </p:cBhvr>
                                      <p:tavLst>
                                        <p:tav tm="0">
                                          <p:val>
                                            <p:strVal val="#ppt_x-.1"/>
                                          </p:val>
                                        </p:tav>
                                        <p:tav tm="100000">
                                          <p:val>
                                            <p:strVal val="#ppt_x"/>
                                          </p:val>
                                        </p:tav>
                                      </p:tavLst>
                                    </p:anim>
                                    <p:anim calcmode="lin" valueType="num">
                                      <p:cBhvr>
                                        <p:cTn id="81" dur="1000" fill="hold"/>
                                        <p:tgtEl>
                                          <p:spTgt spid="151566"/>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0" presetClass="entr" presetSubtype="0" fill="hold" grpId="0" nodeType="clickEffect">
                                  <p:stCondLst>
                                    <p:cond delay="0"/>
                                  </p:stCondLst>
                                  <p:iterate type="lt">
                                    <p:tmPct val="10000"/>
                                  </p:iterate>
                                  <p:childTnLst>
                                    <p:set>
                                      <p:cBhvr>
                                        <p:cTn id="85" dur="1" fill="hold">
                                          <p:stCondLst>
                                            <p:cond delay="0"/>
                                          </p:stCondLst>
                                        </p:cTn>
                                        <p:tgtEl>
                                          <p:spTgt spid="151567"/>
                                        </p:tgtEl>
                                        <p:attrNameLst>
                                          <p:attrName>style.visibility</p:attrName>
                                        </p:attrNameLst>
                                      </p:cBhvr>
                                      <p:to>
                                        <p:strVal val="visible"/>
                                      </p:to>
                                    </p:set>
                                    <p:animEffect transition="in" filter="fade">
                                      <p:cBhvr>
                                        <p:cTn id="86" dur="1000"/>
                                        <p:tgtEl>
                                          <p:spTgt spid="151567"/>
                                        </p:tgtEl>
                                      </p:cBhvr>
                                    </p:animEffect>
                                    <p:anim calcmode="lin" valueType="num">
                                      <p:cBhvr>
                                        <p:cTn id="87" dur="1000" fill="hold"/>
                                        <p:tgtEl>
                                          <p:spTgt spid="151567"/>
                                        </p:tgtEl>
                                        <p:attrNameLst>
                                          <p:attrName>ppt_x</p:attrName>
                                        </p:attrNameLst>
                                      </p:cBhvr>
                                      <p:tavLst>
                                        <p:tav tm="0">
                                          <p:val>
                                            <p:strVal val="#ppt_x-.1"/>
                                          </p:val>
                                        </p:tav>
                                        <p:tav tm="100000">
                                          <p:val>
                                            <p:strVal val="#ppt_x"/>
                                          </p:val>
                                        </p:tav>
                                      </p:tavLst>
                                    </p:anim>
                                    <p:anim calcmode="lin" valueType="num">
                                      <p:cBhvr>
                                        <p:cTn id="88" dur="1000" fill="hold"/>
                                        <p:tgtEl>
                                          <p:spTgt spid="151567"/>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3" presetClass="entr" presetSubtype="16" fill="hold" grpId="0" nodeType="clickEffect">
                                  <p:stCondLst>
                                    <p:cond delay="0"/>
                                  </p:stCondLst>
                                  <p:childTnLst>
                                    <p:set>
                                      <p:cBhvr>
                                        <p:cTn id="92" dur="1" fill="hold">
                                          <p:stCondLst>
                                            <p:cond delay="0"/>
                                          </p:stCondLst>
                                        </p:cTn>
                                        <p:tgtEl>
                                          <p:spTgt spid="151568"/>
                                        </p:tgtEl>
                                        <p:attrNameLst>
                                          <p:attrName>style.visibility</p:attrName>
                                        </p:attrNameLst>
                                      </p:cBhvr>
                                      <p:to>
                                        <p:strVal val="visible"/>
                                      </p:to>
                                    </p:set>
                                    <p:anim calcmode="lin" valueType="num">
                                      <p:cBhvr>
                                        <p:cTn id="93" dur="500" fill="hold"/>
                                        <p:tgtEl>
                                          <p:spTgt spid="151568"/>
                                        </p:tgtEl>
                                        <p:attrNameLst>
                                          <p:attrName>ppt_w</p:attrName>
                                        </p:attrNameLst>
                                      </p:cBhvr>
                                      <p:tavLst>
                                        <p:tav tm="0">
                                          <p:val>
                                            <p:fltVal val="0"/>
                                          </p:val>
                                        </p:tav>
                                        <p:tav tm="100000">
                                          <p:val>
                                            <p:strVal val="#ppt_w"/>
                                          </p:val>
                                        </p:tav>
                                      </p:tavLst>
                                    </p:anim>
                                    <p:anim calcmode="lin" valueType="num">
                                      <p:cBhvr>
                                        <p:cTn id="94" dur="500" fill="hold"/>
                                        <p:tgtEl>
                                          <p:spTgt spid="151568"/>
                                        </p:tgtEl>
                                        <p:attrNameLst>
                                          <p:attrName>ppt_h</p:attrName>
                                        </p:attrNameLst>
                                      </p:cBhvr>
                                      <p:tavLst>
                                        <p:tav tm="0">
                                          <p:val>
                                            <p:fltVal val="0"/>
                                          </p:val>
                                        </p:tav>
                                        <p:tav tm="100000">
                                          <p:val>
                                            <p:strVal val="#ppt_h"/>
                                          </p:val>
                                        </p:tav>
                                      </p:tavLst>
                                    </p:anim>
                                  </p:childTnLst>
                                </p:cTn>
                              </p:par>
                            </p:childTnLst>
                          </p:cTn>
                        </p:par>
                      </p:childTnLst>
                    </p:cTn>
                  </p:par>
                  <p:par>
                    <p:cTn id="95" fill="hold">
                      <p:stCondLst>
                        <p:cond delay="indefinite"/>
                      </p:stCondLst>
                      <p:childTnLst>
                        <p:par>
                          <p:cTn id="96" fill="hold">
                            <p:stCondLst>
                              <p:cond delay="0"/>
                            </p:stCondLst>
                            <p:childTnLst>
                              <p:par>
                                <p:cTn id="97" presetID="40" presetClass="entr" presetSubtype="0" fill="hold" grpId="0" nodeType="clickEffect">
                                  <p:stCondLst>
                                    <p:cond delay="0"/>
                                  </p:stCondLst>
                                  <p:iterate type="lt">
                                    <p:tmPct val="10000"/>
                                  </p:iterate>
                                  <p:childTnLst>
                                    <p:set>
                                      <p:cBhvr>
                                        <p:cTn id="98" dur="1" fill="hold">
                                          <p:stCondLst>
                                            <p:cond delay="0"/>
                                          </p:stCondLst>
                                        </p:cTn>
                                        <p:tgtEl>
                                          <p:spTgt spid="151569"/>
                                        </p:tgtEl>
                                        <p:attrNameLst>
                                          <p:attrName>style.visibility</p:attrName>
                                        </p:attrNameLst>
                                      </p:cBhvr>
                                      <p:to>
                                        <p:strVal val="visible"/>
                                      </p:to>
                                    </p:set>
                                    <p:animEffect transition="in" filter="fade">
                                      <p:cBhvr>
                                        <p:cTn id="99" dur="1000"/>
                                        <p:tgtEl>
                                          <p:spTgt spid="151569"/>
                                        </p:tgtEl>
                                      </p:cBhvr>
                                    </p:animEffect>
                                    <p:anim calcmode="lin" valueType="num">
                                      <p:cBhvr>
                                        <p:cTn id="100" dur="1000" fill="hold"/>
                                        <p:tgtEl>
                                          <p:spTgt spid="151569"/>
                                        </p:tgtEl>
                                        <p:attrNameLst>
                                          <p:attrName>ppt_x</p:attrName>
                                        </p:attrNameLst>
                                      </p:cBhvr>
                                      <p:tavLst>
                                        <p:tav tm="0">
                                          <p:val>
                                            <p:strVal val="#ppt_x-.1"/>
                                          </p:val>
                                        </p:tav>
                                        <p:tav tm="100000">
                                          <p:val>
                                            <p:strVal val="#ppt_x"/>
                                          </p:val>
                                        </p:tav>
                                      </p:tavLst>
                                    </p:anim>
                                    <p:anim calcmode="lin" valueType="num">
                                      <p:cBhvr>
                                        <p:cTn id="101" dur="1000" fill="hold"/>
                                        <p:tgtEl>
                                          <p:spTgt spid="151569"/>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0" presetClass="entr" presetSubtype="0" fill="hold" grpId="0" nodeType="clickEffect">
                                  <p:stCondLst>
                                    <p:cond delay="0"/>
                                  </p:stCondLst>
                                  <p:iterate type="lt">
                                    <p:tmPct val="10000"/>
                                  </p:iterate>
                                  <p:childTnLst>
                                    <p:set>
                                      <p:cBhvr>
                                        <p:cTn id="105" dur="1" fill="hold">
                                          <p:stCondLst>
                                            <p:cond delay="0"/>
                                          </p:stCondLst>
                                        </p:cTn>
                                        <p:tgtEl>
                                          <p:spTgt spid="151570"/>
                                        </p:tgtEl>
                                        <p:attrNameLst>
                                          <p:attrName>style.visibility</p:attrName>
                                        </p:attrNameLst>
                                      </p:cBhvr>
                                      <p:to>
                                        <p:strVal val="visible"/>
                                      </p:to>
                                    </p:set>
                                    <p:animEffect transition="in" filter="fade">
                                      <p:cBhvr>
                                        <p:cTn id="106" dur="1000"/>
                                        <p:tgtEl>
                                          <p:spTgt spid="151570"/>
                                        </p:tgtEl>
                                      </p:cBhvr>
                                    </p:animEffect>
                                    <p:anim calcmode="lin" valueType="num">
                                      <p:cBhvr>
                                        <p:cTn id="107" dur="1000" fill="hold"/>
                                        <p:tgtEl>
                                          <p:spTgt spid="151570"/>
                                        </p:tgtEl>
                                        <p:attrNameLst>
                                          <p:attrName>ppt_x</p:attrName>
                                        </p:attrNameLst>
                                      </p:cBhvr>
                                      <p:tavLst>
                                        <p:tav tm="0">
                                          <p:val>
                                            <p:strVal val="#ppt_x-.1"/>
                                          </p:val>
                                        </p:tav>
                                        <p:tav tm="100000">
                                          <p:val>
                                            <p:strVal val="#ppt_x"/>
                                          </p:val>
                                        </p:tav>
                                      </p:tavLst>
                                    </p:anim>
                                    <p:anim calcmode="lin" valueType="num">
                                      <p:cBhvr>
                                        <p:cTn id="108" dur="1000" fill="hold"/>
                                        <p:tgtEl>
                                          <p:spTgt spid="151570"/>
                                        </p:tgtEl>
                                        <p:attrNameLst>
                                          <p:attrName>ppt_y</p:attrName>
                                        </p:attrNameLst>
                                      </p:cBhvr>
                                      <p:tavLst>
                                        <p:tav tm="0">
                                          <p:val>
                                            <p:strVal val="#ppt_y"/>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0" presetClass="entr" presetSubtype="0" fill="hold" grpId="0" nodeType="clickEffect">
                                  <p:stCondLst>
                                    <p:cond delay="0"/>
                                  </p:stCondLst>
                                  <p:iterate type="lt">
                                    <p:tmPct val="10000"/>
                                  </p:iterate>
                                  <p:childTnLst>
                                    <p:set>
                                      <p:cBhvr>
                                        <p:cTn id="112" dur="1" fill="hold">
                                          <p:stCondLst>
                                            <p:cond delay="0"/>
                                          </p:stCondLst>
                                        </p:cTn>
                                        <p:tgtEl>
                                          <p:spTgt spid="151571"/>
                                        </p:tgtEl>
                                        <p:attrNameLst>
                                          <p:attrName>style.visibility</p:attrName>
                                        </p:attrNameLst>
                                      </p:cBhvr>
                                      <p:to>
                                        <p:strVal val="visible"/>
                                      </p:to>
                                    </p:set>
                                    <p:animEffect transition="in" filter="fade">
                                      <p:cBhvr>
                                        <p:cTn id="113" dur="1000"/>
                                        <p:tgtEl>
                                          <p:spTgt spid="151571"/>
                                        </p:tgtEl>
                                      </p:cBhvr>
                                    </p:animEffect>
                                    <p:anim calcmode="lin" valueType="num">
                                      <p:cBhvr>
                                        <p:cTn id="114" dur="1000" fill="hold"/>
                                        <p:tgtEl>
                                          <p:spTgt spid="151571"/>
                                        </p:tgtEl>
                                        <p:attrNameLst>
                                          <p:attrName>ppt_x</p:attrName>
                                        </p:attrNameLst>
                                      </p:cBhvr>
                                      <p:tavLst>
                                        <p:tav tm="0">
                                          <p:val>
                                            <p:strVal val="#ppt_x-.1"/>
                                          </p:val>
                                        </p:tav>
                                        <p:tav tm="100000">
                                          <p:val>
                                            <p:strVal val="#ppt_x"/>
                                          </p:val>
                                        </p:tav>
                                      </p:tavLst>
                                    </p:anim>
                                    <p:anim calcmode="lin" valueType="num">
                                      <p:cBhvr>
                                        <p:cTn id="115" dur="1000" fill="hold"/>
                                        <p:tgtEl>
                                          <p:spTgt spid="151571"/>
                                        </p:tgtEl>
                                        <p:attrNameLst>
                                          <p:attrName>ppt_y</p:attrName>
                                        </p:attrNameLst>
                                      </p:cBhvr>
                                      <p:tavLst>
                                        <p:tav tm="0">
                                          <p:val>
                                            <p:strVal val="#ppt_y"/>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0" presetClass="entr" presetSubtype="0" fill="hold" grpId="0" nodeType="clickEffect">
                                  <p:stCondLst>
                                    <p:cond delay="0"/>
                                  </p:stCondLst>
                                  <p:iterate type="lt">
                                    <p:tmPct val="10000"/>
                                  </p:iterate>
                                  <p:childTnLst>
                                    <p:set>
                                      <p:cBhvr>
                                        <p:cTn id="119" dur="1" fill="hold">
                                          <p:stCondLst>
                                            <p:cond delay="0"/>
                                          </p:stCondLst>
                                        </p:cTn>
                                        <p:tgtEl>
                                          <p:spTgt spid="151572"/>
                                        </p:tgtEl>
                                        <p:attrNameLst>
                                          <p:attrName>style.visibility</p:attrName>
                                        </p:attrNameLst>
                                      </p:cBhvr>
                                      <p:to>
                                        <p:strVal val="visible"/>
                                      </p:to>
                                    </p:set>
                                    <p:animEffect transition="in" filter="fade">
                                      <p:cBhvr>
                                        <p:cTn id="120" dur="1000"/>
                                        <p:tgtEl>
                                          <p:spTgt spid="151572"/>
                                        </p:tgtEl>
                                      </p:cBhvr>
                                    </p:animEffect>
                                    <p:anim calcmode="lin" valueType="num">
                                      <p:cBhvr>
                                        <p:cTn id="121" dur="1000" fill="hold"/>
                                        <p:tgtEl>
                                          <p:spTgt spid="151572"/>
                                        </p:tgtEl>
                                        <p:attrNameLst>
                                          <p:attrName>ppt_x</p:attrName>
                                        </p:attrNameLst>
                                      </p:cBhvr>
                                      <p:tavLst>
                                        <p:tav tm="0">
                                          <p:val>
                                            <p:strVal val="#ppt_x-.1"/>
                                          </p:val>
                                        </p:tav>
                                        <p:tav tm="100000">
                                          <p:val>
                                            <p:strVal val="#ppt_x"/>
                                          </p:val>
                                        </p:tav>
                                      </p:tavLst>
                                    </p:anim>
                                    <p:anim calcmode="lin" valueType="num">
                                      <p:cBhvr>
                                        <p:cTn id="122" dur="1000" fill="hold"/>
                                        <p:tgtEl>
                                          <p:spTgt spid="151572"/>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40" presetClass="entr" presetSubtype="0" fill="hold" grpId="0" nodeType="clickEffect">
                                  <p:stCondLst>
                                    <p:cond delay="0"/>
                                  </p:stCondLst>
                                  <p:iterate type="lt">
                                    <p:tmPct val="10000"/>
                                  </p:iterate>
                                  <p:childTnLst>
                                    <p:set>
                                      <p:cBhvr>
                                        <p:cTn id="126" dur="1" fill="hold">
                                          <p:stCondLst>
                                            <p:cond delay="0"/>
                                          </p:stCondLst>
                                        </p:cTn>
                                        <p:tgtEl>
                                          <p:spTgt spid="151573"/>
                                        </p:tgtEl>
                                        <p:attrNameLst>
                                          <p:attrName>style.visibility</p:attrName>
                                        </p:attrNameLst>
                                      </p:cBhvr>
                                      <p:to>
                                        <p:strVal val="visible"/>
                                      </p:to>
                                    </p:set>
                                    <p:animEffect transition="in" filter="fade">
                                      <p:cBhvr>
                                        <p:cTn id="127" dur="1000"/>
                                        <p:tgtEl>
                                          <p:spTgt spid="151573"/>
                                        </p:tgtEl>
                                      </p:cBhvr>
                                    </p:animEffect>
                                    <p:anim calcmode="lin" valueType="num">
                                      <p:cBhvr>
                                        <p:cTn id="128" dur="1000" fill="hold"/>
                                        <p:tgtEl>
                                          <p:spTgt spid="151573"/>
                                        </p:tgtEl>
                                        <p:attrNameLst>
                                          <p:attrName>ppt_x</p:attrName>
                                        </p:attrNameLst>
                                      </p:cBhvr>
                                      <p:tavLst>
                                        <p:tav tm="0">
                                          <p:val>
                                            <p:strVal val="#ppt_x-.1"/>
                                          </p:val>
                                        </p:tav>
                                        <p:tav tm="100000">
                                          <p:val>
                                            <p:strVal val="#ppt_x"/>
                                          </p:val>
                                        </p:tav>
                                      </p:tavLst>
                                    </p:anim>
                                    <p:anim calcmode="lin" valueType="num">
                                      <p:cBhvr>
                                        <p:cTn id="129" dur="1000" fill="hold"/>
                                        <p:tgtEl>
                                          <p:spTgt spid="151573"/>
                                        </p:tgtEl>
                                        <p:attrNameLst>
                                          <p:attrName>ppt_y</p:attrName>
                                        </p:attrNameLst>
                                      </p:cBhvr>
                                      <p:tavLst>
                                        <p:tav tm="0">
                                          <p:val>
                                            <p:strVal val="#ppt_y"/>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40" presetClass="entr" presetSubtype="0" fill="hold" grpId="0" nodeType="clickEffect">
                                  <p:stCondLst>
                                    <p:cond delay="0"/>
                                  </p:stCondLst>
                                  <p:iterate type="lt">
                                    <p:tmPct val="10000"/>
                                  </p:iterate>
                                  <p:childTnLst>
                                    <p:set>
                                      <p:cBhvr>
                                        <p:cTn id="133" dur="1" fill="hold">
                                          <p:stCondLst>
                                            <p:cond delay="0"/>
                                          </p:stCondLst>
                                        </p:cTn>
                                        <p:tgtEl>
                                          <p:spTgt spid="151574"/>
                                        </p:tgtEl>
                                        <p:attrNameLst>
                                          <p:attrName>style.visibility</p:attrName>
                                        </p:attrNameLst>
                                      </p:cBhvr>
                                      <p:to>
                                        <p:strVal val="visible"/>
                                      </p:to>
                                    </p:set>
                                    <p:animEffect transition="in" filter="fade">
                                      <p:cBhvr>
                                        <p:cTn id="134" dur="1000"/>
                                        <p:tgtEl>
                                          <p:spTgt spid="151574"/>
                                        </p:tgtEl>
                                      </p:cBhvr>
                                    </p:animEffect>
                                    <p:anim calcmode="lin" valueType="num">
                                      <p:cBhvr>
                                        <p:cTn id="135" dur="1000" fill="hold"/>
                                        <p:tgtEl>
                                          <p:spTgt spid="151574"/>
                                        </p:tgtEl>
                                        <p:attrNameLst>
                                          <p:attrName>ppt_x</p:attrName>
                                        </p:attrNameLst>
                                      </p:cBhvr>
                                      <p:tavLst>
                                        <p:tav tm="0">
                                          <p:val>
                                            <p:strVal val="#ppt_x-.1"/>
                                          </p:val>
                                        </p:tav>
                                        <p:tav tm="100000">
                                          <p:val>
                                            <p:strVal val="#ppt_x"/>
                                          </p:val>
                                        </p:tav>
                                      </p:tavLst>
                                    </p:anim>
                                    <p:anim calcmode="lin" valueType="num">
                                      <p:cBhvr>
                                        <p:cTn id="136" dur="1000" fill="hold"/>
                                        <p:tgtEl>
                                          <p:spTgt spid="151574"/>
                                        </p:tgtEl>
                                        <p:attrNameLst>
                                          <p:attrName>ppt_y</p:attrName>
                                        </p:attrNameLst>
                                      </p:cBhvr>
                                      <p:tavLst>
                                        <p:tav tm="0">
                                          <p:val>
                                            <p:strVal val="#ppt_y"/>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40" presetClass="entr" presetSubtype="0" fill="hold" grpId="0" nodeType="clickEffect">
                                  <p:stCondLst>
                                    <p:cond delay="0"/>
                                  </p:stCondLst>
                                  <p:iterate type="lt">
                                    <p:tmPct val="10000"/>
                                  </p:iterate>
                                  <p:childTnLst>
                                    <p:set>
                                      <p:cBhvr>
                                        <p:cTn id="140" dur="1" fill="hold">
                                          <p:stCondLst>
                                            <p:cond delay="0"/>
                                          </p:stCondLst>
                                        </p:cTn>
                                        <p:tgtEl>
                                          <p:spTgt spid="151575"/>
                                        </p:tgtEl>
                                        <p:attrNameLst>
                                          <p:attrName>style.visibility</p:attrName>
                                        </p:attrNameLst>
                                      </p:cBhvr>
                                      <p:to>
                                        <p:strVal val="visible"/>
                                      </p:to>
                                    </p:set>
                                    <p:animEffect transition="in" filter="fade">
                                      <p:cBhvr>
                                        <p:cTn id="141" dur="1000"/>
                                        <p:tgtEl>
                                          <p:spTgt spid="151575"/>
                                        </p:tgtEl>
                                      </p:cBhvr>
                                    </p:animEffect>
                                    <p:anim calcmode="lin" valueType="num">
                                      <p:cBhvr>
                                        <p:cTn id="142" dur="1000" fill="hold"/>
                                        <p:tgtEl>
                                          <p:spTgt spid="151575"/>
                                        </p:tgtEl>
                                        <p:attrNameLst>
                                          <p:attrName>ppt_x</p:attrName>
                                        </p:attrNameLst>
                                      </p:cBhvr>
                                      <p:tavLst>
                                        <p:tav tm="0">
                                          <p:val>
                                            <p:strVal val="#ppt_x-.1"/>
                                          </p:val>
                                        </p:tav>
                                        <p:tav tm="100000">
                                          <p:val>
                                            <p:strVal val="#ppt_x"/>
                                          </p:val>
                                        </p:tav>
                                      </p:tavLst>
                                    </p:anim>
                                    <p:anim calcmode="lin" valueType="num">
                                      <p:cBhvr>
                                        <p:cTn id="143" dur="1000" fill="hold"/>
                                        <p:tgtEl>
                                          <p:spTgt spid="151575"/>
                                        </p:tgtEl>
                                        <p:attrNameLst>
                                          <p:attrName>ppt_y</p:attrName>
                                        </p:attrNameLst>
                                      </p:cBhvr>
                                      <p:tavLst>
                                        <p:tav tm="0">
                                          <p:val>
                                            <p:strVal val="#ppt_y"/>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40" presetClass="entr" presetSubtype="0" fill="hold" grpId="0" nodeType="clickEffect">
                                  <p:stCondLst>
                                    <p:cond delay="0"/>
                                  </p:stCondLst>
                                  <p:iterate type="lt">
                                    <p:tmPct val="10000"/>
                                  </p:iterate>
                                  <p:childTnLst>
                                    <p:set>
                                      <p:cBhvr>
                                        <p:cTn id="147" dur="1" fill="hold">
                                          <p:stCondLst>
                                            <p:cond delay="0"/>
                                          </p:stCondLst>
                                        </p:cTn>
                                        <p:tgtEl>
                                          <p:spTgt spid="151576"/>
                                        </p:tgtEl>
                                        <p:attrNameLst>
                                          <p:attrName>style.visibility</p:attrName>
                                        </p:attrNameLst>
                                      </p:cBhvr>
                                      <p:to>
                                        <p:strVal val="visible"/>
                                      </p:to>
                                    </p:set>
                                    <p:animEffect transition="in" filter="fade">
                                      <p:cBhvr>
                                        <p:cTn id="148" dur="1000"/>
                                        <p:tgtEl>
                                          <p:spTgt spid="151576"/>
                                        </p:tgtEl>
                                      </p:cBhvr>
                                    </p:animEffect>
                                    <p:anim calcmode="lin" valueType="num">
                                      <p:cBhvr>
                                        <p:cTn id="149" dur="1000" fill="hold"/>
                                        <p:tgtEl>
                                          <p:spTgt spid="151576"/>
                                        </p:tgtEl>
                                        <p:attrNameLst>
                                          <p:attrName>ppt_x</p:attrName>
                                        </p:attrNameLst>
                                      </p:cBhvr>
                                      <p:tavLst>
                                        <p:tav tm="0">
                                          <p:val>
                                            <p:strVal val="#ppt_x-.1"/>
                                          </p:val>
                                        </p:tav>
                                        <p:tav tm="100000">
                                          <p:val>
                                            <p:strVal val="#ppt_x"/>
                                          </p:val>
                                        </p:tav>
                                      </p:tavLst>
                                    </p:anim>
                                    <p:anim calcmode="lin" valueType="num">
                                      <p:cBhvr>
                                        <p:cTn id="150" dur="1000" fill="hold"/>
                                        <p:tgtEl>
                                          <p:spTgt spid="151576"/>
                                        </p:tgtEl>
                                        <p:attrNameLst>
                                          <p:attrName>ppt_y</p:attrName>
                                        </p:attrNameLst>
                                      </p:cBhvr>
                                      <p:tavLst>
                                        <p:tav tm="0">
                                          <p:val>
                                            <p:strVal val="#ppt_y"/>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40" presetClass="entr" presetSubtype="0" fill="hold" grpId="0" nodeType="clickEffect">
                                  <p:stCondLst>
                                    <p:cond delay="0"/>
                                  </p:stCondLst>
                                  <p:iterate type="lt">
                                    <p:tmPct val="10000"/>
                                  </p:iterate>
                                  <p:childTnLst>
                                    <p:set>
                                      <p:cBhvr>
                                        <p:cTn id="154" dur="1" fill="hold">
                                          <p:stCondLst>
                                            <p:cond delay="0"/>
                                          </p:stCondLst>
                                        </p:cTn>
                                        <p:tgtEl>
                                          <p:spTgt spid="151577"/>
                                        </p:tgtEl>
                                        <p:attrNameLst>
                                          <p:attrName>style.visibility</p:attrName>
                                        </p:attrNameLst>
                                      </p:cBhvr>
                                      <p:to>
                                        <p:strVal val="visible"/>
                                      </p:to>
                                    </p:set>
                                    <p:animEffect transition="in" filter="fade">
                                      <p:cBhvr>
                                        <p:cTn id="155" dur="1000"/>
                                        <p:tgtEl>
                                          <p:spTgt spid="151577"/>
                                        </p:tgtEl>
                                      </p:cBhvr>
                                    </p:animEffect>
                                    <p:anim calcmode="lin" valueType="num">
                                      <p:cBhvr>
                                        <p:cTn id="156" dur="1000" fill="hold"/>
                                        <p:tgtEl>
                                          <p:spTgt spid="151577"/>
                                        </p:tgtEl>
                                        <p:attrNameLst>
                                          <p:attrName>ppt_x</p:attrName>
                                        </p:attrNameLst>
                                      </p:cBhvr>
                                      <p:tavLst>
                                        <p:tav tm="0">
                                          <p:val>
                                            <p:strVal val="#ppt_x-.1"/>
                                          </p:val>
                                        </p:tav>
                                        <p:tav tm="100000">
                                          <p:val>
                                            <p:strVal val="#ppt_x"/>
                                          </p:val>
                                        </p:tav>
                                      </p:tavLst>
                                    </p:anim>
                                    <p:anim calcmode="lin" valueType="num">
                                      <p:cBhvr>
                                        <p:cTn id="157" dur="1000" fill="hold"/>
                                        <p:tgtEl>
                                          <p:spTgt spid="151577"/>
                                        </p:tgtEl>
                                        <p:attrNameLst>
                                          <p:attrName>ppt_y</p:attrName>
                                        </p:attrNameLst>
                                      </p:cBhvr>
                                      <p:tavLst>
                                        <p:tav tm="0">
                                          <p:val>
                                            <p:strVal val="#ppt_y"/>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40" presetClass="entr" presetSubtype="0" fill="hold" nodeType="clickEffect">
                                  <p:stCondLst>
                                    <p:cond delay="0"/>
                                  </p:stCondLst>
                                  <p:iterate type="lt">
                                    <p:tmPct val="10000"/>
                                  </p:iterate>
                                  <p:childTnLst>
                                    <p:set>
                                      <p:cBhvr>
                                        <p:cTn id="161" dur="1" fill="hold">
                                          <p:stCondLst>
                                            <p:cond delay="0"/>
                                          </p:stCondLst>
                                        </p:cTn>
                                        <p:tgtEl>
                                          <p:spTgt spid="151578">
                                            <p:txEl>
                                              <p:pRg st="0" end="0"/>
                                            </p:txEl>
                                          </p:spTgt>
                                        </p:tgtEl>
                                        <p:attrNameLst>
                                          <p:attrName>style.visibility</p:attrName>
                                        </p:attrNameLst>
                                      </p:cBhvr>
                                      <p:to>
                                        <p:strVal val="visible"/>
                                      </p:to>
                                    </p:set>
                                    <p:animEffect transition="in" filter="fade">
                                      <p:cBhvr>
                                        <p:cTn id="162" dur="1000"/>
                                        <p:tgtEl>
                                          <p:spTgt spid="151578">
                                            <p:txEl>
                                              <p:pRg st="0" end="0"/>
                                            </p:txEl>
                                          </p:spTgt>
                                        </p:tgtEl>
                                      </p:cBhvr>
                                    </p:animEffect>
                                    <p:anim calcmode="lin" valueType="num">
                                      <p:cBhvr>
                                        <p:cTn id="163" dur="1000" fill="hold"/>
                                        <p:tgtEl>
                                          <p:spTgt spid="151578">
                                            <p:txEl>
                                              <p:pRg st="0" end="0"/>
                                            </p:txEl>
                                          </p:spTgt>
                                        </p:tgtEl>
                                        <p:attrNameLst>
                                          <p:attrName>ppt_x</p:attrName>
                                        </p:attrNameLst>
                                      </p:cBhvr>
                                      <p:tavLst>
                                        <p:tav tm="0">
                                          <p:val>
                                            <p:strVal val="#ppt_x-.1"/>
                                          </p:val>
                                        </p:tav>
                                        <p:tav tm="100000">
                                          <p:val>
                                            <p:strVal val="#ppt_x"/>
                                          </p:val>
                                        </p:tav>
                                      </p:tavLst>
                                    </p:anim>
                                    <p:anim calcmode="lin" valueType="num">
                                      <p:cBhvr>
                                        <p:cTn id="164" dur="1000" fill="hold"/>
                                        <p:tgtEl>
                                          <p:spTgt spid="15157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40" presetClass="entr" presetSubtype="0" fill="hold" grpId="0" nodeType="clickEffect">
                                  <p:stCondLst>
                                    <p:cond delay="0"/>
                                  </p:stCondLst>
                                  <p:iterate type="lt">
                                    <p:tmPct val="10000"/>
                                  </p:iterate>
                                  <p:childTnLst>
                                    <p:set>
                                      <p:cBhvr>
                                        <p:cTn id="168" dur="1" fill="hold">
                                          <p:stCondLst>
                                            <p:cond delay="0"/>
                                          </p:stCondLst>
                                        </p:cTn>
                                        <p:tgtEl>
                                          <p:spTgt spid="151579"/>
                                        </p:tgtEl>
                                        <p:attrNameLst>
                                          <p:attrName>style.visibility</p:attrName>
                                        </p:attrNameLst>
                                      </p:cBhvr>
                                      <p:to>
                                        <p:strVal val="visible"/>
                                      </p:to>
                                    </p:set>
                                    <p:animEffect transition="in" filter="fade">
                                      <p:cBhvr>
                                        <p:cTn id="169" dur="1000"/>
                                        <p:tgtEl>
                                          <p:spTgt spid="151579"/>
                                        </p:tgtEl>
                                      </p:cBhvr>
                                    </p:animEffect>
                                    <p:anim calcmode="lin" valueType="num">
                                      <p:cBhvr>
                                        <p:cTn id="170" dur="1000" fill="hold"/>
                                        <p:tgtEl>
                                          <p:spTgt spid="151579"/>
                                        </p:tgtEl>
                                        <p:attrNameLst>
                                          <p:attrName>ppt_x</p:attrName>
                                        </p:attrNameLst>
                                      </p:cBhvr>
                                      <p:tavLst>
                                        <p:tav tm="0">
                                          <p:val>
                                            <p:strVal val="#ppt_x-.1"/>
                                          </p:val>
                                        </p:tav>
                                        <p:tav tm="100000">
                                          <p:val>
                                            <p:strVal val="#ppt_x"/>
                                          </p:val>
                                        </p:tav>
                                      </p:tavLst>
                                    </p:anim>
                                    <p:anim calcmode="lin" valueType="num">
                                      <p:cBhvr>
                                        <p:cTn id="171" dur="1000" fill="hold"/>
                                        <p:tgtEl>
                                          <p:spTgt spid="151579"/>
                                        </p:tgtEl>
                                        <p:attrNameLst>
                                          <p:attrName>ppt_y</p:attrName>
                                        </p:attrNameLst>
                                      </p:cBhvr>
                                      <p:tavLst>
                                        <p:tav tm="0">
                                          <p:val>
                                            <p:strVal val="#ppt_y"/>
                                          </p:val>
                                        </p:tav>
                                        <p:tav tm="100000">
                                          <p:val>
                                            <p:strVal val="#ppt_y"/>
                                          </p:val>
                                        </p:tav>
                                      </p:tavLst>
                                    </p:anim>
                                  </p:childTnLst>
                                </p:cTn>
                              </p:par>
                            </p:childTnLst>
                          </p:cTn>
                        </p:par>
                      </p:childTnLst>
                    </p:cTn>
                  </p:par>
                  <p:par>
                    <p:cTn id="172" fill="hold">
                      <p:stCondLst>
                        <p:cond delay="indefinite"/>
                      </p:stCondLst>
                      <p:childTnLst>
                        <p:par>
                          <p:cTn id="173" fill="hold">
                            <p:stCondLst>
                              <p:cond delay="0"/>
                            </p:stCondLst>
                            <p:childTnLst>
                              <p:par>
                                <p:cTn id="174" presetID="40" presetClass="entr" presetSubtype="0" fill="hold" grpId="0" nodeType="clickEffect">
                                  <p:stCondLst>
                                    <p:cond delay="0"/>
                                  </p:stCondLst>
                                  <p:iterate type="lt">
                                    <p:tmPct val="10000"/>
                                  </p:iterate>
                                  <p:childTnLst>
                                    <p:set>
                                      <p:cBhvr>
                                        <p:cTn id="175" dur="1" fill="hold">
                                          <p:stCondLst>
                                            <p:cond delay="0"/>
                                          </p:stCondLst>
                                        </p:cTn>
                                        <p:tgtEl>
                                          <p:spTgt spid="151580"/>
                                        </p:tgtEl>
                                        <p:attrNameLst>
                                          <p:attrName>style.visibility</p:attrName>
                                        </p:attrNameLst>
                                      </p:cBhvr>
                                      <p:to>
                                        <p:strVal val="visible"/>
                                      </p:to>
                                    </p:set>
                                    <p:animEffect transition="in" filter="fade">
                                      <p:cBhvr>
                                        <p:cTn id="176" dur="1000"/>
                                        <p:tgtEl>
                                          <p:spTgt spid="151580"/>
                                        </p:tgtEl>
                                      </p:cBhvr>
                                    </p:animEffect>
                                    <p:anim calcmode="lin" valueType="num">
                                      <p:cBhvr>
                                        <p:cTn id="177" dur="1000" fill="hold"/>
                                        <p:tgtEl>
                                          <p:spTgt spid="151580"/>
                                        </p:tgtEl>
                                        <p:attrNameLst>
                                          <p:attrName>ppt_x</p:attrName>
                                        </p:attrNameLst>
                                      </p:cBhvr>
                                      <p:tavLst>
                                        <p:tav tm="0">
                                          <p:val>
                                            <p:strVal val="#ppt_x-.1"/>
                                          </p:val>
                                        </p:tav>
                                        <p:tav tm="100000">
                                          <p:val>
                                            <p:strVal val="#ppt_x"/>
                                          </p:val>
                                        </p:tav>
                                      </p:tavLst>
                                    </p:anim>
                                    <p:anim calcmode="lin" valueType="num">
                                      <p:cBhvr>
                                        <p:cTn id="178" dur="1000" fill="hold"/>
                                        <p:tgtEl>
                                          <p:spTgt spid="151580"/>
                                        </p:tgtEl>
                                        <p:attrNameLst>
                                          <p:attrName>ppt_y</p:attrName>
                                        </p:attrNameLst>
                                      </p:cBhvr>
                                      <p:tavLst>
                                        <p:tav tm="0">
                                          <p:val>
                                            <p:strVal val="#ppt_y"/>
                                          </p:val>
                                        </p:tav>
                                        <p:tav tm="100000">
                                          <p:val>
                                            <p:strVal val="#ppt_y"/>
                                          </p:val>
                                        </p:tav>
                                      </p:tavLst>
                                    </p:anim>
                                  </p:childTnLst>
                                </p:cTn>
                              </p:par>
                            </p:childTnLst>
                          </p:cTn>
                        </p:par>
                      </p:childTnLst>
                    </p:cTn>
                  </p:par>
                  <p:par>
                    <p:cTn id="179" fill="hold">
                      <p:stCondLst>
                        <p:cond delay="indefinite"/>
                      </p:stCondLst>
                      <p:childTnLst>
                        <p:par>
                          <p:cTn id="180" fill="hold">
                            <p:stCondLst>
                              <p:cond delay="0"/>
                            </p:stCondLst>
                            <p:childTnLst>
                              <p:par>
                                <p:cTn id="181" presetID="40" presetClass="entr" presetSubtype="0" fill="hold" grpId="0" nodeType="clickEffect">
                                  <p:stCondLst>
                                    <p:cond delay="0"/>
                                  </p:stCondLst>
                                  <p:iterate type="lt">
                                    <p:tmPct val="10000"/>
                                  </p:iterate>
                                  <p:childTnLst>
                                    <p:set>
                                      <p:cBhvr>
                                        <p:cTn id="182" dur="1" fill="hold">
                                          <p:stCondLst>
                                            <p:cond delay="0"/>
                                          </p:stCondLst>
                                        </p:cTn>
                                        <p:tgtEl>
                                          <p:spTgt spid="151581"/>
                                        </p:tgtEl>
                                        <p:attrNameLst>
                                          <p:attrName>style.visibility</p:attrName>
                                        </p:attrNameLst>
                                      </p:cBhvr>
                                      <p:to>
                                        <p:strVal val="visible"/>
                                      </p:to>
                                    </p:set>
                                    <p:animEffect transition="in" filter="fade">
                                      <p:cBhvr>
                                        <p:cTn id="183" dur="1000"/>
                                        <p:tgtEl>
                                          <p:spTgt spid="151581"/>
                                        </p:tgtEl>
                                      </p:cBhvr>
                                    </p:animEffect>
                                    <p:anim calcmode="lin" valueType="num">
                                      <p:cBhvr>
                                        <p:cTn id="184" dur="1000" fill="hold"/>
                                        <p:tgtEl>
                                          <p:spTgt spid="151581"/>
                                        </p:tgtEl>
                                        <p:attrNameLst>
                                          <p:attrName>ppt_x</p:attrName>
                                        </p:attrNameLst>
                                      </p:cBhvr>
                                      <p:tavLst>
                                        <p:tav tm="0">
                                          <p:val>
                                            <p:strVal val="#ppt_x-.1"/>
                                          </p:val>
                                        </p:tav>
                                        <p:tav tm="100000">
                                          <p:val>
                                            <p:strVal val="#ppt_x"/>
                                          </p:val>
                                        </p:tav>
                                      </p:tavLst>
                                    </p:anim>
                                    <p:anim calcmode="lin" valueType="num">
                                      <p:cBhvr>
                                        <p:cTn id="185" dur="1000" fill="hold"/>
                                        <p:tgtEl>
                                          <p:spTgt spid="151581"/>
                                        </p:tgtEl>
                                        <p:attrNameLst>
                                          <p:attrName>ppt_y</p:attrName>
                                        </p:attrNameLst>
                                      </p:cBhvr>
                                      <p:tavLst>
                                        <p:tav tm="0">
                                          <p:val>
                                            <p:strVal val="#ppt_y"/>
                                          </p:val>
                                        </p:tav>
                                        <p:tav tm="100000">
                                          <p:val>
                                            <p:strVal val="#ppt_y"/>
                                          </p:val>
                                        </p:tav>
                                      </p:tavLst>
                                    </p:anim>
                                  </p:childTnLst>
                                </p:cTn>
                              </p:par>
                            </p:childTnLst>
                          </p:cTn>
                        </p:par>
                      </p:childTnLst>
                    </p:cTn>
                  </p:par>
                  <p:par>
                    <p:cTn id="186" fill="hold">
                      <p:stCondLst>
                        <p:cond delay="indefinite"/>
                      </p:stCondLst>
                      <p:childTnLst>
                        <p:par>
                          <p:cTn id="187" fill="hold">
                            <p:stCondLst>
                              <p:cond delay="0"/>
                            </p:stCondLst>
                            <p:childTnLst>
                              <p:par>
                                <p:cTn id="188" presetID="40" presetClass="entr" presetSubtype="0" fill="hold" grpId="0" nodeType="clickEffect">
                                  <p:stCondLst>
                                    <p:cond delay="0"/>
                                  </p:stCondLst>
                                  <p:iterate type="lt">
                                    <p:tmPct val="10000"/>
                                  </p:iterate>
                                  <p:childTnLst>
                                    <p:set>
                                      <p:cBhvr>
                                        <p:cTn id="189" dur="1" fill="hold">
                                          <p:stCondLst>
                                            <p:cond delay="0"/>
                                          </p:stCondLst>
                                        </p:cTn>
                                        <p:tgtEl>
                                          <p:spTgt spid="151582"/>
                                        </p:tgtEl>
                                        <p:attrNameLst>
                                          <p:attrName>style.visibility</p:attrName>
                                        </p:attrNameLst>
                                      </p:cBhvr>
                                      <p:to>
                                        <p:strVal val="visible"/>
                                      </p:to>
                                    </p:set>
                                    <p:animEffect transition="in" filter="fade">
                                      <p:cBhvr>
                                        <p:cTn id="190" dur="1000"/>
                                        <p:tgtEl>
                                          <p:spTgt spid="151582"/>
                                        </p:tgtEl>
                                      </p:cBhvr>
                                    </p:animEffect>
                                    <p:anim calcmode="lin" valueType="num">
                                      <p:cBhvr>
                                        <p:cTn id="191" dur="1000" fill="hold"/>
                                        <p:tgtEl>
                                          <p:spTgt spid="151582"/>
                                        </p:tgtEl>
                                        <p:attrNameLst>
                                          <p:attrName>ppt_x</p:attrName>
                                        </p:attrNameLst>
                                      </p:cBhvr>
                                      <p:tavLst>
                                        <p:tav tm="0">
                                          <p:val>
                                            <p:strVal val="#ppt_x-.1"/>
                                          </p:val>
                                        </p:tav>
                                        <p:tav tm="100000">
                                          <p:val>
                                            <p:strVal val="#ppt_x"/>
                                          </p:val>
                                        </p:tav>
                                      </p:tavLst>
                                    </p:anim>
                                    <p:anim calcmode="lin" valueType="num">
                                      <p:cBhvr>
                                        <p:cTn id="192" dur="1000" fill="hold"/>
                                        <p:tgtEl>
                                          <p:spTgt spid="1515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9" grpId="0"/>
      <p:bldP spid="151560" grpId="0"/>
      <p:bldP spid="151561" grpId="0"/>
      <p:bldP spid="151562" grpId="0"/>
      <p:bldP spid="151563" grpId="0"/>
      <p:bldP spid="151564" grpId="0"/>
      <p:bldP spid="151565" grpId="0"/>
      <p:bldP spid="151566" grpId="0"/>
      <p:bldP spid="151567" grpId="0"/>
      <p:bldP spid="151568" grpId="0"/>
      <p:bldP spid="151569" grpId="0"/>
      <p:bldP spid="151570" grpId="0"/>
      <p:bldP spid="151571" grpId="0"/>
      <p:bldP spid="151572" grpId="0"/>
      <p:bldP spid="151573" grpId="0"/>
      <p:bldP spid="151574" grpId="0"/>
      <p:bldP spid="151575" grpId="0"/>
      <p:bldP spid="151576" grpId="0"/>
      <p:bldP spid="151577" grpId="0"/>
      <p:bldP spid="151579" grpId="0"/>
      <p:bldP spid="151580" grpId="0"/>
      <p:bldP spid="151581" grpId="0"/>
      <p:bldP spid="15158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475C45D7-9359-4FDA-94FE-5526A59A4342}" type="slidenum">
              <a:rPr lang="en-US"/>
              <a:pPr/>
              <a:t>41</a:t>
            </a:fld>
            <a:endParaRPr lang="en-US"/>
          </a:p>
        </p:txBody>
      </p:sp>
      <p:graphicFrame>
        <p:nvGraphicFramePr>
          <p:cNvPr id="287747" name="Group 3"/>
          <p:cNvGraphicFramePr>
            <a:graphicFrameLocks noGrp="1"/>
          </p:cNvGraphicFramePr>
          <p:nvPr/>
        </p:nvGraphicFramePr>
        <p:xfrm>
          <a:off x="838200" y="0"/>
          <a:ext cx="7315200" cy="10116518"/>
        </p:xfrm>
        <a:graphic>
          <a:graphicData uri="http://schemas.openxmlformats.org/drawingml/2006/table">
            <a:tbl>
              <a:tblPr/>
              <a:tblGrid>
                <a:gridCol w="2435225"/>
                <a:gridCol w="344488"/>
                <a:gridCol w="849312"/>
                <a:gridCol w="234950"/>
                <a:gridCol w="1635125"/>
                <a:gridCol w="203200"/>
                <a:gridCol w="1612900"/>
              </a:tblGrid>
              <a:tr h="693738">
                <a:tc gridSpan="7">
                  <a:txBody>
                    <a:bodyPr/>
                    <a:lstStyle/>
                    <a:p>
                      <a:pPr marL="0" marR="0" lvl="0" indent="136525" algn="ctr" defTabSz="914400" rtl="0" eaLnBrk="1" fontAlgn="b" latinLnBrk="0" hangingPunct="1">
                        <a:lnSpc>
                          <a:spcPct val="100000"/>
                        </a:lnSpc>
                        <a:spcBef>
                          <a:spcPct val="20000"/>
                        </a:spcBef>
                        <a:spcAft>
                          <a:spcPct val="0"/>
                        </a:spcAft>
                        <a:buClrTx/>
                        <a:buSzTx/>
                        <a:buFontTx/>
                        <a:buNone/>
                        <a:tabLst/>
                      </a:pPr>
                      <a:r>
                        <a:rPr kumimoji="0" lang="sv-SE" sz="1600" b="1" i="0" u="none" strike="noStrike" cap="none" normalizeH="0" baseline="0" smtClean="0">
                          <a:ln>
                            <a:noFill/>
                          </a:ln>
                          <a:solidFill>
                            <a:srgbClr val="FFFF00"/>
                          </a:solidFill>
                          <a:effectLst/>
                          <a:latin typeface="Arial" pitchFamily="34" charset="0"/>
                        </a:rPr>
                        <a:t>PERHITUNGAN SESUAI DENGAN FORMAT SPPT</a:t>
                      </a:r>
                    </a:p>
                  </a:txBody>
                  <a:tcPr marL="7130" marR="7130" marT="7130" marB="0" anchor="b"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NJOP Tanah</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0,0100 </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x</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15.500.000.000 </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155.000.000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NJOP Bangunan</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120</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x</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1.200.000 </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144.000.000 </a:t>
                      </a:r>
                    </a:p>
                  </a:txBody>
                  <a:tcPr marL="7130" marR="7130" marT="7130" marB="0" anchor="b" horzOverflow="overflow">
                    <a:lnL>
                      <a:noFill/>
                    </a:lnL>
                    <a:lnR>
                      <a:noFill/>
                    </a:lnR>
                    <a:lnT>
                      <a:noFill/>
                    </a:lnT>
                    <a:lnB>
                      <a:noFill/>
                    </a:lnB>
                    <a:lnTlToBr>
                      <a:noFill/>
                    </a:lnTlToBr>
                    <a:lnBlToTr>
                      <a:noFill/>
                    </a:lnBlToTr>
                    <a:noFill/>
                  </a:tcPr>
                </a:tc>
              </a:tr>
              <a:tr h="227013">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NJOP Bang. Bersama</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0,0100 </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3.888.800.000 </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38.888.000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r>
              <a:tr h="236538">
                <a:tc gridSpan="2">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NJOP sbg dasar pengenaan </a:t>
                      </a:r>
                    </a:p>
                  </a:txBody>
                  <a:tcPr marL="7130" marR="7130" marT="7130" marB="0" anchor="b"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337.888.000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NJOPTKP</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10.000.000 </a:t>
                      </a:r>
                    </a:p>
                  </a:txBody>
                  <a:tcPr marL="7130" marR="7130" marT="7130" marB="0" anchor="b" horzOverflow="overflow">
                    <a:lnL>
                      <a:noFill/>
                    </a:lnL>
                    <a:lnR>
                      <a:noFill/>
                    </a:lnR>
                    <a:lnT>
                      <a:noFill/>
                    </a:lnT>
                    <a:lnB>
                      <a:noFill/>
                    </a:lnB>
                    <a:lnTlToBr>
                      <a:noFill/>
                    </a:lnTlToBr>
                    <a:lnBlToTr>
                      <a:noFill/>
                    </a:lnBlToTr>
                    <a:noFill/>
                  </a:tcPr>
                </a:tc>
              </a:tr>
              <a:tr h="236538">
                <a:tc gridSpan="3">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NJOP sbg dasar penghitungan </a:t>
                      </a:r>
                    </a:p>
                  </a:txBody>
                  <a:tcPr marL="7130" marR="7130" marT="7130" marB="0" anchor="b"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327.888.000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NJKP</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20%</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65.577.600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PBB terhutang</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0,5%</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00"/>
                          </a:solidFill>
                          <a:effectLst/>
                          <a:latin typeface="Arial" pitchFamily="34" charset="0"/>
                        </a:rPr>
                        <a:t>              327.888,0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r>
              <a:tr h="236538">
                <a:tc gridSpan="7">
                  <a:txBody>
                    <a:bodyPr/>
                    <a:lstStyle/>
                    <a:p>
                      <a:pPr marL="0" marR="0" lvl="0" indent="136525" algn="ctr" defTabSz="914400" rtl="0" eaLnBrk="1" fontAlgn="b"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00"/>
                          </a:solidFill>
                          <a:effectLst/>
                          <a:latin typeface="Arial" pitchFamily="34" charset="0"/>
                        </a:rPr>
                        <a:t>PERINCIAN PERHITUNGAN</a:t>
                      </a:r>
                    </a:p>
                  </a:txBody>
                  <a:tcPr marL="7130" marR="7130" marT="7130" marB="0" anchor="b"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Tanah bersama</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5000</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x</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3.100.000 </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15.500.000.000 </a:t>
                      </a:r>
                    </a:p>
                  </a:txBody>
                  <a:tcPr marL="7130" marR="7130" marT="7130" marB="0" anchor="b" horzOverflow="overflow">
                    <a:lnL>
                      <a:noFill/>
                    </a:lnL>
                    <a:lnR>
                      <a:noFill/>
                    </a:lnR>
                    <a:lnT>
                      <a:noFill/>
                    </a:lnT>
                    <a:lnB>
                      <a:noFill/>
                    </a:lnB>
                    <a:lnTlToBr>
                      <a:noFill/>
                    </a:lnTlToBr>
                    <a:lnBlToTr>
                      <a:noFill/>
                    </a:lnBlToTr>
                    <a:noFill/>
                  </a:tcPr>
                </a:tc>
              </a:tr>
              <a:tr h="212725">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Jalan Lingkungan</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300</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x</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700.000 </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210.000.000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Parkir</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2000</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x</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823.000 </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1.646.000.000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Kolam Renang</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600</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968.000 </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580.800.000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Lift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1500</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968.000 </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1.452.000.000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3.888.800.000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r>
              <a:tr h="236538">
                <a:tc gridSpan="2">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Bangunan(luas x total unit)</a:t>
                      </a:r>
                    </a:p>
                  </a:txBody>
                  <a:tcPr marL="7130" marR="7130" marT="7130" marB="0" anchor="b"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120</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100</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12.000 </a:t>
                      </a:r>
                    </a:p>
                  </a:txBody>
                  <a:tcPr marL="7130" marR="7130" marT="7130" marB="0" anchor="b" horzOverflow="overflow">
                    <a:lnL>
                      <a:noFill/>
                    </a:lnL>
                    <a:lnR>
                      <a:noFill/>
                    </a:lnR>
                    <a:lnT>
                      <a:noFill/>
                    </a:lnT>
                    <a:lnB>
                      <a:noFill/>
                    </a:lnB>
                    <a:lnTlToBr>
                      <a:noFill/>
                    </a:lnTlToBr>
                    <a:lnBlToTr>
                      <a:noFill/>
                    </a:lnBlToTr>
                    <a:noFill/>
                  </a:tcPr>
                </a:tc>
              </a:tr>
              <a:tr h="236538">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Bang. per unit /total luas</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120</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r"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1</a:t>
                      </a: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endParaRPr kumimoji="0" lang="id-ID" sz="1600" b="0" i="0" u="none" strike="noStrike" cap="none" normalizeH="0" baseline="0" smtClean="0">
                        <a:ln>
                          <a:noFill/>
                        </a:ln>
                        <a:solidFill>
                          <a:srgbClr val="FFFF00"/>
                        </a:solidFill>
                        <a:effectLst/>
                        <a:latin typeface="Arial" pitchFamily="34" charset="0"/>
                      </a:endParaRPr>
                    </a:p>
                  </a:txBody>
                  <a:tcPr marL="7130" marR="7130" marT="7130" marB="0" anchor="b" horzOverflow="overflow">
                    <a:lnL>
                      <a:noFill/>
                    </a:lnL>
                    <a:lnR>
                      <a:noFill/>
                    </a:lnR>
                    <a:lnT>
                      <a:noFill/>
                    </a:lnT>
                    <a:lnB>
                      <a:noFill/>
                    </a:lnB>
                    <a:lnTlToBr>
                      <a:noFill/>
                    </a:lnTlToBr>
                    <a:lnBlToTr>
                      <a:noFill/>
                    </a:lnBlToTr>
                    <a:noFill/>
                  </a:tcPr>
                </a:tc>
                <a:tc>
                  <a:txBody>
                    <a:bodyPr/>
                    <a:lstStyle/>
                    <a:p>
                      <a:pPr marL="0" marR="0" lvl="0" indent="136525" algn="l" defTabSz="914400" rtl="0" eaLnBrk="1" fontAlgn="b"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00"/>
                          </a:solidFill>
                          <a:effectLst/>
                          <a:latin typeface="Arial" pitchFamily="34" charset="0"/>
                        </a:rPr>
                        <a:t>                  0,01000 </a:t>
                      </a:r>
                    </a:p>
                  </a:txBody>
                  <a:tcPr marL="7130" marR="7130" marT="7130"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88249A73-D64C-4B62-BD31-5346EED9CD24}" type="slidenum">
              <a:rPr lang="en-US"/>
              <a:pPr/>
              <a:t>42</a:t>
            </a:fld>
            <a:endParaRPr lang="en-US"/>
          </a:p>
        </p:txBody>
      </p:sp>
      <p:sp>
        <p:nvSpPr>
          <p:cNvPr id="10242" name="Rectangle 2"/>
          <p:cNvSpPr>
            <a:spLocks noGrp="1" noChangeArrowheads="1"/>
          </p:cNvSpPr>
          <p:nvPr>
            <p:ph type="title" idx="4294967295"/>
          </p:nvPr>
        </p:nvSpPr>
        <p:spPr>
          <a:xfrm>
            <a:off x="457200" y="446088"/>
            <a:ext cx="8229600" cy="931862"/>
          </a:xfrm>
          <a:solidFill>
            <a:schemeClr val="accent1"/>
          </a:solidFill>
        </p:spPr>
        <p:txBody>
          <a:bodyPr rIns="91440" anchor="b">
            <a:scene3d>
              <a:camera prst="orthographicFront"/>
              <a:lightRig rig="soft" dir="t">
                <a:rot lat="0" lon="0" rev="2400000"/>
              </a:lightRig>
            </a:scene3d>
            <a:sp3d>
              <a:bevelT w="19050" h="12700"/>
            </a:sp3d>
          </a:bodyPr>
          <a:lstStyle/>
          <a:p>
            <a:pPr marL="54864" algn="r" eaLnBrk="1" fontAlgn="auto" hangingPunct="1">
              <a:spcAft>
                <a:spcPts val="0"/>
              </a:spcAft>
              <a:defRPr/>
            </a:pPr>
            <a:r>
              <a:rPr lang="en-US" sz="4600" b="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rPr>
              <a:t>HASIL PERHITUNGAN</a:t>
            </a:r>
          </a:p>
        </p:txBody>
      </p:sp>
      <p:sp>
        <p:nvSpPr>
          <p:cNvPr id="47108" name="Rectangle 3"/>
          <p:cNvSpPr>
            <a:spLocks noGrp="1" noChangeArrowheads="1"/>
          </p:cNvSpPr>
          <p:nvPr>
            <p:ph idx="4294967295"/>
          </p:nvPr>
        </p:nvSpPr>
        <p:spPr/>
        <p:txBody>
          <a:bodyPr/>
          <a:lstStyle/>
          <a:p>
            <a:pPr eaLnBrk="1" hangingPunct="1">
              <a:buFont typeface="Wingdings" pitchFamily="2" charset="2"/>
              <a:buChar char="Ø"/>
            </a:pPr>
            <a:r>
              <a:rPr lang="en-US" sz="3200" b="1" smtClean="0"/>
              <a:t>Dituangkan dalam bentuk SPPT (Surat Pemberitahuan Pajak Terhutang)</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A84BF188-563E-41CC-85E5-038DED416462}" type="slidenum">
              <a:rPr lang="en-US"/>
              <a:pPr/>
              <a:t>43</a:t>
            </a:fld>
            <a:endParaRPr lang="en-US"/>
          </a:p>
        </p:txBody>
      </p:sp>
      <p:pic>
        <p:nvPicPr>
          <p:cNvPr id="48131" name="Picture 2"/>
          <p:cNvPicPr>
            <a:picLocks noChangeAspect="1" noChangeArrowheads="1"/>
          </p:cNvPicPr>
          <p:nvPr/>
        </p:nvPicPr>
        <p:blipFill>
          <a:blip r:embed="rId3"/>
          <a:srcRect/>
          <a:stretch>
            <a:fillRect/>
          </a:stretch>
        </p:blipFill>
        <p:spPr bwMode="auto">
          <a:xfrm>
            <a:off x="1524000" y="228600"/>
            <a:ext cx="6757988" cy="6408738"/>
          </a:xfrm>
          <a:prstGeom prst="rect">
            <a:avLst/>
          </a:prstGeom>
          <a:noFill/>
          <a:ln w="9525">
            <a:noFill/>
            <a:miter lim="800000"/>
            <a:headEnd/>
            <a:tailEnd/>
          </a:ln>
        </p:spPr>
      </p:pic>
      <p:sp>
        <p:nvSpPr>
          <p:cNvPr id="48132" name="Text Box 3"/>
          <p:cNvSpPr txBox="1">
            <a:spLocks noChangeArrowheads="1"/>
          </p:cNvSpPr>
          <p:nvPr/>
        </p:nvSpPr>
        <p:spPr bwMode="auto">
          <a:xfrm flipH="1">
            <a:off x="539750" y="1373188"/>
            <a:ext cx="719138" cy="4117975"/>
          </a:xfrm>
          <a:prstGeom prst="rect">
            <a:avLst/>
          </a:prstGeom>
          <a:solidFill>
            <a:srgbClr val="FF5050"/>
          </a:solidFill>
          <a:ln w="9525">
            <a:noFill/>
            <a:miter lim="800000"/>
            <a:headEnd/>
            <a:tailEnd/>
          </a:ln>
        </p:spPr>
        <p:txBody>
          <a:bodyPr>
            <a:spAutoFit/>
          </a:bodyPr>
          <a:lstStyle/>
          <a:p>
            <a:pPr eaLnBrk="1" hangingPunct="1"/>
            <a:r>
              <a:rPr lang="en-US" sz="6600" b="1">
                <a:solidFill>
                  <a:schemeClr val="tx2"/>
                </a:solidFill>
              </a:rPr>
              <a:t>SPPT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BAEE4CCA-9F19-46CF-A036-32B686DF9481}" type="slidenum">
              <a:rPr lang="en-US"/>
              <a:pPr/>
              <a:t>44</a:t>
            </a:fld>
            <a:endParaRPr lang="en-US"/>
          </a:p>
        </p:txBody>
      </p:sp>
      <p:pic>
        <p:nvPicPr>
          <p:cNvPr id="49155" name="Picture 2"/>
          <p:cNvPicPr>
            <a:picLocks noChangeAspect="1" noChangeArrowheads="1"/>
          </p:cNvPicPr>
          <p:nvPr/>
        </p:nvPicPr>
        <p:blipFill>
          <a:blip r:embed="rId3"/>
          <a:srcRect/>
          <a:stretch>
            <a:fillRect/>
          </a:stretch>
        </p:blipFill>
        <p:spPr bwMode="auto">
          <a:xfrm>
            <a:off x="1763713" y="260350"/>
            <a:ext cx="6480175" cy="6337300"/>
          </a:xfrm>
          <a:prstGeom prst="rect">
            <a:avLst/>
          </a:prstGeom>
          <a:noFill/>
          <a:ln w="9525" algn="ctr">
            <a:noFill/>
            <a:miter lim="800000"/>
            <a:headEnd/>
            <a:tailEnd/>
          </a:ln>
        </p:spPr>
      </p:pic>
      <p:sp>
        <p:nvSpPr>
          <p:cNvPr id="49156" name="Text Box 3"/>
          <p:cNvSpPr txBox="1">
            <a:spLocks noChangeArrowheads="1"/>
          </p:cNvSpPr>
          <p:nvPr/>
        </p:nvSpPr>
        <p:spPr bwMode="auto">
          <a:xfrm flipH="1">
            <a:off x="685800" y="1373188"/>
            <a:ext cx="790575" cy="4117975"/>
          </a:xfrm>
          <a:prstGeom prst="rect">
            <a:avLst/>
          </a:prstGeom>
          <a:solidFill>
            <a:srgbClr val="FF5050"/>
          </a:solidFill>
          <a:ln w="9525">
            <a:noFill/>
            <a:miter lim="800000"/>
            <a:headEnd/>
            <a:tailEnd/>
          </a:ln>
        </p:spPr>
        <p:txBody>
          <a:bodyPr>
            <a:spAutoFit/>
          </a:bodyPr>
          <a:lstStyle/>
          <a:p>
            <a:pPr eaLnBrk="1" hangingPunct="1"/>
            <a:r>
              <a:rPr lang="en-US" sz="6600" b="1">
                <a:solidFill>
                  <a:schemeClr val="tx2"/>
                </a:solidFill>
              </a:rPr>
              <a:t>SPPT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FE0334A6-9239-462D-88C9-2AD290EF2C72}" type="slidenum">
              <a:rPr lang="en-US"/>
              <a:pPr/>
              <a:t>45</a:t>
            </a:fld>
            <a:endParaRPr lang="en-US"/>
          </a:p>
        </p:txBody>
      </p:sp>
      <p:sp>
        <p:nvSpPr>
          <p:cNvPr id="294914" name="Rectangle 2"/>
          <p:cNvSpPr>
            <a:spLocks noGrp="1"/>
          </p:cNvSpPr>
          <p:nvPr>
            <p:ph type="title"/>
          </p:nvPr>
        </p:nvSpPr>
        <p:spPr bwMode="auto">
          <a:xfrm>
            <a:off x="1143000" y="15240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6</a:t>
            </a:r>
          </a:p>
        </p:txBody>
      </p:sp>
      <p:sp>
        <p:nvSpPr>
          <p:cNvPr id="50180" name="Text Box 3"/>
          <p:cNvSpPr txBox="1">
            <a:spLocks noChangeArrowheads="1"/>
          </p:cNvSpPr>
          <p:nvPr/>
        </p:nvSpPr>
        <p:spPr bwMode="auto">
          <a:xfrm>
            <a:off x="457200" y="1371600"/>
            <a:ext cx="8229600" cy="3013075"/>
          </a:xfrm>
          <a:prstGeom prst="rect">
            <a:avLst/>
          </a:prstGeom>
          <a:noFill/>
          <a:ln w="9525">
            <a:noFill/>
            <a:miter lim="800000"/>
            <a:headEnd/>
            <a:tailEnd/>
          </a:ln>
        </p:spPr>
        <p:txBody>
          <a:bodyPr>
            <a:spAutoFit/>
          </a:bodyPr>
          <a:lstStyle/>
          <a:p>
            <a:pPr algn="just"/>
            <a:r>
              <a:rPr lang="id-ID" sz="2400"/>
              <a:t>Seorang Wajib Pajak memiliki sebuah rumah yang luas tanahnya adalah 800 m2. Nilai Jual Objek Pajak (NJOP) per m2 adalah Rp.1.000.000,00, dan luas bangunannya adalah 400m2, dengan NJOP/m2 adalah Rp.2.000.000,00. Apabila diketahui Nilai Jual Objek Pajak Tidak Kena Pajak (NJOPTKP) di Kota dimana letak objek pajak berada adalah Rp.10.000.000,00. </a:t>
            </a:r>
            <a:r>
              <a:rPr lang="en-US" sz="2400"/>
              <a:t>Berapa PBB yang harus dibayar oleh Wajib Pajak tersebut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DE4D12AD-68A7-454B-BF1B-6F5671A8B112}" type="slidenum">
              <a:rPr lang="en-US"/>
              <a:pPr/>
              <a:t>46</a:t>
            </a:fld>
            <a:endParaRPr lang="en-US"/>
          </a:p>
        </p:txBody>
      </p:sp>
      <p:sp>
        <p:nvSpPr>
          <p:cNvPr id="11266" name="Text Box 2"/>
          <p:cNvSpPr txBox="1">
            <a:spLocks noChangeArrowheads="1"/>
          </p:cNvSpPr>
          <p:nvPr/>
        </p:nvSpPr>
        <p:spPr bwMode="auto">
          <a:xfrm>
            <a:off x="228600" y="533400"/>
            <a:ext cx="8426450" cy="5400675"/>
          </a:xfrm>
          <a:prstGeom prst="rect">
            <a:avLst/>
          </a:prstGeom>
          <a:noFill/>
          <a:ln w="9525">
            <a:noFill/>
            <a:miter lim="800000"/>
            <a:headEnd/>
            <a:tailEnd/>
          </a:ln>
        </p:spPr>
        <p:txBody>
          <a:bodyPr wrap="none">
            <a:spAutoFit/>
          </a:bodyPr>
          <a:lstStyle/>
          <a:p>
            <a:r>
              <a:rPr lang="en-US" sz="2400" b="1">
                <a:solidFill>
                  <a:srgbClr val="FFFF00"/>
                </a:solidFill>
              </a:rPr>
              <a:t>Cara Penilaian :</a:t>
            </a:r>
          </a:p>
          <a:p>
            <a:r>
              <a:rPr lang="en-US">
                <a:latin typeface="Arial Unicode MS" pitchFamily="34" charset="-128"/>
              </a:rPr>
              <a:t>Sesuai dengan keterbatasan yang ada maka pelaksanaan PENILAIAN dilakukan </a:t>
            </a:r>
          </a:p>
          <a:p>
            <a:r>
              <a:rPr lang="en-US">
                <a:latin typeface="Arial Unicode MS" pitchFamily="34" charset="-128"/>
              </a:rPr>
              <a:t>dengan dua cara :</a:t>
            </a:r>
          </a:p>
          <a:p>
            <a:endParaRPr lang="en-US">
              <a:latin typeface="Arial Unicode MS" pitchFamily="34" charset="-128"/>
            </a:endParaRPr>
          </a:p>
          <a:p>
            <a:r>
              <a:rPr lang="en-US" b="1">
                <a:latin typeface="Arial Unicode MS" pitchFamily="34" charset="-128"/>
              </a:rPr>
              <a:t>1. Penilaian Massal :</a:t>
            </a:r>
            <a:endParaRPr lang="en-US">
              <a:latin typeface="Arial Unicode MS" pitchFamily="34" charset="-128"/>
            </a:endParaRPr>
          </a:p>
          <a:p>
            <a:r>
              <a:rPr lang="en-US">
                <a:latin typeface="Arial Unicode MS" pitchFamily="34" charset="-128"/>
              </a:rPr>
              <a:t>	NJOP bumi dihitung berdasarkan NIR</a:t>
            </a:r>
          </a:p>
          <a:p>
            <a:r>
              <a:rPr lang="en-US">
                <a:latin typeface="Arial Unicode MS" pitchFamily="34" charset="-128"/>
              </a:rPr>
              <a:t>	yg terdapat pada setiap ZNT;</a:t>
            </a:r>
          </a:p>
          <a:p>
            <a:r>
              <a:rPr lang="en-US">
                <a:latin typeface="Arial Unicode MS" pitchFamily="34" charset="-128"/>
              </a:rPr>
              <a:t>	NJOP bangunan dihitung berdasarkan DBKB;</a:t>
            </a:r>
          </a:p>
          <a:p>
            <a:r>
              <a:rPr lang="en-US">
                <a:latin typeface="Arial Unicode MS" pitchFamily="34" charset="-128"/>
              </a:rPr>
              <a:t>	Perhitungan dilakukan terhadap OP konstruksi</a:t>
            </a:r>
          </a:p>
          <a:p>
            <a:r>
              <a:rPr lang="en-US">
                <a:latin typeface="Arial Unicode MS" pitchFamily="34" charset="-128"/>
              </a:rPr>
              <a:t>	 umum dng menggunakan program komputer</a:t>
            </a:r>
          </a:p>
          <a:p>
            <a:r>
              <a:rPr lang="en-US">
                <a:latin typeface="Arial Unicode MS" pitchFamily="34" charset="-128"/>
              </a:rPr>
              <a:t>	 ( Computer Assissted Valuation / CAV ).</a:t>
            </a:r>
          </a:p>
          <a:p>
            <a:endParaRPr lang="en-US">
              <a:latin typeface="Arial Unicode MS" pitchFamily="34" charset="-128"/>
            </a:endParaRPr>
          </a:p>
          <a:p>
            <a:r>
              <a:rPr lang="en-US" b="1">
                <a:latin typeface="Arial Unicode MS" pitchFamily="34" charset="-128"/>
              </a:rPr>
              <a:t>2. Penilaian Individu :</a:t>
            </a:r>
          </a:p>
          <a:p>
            <a:r>
              <a:rPr lang="en-US" b="1">
                <a:latin typeface="Arial Unicode MS" pitchFamily="34" charset="-128"/>
              </a:rPr>
              <a:t>	</a:t>
            </a:r>
            <a:r>
              <a:rPr lang="en-US">
                <a:latin typeface="Arial Unicode MS" pitchFamily="34" charset="-128"/>
              </a:rPr>
              <a:t>Diterapkan untuk OP yang bernilai tinggi </a:t>
            </a:r>
          </a:p>
          <a:p>
            <a:r>
              <a:rPr lang="en-US">
                <a:latin typeface="Arial Unicode MS" pitchFamily="34" charset="-128"/>
              </a:rPr>
              <a:t>	(tertentu) baik OP khusus, </a:t>
            </a:r>
          </a:p>
          <a:p>
            <a:r>
              <a:rPr lang="en-US">
                <a:latin typeface="Arial Unicode MS" pitchFamily="34" charset="-128"/>
              </a:rPr>
              <a:t>	atau OP umum yg telah dinilai dng CAV</a:t>
            </a:r>
          </a:p>
          <a:p>
            <a:r>
              <a:rPr lang="en-US">
                <a:latin typeface="Arial Unicode MS" pitchFamily="34" charset="-128"/>
              </a:rPr>
              <a:t>	namun hasilnya tak mencerminkan nilai yg</a:t>
            </a:r>
          </a:p>
          <a:p>
            <a:r>
              <a:rPr lang="en-US">
                <a:latin typeface="Arial Unicode MS" pitchFamily="34" charset="-128"/>
              </a:rPr>
              <a:t>	sebenarnya krn keterbatasan aplikasi program.</a:t>
            </a:r>
          </a:p>
          <a:p>
            <a:r>
              <a:rPr lang="en-US">
                <a:latin typeface="Arial Unicode MS" pitchFamily="34" charset="-128"/>
              </a:rPr>
              <a:t>	Proses penilaian dng memperhitungkan seluruh karakteristik OP.</a:t>
            </a:r>
          </a:p>
        </p:txBody>
      </p:sp>
      <p:graphicFrame>
        <p:nvGraphicFramePr>
          <p:cNvPr id="11267" name="Object 3"/>
          <p:cNvGraphicFramePr>
            <a:graphicFrameLocks noChangeAspect="1"/>
          </p:cNvGraphicFramePr>
          <p:nvPr/>
        </p:nvGraphicFramePr>
        <p:xfrm>
          <a:off x="5867400" y="1981200"/>
          <a:ext cx="3276600" cy="3124200"/>
        </p:xfrm>
        <a:graphic>
          <a:graphicData uri="http://schemas.openxmlformats.org/presentationml/2006/ole">
            <p:oleObj spid="_x0000_s7170" name="Clip" r:id="rId3" imgW="7155360" imgH="577872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2000"/>
                                        <p:tgtEl>
                                          <p:spTgt spid="11266"/>
                                        </p:tgtEl>
                                      </p:cBhvr>
                                    </p:animEffect>
                                    <p:anim calcmode="lin" valueType="num">
                                      <p:cBhvr>
                                        <p:cTn id="8" dur="2000" fill="hold"/>
                                        <p:tgtEl>
                                          <p:spTgt spid="11266"/>
                                        </p:tgtEl>
                                        <p:attrNameLst>
                                          <p:attrName>ppt_x</p:attrName>
                                        </p:attrNameLst>
                                      </p:cBhvr>
                                      <p:tavLst>
                                        <p:tav tm="0">
                                          <p:val>
                                            <p:strVal val="#ppt_x"/>
                                          </p:val>
                                        </p:tav>
                                        <p:tav tm="100000">
                                          <p:val>
                                            <p:strVal val="#ppt_x"/>
                                          </p:val>
                                        </p:tav>
                                      </p:tavLst>
                                    </p:anim>
                                    <p:anim calcmode="lin" valueType="num">
                                      <p:cBhvr>
                                        <p:cTn id="9" dur="2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11267"/>
                                        </p:tgtEl>
                                        <p:attrNameLst>
                                          <p:attrName>style.visibility</p:attrName>
                                        </p:attrNameLst>
                                      </p:cBhvr>
                                      <p:to>
                                        <p:strVal val="visible"/>
                                      </p:to>
                                    </p:set>
                                    <p:animEffect transition="in" filter="diamond(in)">
                                      <p:cBhvr>
                                        <p:cTn id="14" dur="2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43880635-FD52-4FBB-91C4-9E93F2D1CDB8}" type="slidenum">
              <a:rPr lang="en-US"/>
              <a:pPr/>
              <a:t>47</a:t>
            </a:fld>
            <a:endParaRPr lang="en-US"/>
          </a:p>
        </p:txBody>
      </p:sp>
      <p:sp>
        <p:nvSpPr>
          <p:cNvPr id="17410" name="Rectangle 2"/>
          <p:cNvSpPr>
            <a:spLocks noGrp="1" noChangeArrowheads="1"/>
          </p:cNvSpPr>
          <p:nvPr>
            <p:ph type="title" idx="4294967295"/>
          </p:nvPr>
        </p:nvSpPr>
        <p:spPr>
          <a:xfrm>
            <a:off x="396875" y="-376702"/>
            <a:ext cx="8229600" cy="1143000"/>
          </a:xfrm>
        </p:spPr>
        <p:txBody>
          <a:bodyPr rIns="91440" anchor="b">
            <a:scene3d>
              <a:camera prst="orthographicFront"/>
              <a:lightRig rig="soft" dir="t">
                <a:rot lat="0" lon="0" rev="2400000"/>
              </a:lightRig>
            </a:scene3d>
            <a:sp3d>
              <a:bevelT w="19050" h="12700"/>
            </a:sp3d>
          </a:bodyPr>
          <a:lstStyle/>
          <a:p>
            <a:pPr marL="54864" algn="l" eaLnBrk="1" fontAlgn="auto" hangingPunct="1">
              <a:spcAft>
                <a:spcPts val="0"/>
              </a:spcAft>
              <a:defRPr/>
            </a:pPr>
            <a:r>
              <a:rPr lang="en-US" sz="2800" kern="1200" dirty="0">
                <a:solidFill>
                  <a:srgbClr val="FFFF00"/>
                </a:solidFill>
                <a:effectLst>
                  <a:outerShdw blurRad="38100" dist="38100" dir="2700000" algn="tl">
                    <a:srgbClr val="C0C0C0"/>
                  </a:outerShdw>
                </a:effectLst>
                <a:latin typeface="Arial Narrow" pitchFamily="34" charset="0"/>
              </a:rPr>
              <a:t>PENDEKATAN PENILAIAN</a:t>
            </a:r>
            <a:endParaRPr lang="en-US" sz="1400" kern="1200" dirty="0">
              <a:solidFill>
                <a:srgbClr val="FFFF00"/>
              </a:solidFill>
              <a:effectLst>
                <a:outerShdw blurRad="38100" dist="38100" dir="2700000" algn="tl">
                  <a:srgbClr val="C0C0C0"/>
                </a:outerShdw>
              </a:effectLst>
              <a:latin typeface="Arial Narrow" pitchFamily="34" charset="0"/>
            </a:endParaRPr>
          </a:p>
        </p:txBody>
      </p:sp>
      <p:sp>
        <p:nvSpPr>
          <p:cNvPr id="51204" name="Rectangle 3"/>
          <p:cNvSpPr>
            <a:spLocks noChangeArrowheads="1"/>
          </p:cNvSpPr>
          <p:nvPr/>
        </p:nvSpPr>
        <p:spPr bwMode="auto">
          <a:xfrm>
            <a:off x="711200" y="6229350"/>
            <a:ext cx="1828800" cy="514350"/>
          </a:xfrm>
          <a:prstGeom prst="rect">
            <a:avLst/>
          </a:prstGeom>
          <a:noFill/>
          <a:ln w="12700">
            <a:noFill/>
            <a:miter lim="800000"/>
            <a:headEnd/>
            <a:tailEnd/>
          </a:ln>
        </p:spPr>
        <p:txBody>
          <a:bodyPr wrap="none" anchor="ctr"/>
          <a:lstStyle/>
          <a:p>
            <a:pPr eaLnBrk="1" hangingPunct="1"/>
            <a:endParaRPr lang="id-ID"/>
          </a:p>
        </p:txBody>
      </p:sp>
      <p:sp>
        <p:nvSpPr>
          <p:cNvPr id="51205" name="Rectangle 4"/>
          <p:cNvSpPr>
            <a:spLocks noChangeArrowheads="1"/>
          </p:cNvSpPr>
          <p:nvPr/>
        </p:nvSpPr>
        <p:spPr bwMode="auto">
          <a:xfrm>
            <a:off x="3149600" y="6229350"/>
            <a:ext cx="2844800" cy="514350"/>
          </a:xfrm>
          <a:prstGeom prst="rect">
            <a:avLst/>
          </a:prstGeom>
          <a:noFill/>
          <a:ln w="12700">
            <a:noFill/>
            <a:miter lim="800000"/>
            <a:headEnd/>
            <a:tailEnd/>
          </a:ln>
        </p:spPr>
        <p:txBody>
          <a:bodyPr wrap="none" anchor="ctr"/>
          <a:lstStyle/>
          <a:p>
            <a:pPr eaLnBrk="1" hangingPunct="1"/>
            <a:endParaRPr lang="id-ID"/>
          </a:p>
        </p:txBody>
      </p:sp>
      <p:sp>
        <p:nvSpPr>
          <p:cNvPr id="51206" name="Rectangle 5"/>
          <p:cNvSpPr>
            <a:spLocks noChangeArrowheads="1"/>
          </p:cNvSpPr>
          <p:nvPr/>
        </p:nvSpPr>
        <p:spPr bwMode="auto">
          <a:xfrm>
            <a:off x="711200" y="6229350"/>
            <a:ext cx="1828800" cy="514350"/>
          </a:xfrm>
          <a:prstGeom prst="rect">
            <a:avLst/>
          </a:prstGeom>
          <a:noFill/>
          <a:ln w="12700">
            <a:noFill/>
            <a:miter lim="800000"/>
            <a:headEnd/>
            <a:tailEnd/>
          </a:ln>
        </p:spPr>
        <p:txBody>
          <a:bodyPr wrap="none" anchor="ctr"/>
          <a:lstStyle/>
          <a:p>
            <a:pPr eaLnBrk="1" hangingPunct="1"/>
            <a:endParaRPr lang="id-ID"/>
          </a:p>
        </p:txBody>
      </p:sp>
      <p:sp>
        <p:nvSpPr>
          <p:cNvPr id="51207" name="Rectangle 6"/>
          <p:cNvSpPr>
            <a:spLocks noChangeArrowheads="1"/>
          </p:cNvSpPr>
          <p:nvPr/>
        </p:nvSpPr>
        <p:spPr bwMode="auto">
          <a:xfrm>
            <a:off x="3149600" y="6229350"/>
            <a:ext cx="2844800" cy="514350"/>
          </a:xfrm>
          <a:prstGeom prst="rect">
            <a:avLst/>
          </a:prstGeom>
          <a:noFill/>
          <a:ln w="12700">
            <a:noFill/>
            <a:miter lim="800000"/>
            <a:headEnd/>
            <a:tailEnd/>
          </a:ln>
        </p:spPr>
        <p:txBody>
          <a:bodyPr wrap="none" anchor="ctr"/>
          <a:lstStyle/>
          <a:p>
            <a:pPr eaLnBrk="1" hangingPunct="1"/>
            <a:endParaRPr lang="id-ID"/>
          </a:p>
        </p:txBody>
      </p:sp>
      <p:sp>
        <p:nvSpPr>
          <p:cNvPr id="51208" name="Rectangle 7"/>
          <p:cNvSpPr>
            <a:spLocks noChangeArrowheads="1"/>
          </p:cNvSpPr>
          <p:nvPr/>
        </p:nvSpPr>
        <p:spPr bwMode="auto">
          <a:xfrm>
            <a:off x="711200" y="6229350"/>
            <a:ext cx="1828800" cy="514350"/>
          </a:xfrm>
          <a:prstGeom prst="rect">
            <a:avLst/>
          </a:prstGeom>
          <a:noFill/>
          <a:ln w="12700">
            <a:noFill/>
            <a:miter lim="800000"/>
            <a:headEnd/>
            <a:tailEnd/>
          </a:ln>
        </p:spPr>
        <p:txBody>
          <a:bodyPr wrap="none" anchor="ctr"/>
          <a:lstStyle/>
          <a:p>
            <a:pPr eaLnBrk="1" hangingPunct="1"/>
            <a:endParaRPr lang="id-ID"/>
          </a:p>
        </p:txBody>
      </p:sp>
      <p:sp>
        <p:nvSpPr>
          <p:cNvPr id="51209" name="Rectangle 8"/>
          <p:cNvSpPr>
            <a:spLocks noChangeArrowheads="1"/>
          </p:cNvSpPr>
          <p:nvPr/>
        </p:nvSpPr>
        <p:spPr bwMode="auto">
          <a:xfrm>
            <a:off x="3149600" y="6229350"/>
            <a:ext cx="2844800" cy="514350"/>
          </a:xfrm>
          <a:prstGeom prst="rect">
            <a:avLst/>
          </a:prstGeom>
          <a:noFill/>
          <a:ln w="12700">
            <a:noFill/>
            <a:miter lim="800000"/>
            <a:headEnd/>
            <a:tailEnd/>
          </a:ln>
        </p:spPr>
        <p:txBody>
          <a:bodyPr wrap="none" anchor="ctr"/>
          <a:lstStyle/>
          <a:p>
            <a:pPr eaLnBrk="1" hangingPunct="1"/>
            <a:endParaRPr lang="id-ID"/>
          </a:p>
        </p:txBody>
      </p:sp>
      <p:sp>
        <p:nvSpPr>
          <p:cNvPr id="51210" name="Rectangle 9"/>
          <p:cNvSpPr>
            <a:spLocks noChangeArrowheads="1"/>
          </p:cNvSpPr>
          <p:nvPr/>
        </p:nvSpPr>
        <p:spPr bwMode="auto">
          <a:xfrm>
            <a:off x="717550" y="6234113"/>
            <a:ext cx="1881188" cy="520700"/>
          </a:xfrm>
          <a:prstGeom prst="rect">
            <a:avLst/>
          </a:prstGeom>
          <a:noFill/>
          <a:ln w="12700">
            <a:noFill/>
            <a:miter lim="800000"/>
            <a:headEnd/>
            <a:tailEnd/>
          </a:ln>
        </p:spPr>
        <p:txBody>
          <a:bodyPr wrap="none" anchor="ctr"/>
          <a:lstStyle/>
          <a:p>
            <a:pPr eaLnBrk="1" hangingPunct="1"/>
            <a:endParaRPr lang="id-ID"/>
          </a:p>
        </p:txBody>
      </p:sp>
      <p:sp>
        <p:nvSpPr>
          <p:cNvPr id="51211" name="Rectangle 10"/>
          <p:cNvSpPr>
            <a:spLocks noChangeArrowheads="1"/>
          </p:cNvSpPr>
          <p:nvPr/>
        </p:nvSpPr>
        <p:spPr bwMode="auto">
          <a:xfrm>
            <a:off x="3136900" y="6234113"/>
            <a:ext cx="2870200" cy="520700"/>
          </a:xfrm>
          <a:prstGeom prst="rect">
            <a:avLst/>
          </a:prstGeom>
          <a:noFill/>
          <a:ln w="12700">
            <a:noFill/>
            <a:miter lim="800000"/>
            <a:headEnd/>
            <a:tailEnd/>
          </a:ln>
        </p:spPr>
        <p:txBody>
          <a:bodyPr wrap="none" anchor="ctr"/>
          <a:lstStyle/>
          <a:p>
            <a:pPr eaLnBrk="1" hangingPunct="1"/>
            <a:endParaRPr lang="id-ID"/>
          </a:p>
        </p:txBody>
      </p:sp>
      <p:sp>
        <p:nvSpPr>
          <p:cNvPr id="51212" name="Rectangle 21"/>
          <p:cNvSpPr>
            <a:spLocks noGrp="1" noChangeArrowheads="1"/>
          </p:cNvSpPr>
          <p:nvPr>
            <p:ph type="body" idx="4294967295"/>
          </p:nvPr>
        </p:nvSpPr>
        <p:spPr>
          <a:xfrm>
            <a:off x="381000" y="1143000"/>
            <a:ext cx="8331200" cy="5105400"/>
          </a:xfrm>
        </p:spPr>
        <p:txBody>
          <a:bodyPr lIns="77788" tIns="38100" rIns="77788" bIns="38100"/>
          <a:lstStyle/>
          <a:p>
            <a:pPr marL="287338" indent="-150813" defTabSz="768350" eaLnBrk="1" hangingPunct="1"/>
            <a:r>
              <a:rPr lang="en-US" sz="1600" b="1" smtClean="0">
                <a:solidFill>
                  <a:srgbClr val="FFC000"/>
                </a:solidFill>
                <a:latin typeface="Arial" pitchFamily="34" charset="0"/>
              </a:rPr>
              <a:t>Pendekatan Data Pasar (</a:t>
            </a:r>
            <a:r>
              <a:rPr lang="en-US" sz="1600" b="1" i="1" smtClean="0">
                <a:solidFill>
                  <a:srgbClr val="FFC000"/>
                </a:solidFill>
                <a:latin typeface="Arial" pitchFamily="34" charset="0"/>
              </a:rPr>
              <a:t>Market Data Approach</a:t>
            </a:r>
            <a:r>
              <a:rPr lang="en-US" sz="1600" b="1" smtClean="0">
                <a:latin typeface="Arial" pitchFamily="34" charset="0"/>
              </a:rPr>
              <a:t>)</a:t>
            </a:r>
          </a:p>
          <a:p>
            <a:pPr marL="671513" lvl="1" indent="-269875" defTabSz="768350" eaLnBrk="1" hangingPunct="1"/>
            <a:r>
              <a:rPr lang="en-US" sz="1600" b="1" smtClean="0">
                <a:latin typeface="Arial" pitchFamily="34" charset="0"/>
              </a:rPr>
              <a:t>NJOP dihitung dengan cara membandingkan Objek pajak yang sejenis dengan Objek lain yang telah diketahui harga pasarnya.</a:t>
            </a:r>
          </a:p>
          <a:p>
            <a:pPr marL="671513" lvl="1" indent="-269875" defTabSz="768350" eaLnBrk="1" hangingPunct="1"/>
            <a:r>
              <a:rPr lang="en-US" sz="1600" b="1" smtClean="0">
                <a:latin typeface="Arial" pitchFamily="34" charset="0"/>
              </a:rPr>
              <a:t>Pendekatan ini pada umumnya digunakan untuk menentukan NJOP tanah, namun dapat juga dipakai untuk menentukan NJOP bangunan.</a:t>
            </a:r>
          </a:p>
          <a:p>
            <a:pPr marL="671513" lvl="1" indent="-269875" defTabSz="768350" eaLnBrk="1" hangingPunct="1"/>
            <a:endParaRPr lang="en-US" sz="1600" b="1" smtClean="0">
              <a:latin typeface="Arial" pitchFamily="34" charset="0"/>
            </a:endParaRPr>
          </a:p>
          <a:p>
            <a:pPr marL="287338" indent="-150813" defTabSz="768350" eaLnBrk="1" hangingPunct="1"/>
            <a:r>
              <a:rPr lang="en-US" sz="1600" b="1" smtClean="0">
                <a:solidFill>
                  <a:srgbClr val="FFC000"/>
                </a:solidFill>
                <a:latin typeface="Arial" pitchFamily="34" charset="0"/>
              </a:rPr>
              <a:t>Pendekatan Biaya (</a:t>
            </a:r>
            <a:r>
              <a:rPr lang="en-US" sz="1600" b="1" i="1" smtClean="0">
                <a:solidFill>
                  <a:srgbClr val="FFC000"/>
                </a:solidFill>
                <a:latin typeface="Arial" pitchFamily="34" charset="0"/>
              </a:rPr>
              <a:t>Cost Approach</a:t>
            </a:r>
            <a:r>
              <a:rPr lang="en-US" sz="1600" b="1" smtClean="0">
                <a:solidFill>
                  <a:srgbClr val="FFC000"/>
                </a:solidFill>
                <a:latin typeface="Arial" pitchFamily="34" charset="0"/>
              </a:rPr>
              <a:t>)</a:t>
            </a:r>
          </a:p>
          <a:p>
            <a:pPr marL="671513" lvl="1" indent="-269875" defTabSz="768350" eaLnBrk="1" hangingPunct="1"/>
            <a:r>
              <a:rPr lang="en-US" sz="1600" b="1" smtClean="0">
                <a:latin typeface="Arial" pitchFamily="34" charset="0"/>
              </a:rPr>
              <a:t>Pendekatan ini digunakan untuk menentukan nilai tanah atau bangunan terutama untuk menentukan NJOP bangunan dengan menghitung seluruh biaya yang dikeluarkan untuk membuat bangunan baru yang sejenis dikurangi dengan penyusutan phisiknya.</a:t>
            </a:r>
          </a:p>
          <a:p>
            <a:pPr marL="671513" lvl="1" indent="-269875" defTabSz="768350" eaLnBrk="1" hangingPunct="1"/>
            <a:endParaRPr lang="en-US" sz="1600" b="1" smtClean="0">
              <a:latin typeface="Arial" pitchFamily="34" charset="0"/>
            </a:endParaRPr>
          </a:p>
          <a:p>
            <a:pPr marL="287338" indent="-150813" defTabSz="768350" eaLnBrk="1" hangingPunct="1"/>
            <a:r>
              <a:rPr lang="en-US" sz="1600" b="1" smtClean="0">
                <a:solidFill>
                  <a:srgbClr val="FFC000"/>
                </a:solidFill>
                <a:latin typeface="Arial" pitchFamily="34" charset="0"/>
              </a:rPr>
              <a:t>Pendekatan Pendapatan (</a:t>
            </a:r>
            <a:r>
              <a:rPr lang="en-US" sz="1600" b="1" i="1" smtClean="0">
                <a:solidFill>
                  <a:srgbClr val="FFC000"/>
                </a:solidFill>
                <a:latin typeface="Arial" pitchFamily="34" charset="0"/>
              </a:rPr>
              <a:t>Income Approach</a:t>
            </a:r>
            <a:r>
              <a:rPr lang="en-US" sz="1600" b="1" smtClean="0">
                <a:solidFill>
                  <a:srgbClr val="FFC000"/>
                </a:solidFill>
                <a:latin typeface="Arial" pitchFamily="34" charset="0"/>
              </a:rPr>
              <a:t>)</a:t>
            </a:r>
          </a:p>
          <a:p>
            <a:pPr marL="671513" lvl="1" indent="-269875" defTabSz="768350" eaLnBrk="1" hangingPunct="1"/>
            <a:r>
              <a:rPr lang="en-US" sz="1600" b="1" smtClean="0">
                <a:latin typeface="Arial" pitchFamily="34" charset="0"/>
              </a:rPr>
              <a:t>Pendekatan ini digunakan untuk menentukan NJOP yang tidak dapat dilakukan berdasarkan pendekatan data pasar atau pendekatan biaya, tetapi ditentukan berdasarkan hasil bersih objek pajak tersebut</a:t>
            </a:r>
          </a:p>
          <a:p>
            <a:pPr marL="671513" lvl="1" indent="-269875" defTabSz="768350" eaLnBrk="1" hangingPunct="1"/>
            <a:r>
              <a:rPr lang="en-US" sz="1600" b="1" smtClean="0">
                <a:latin typeface="Arial" pitchFamily="34" charset="0"/>
              </a:rPr>
              <a:t>Pendekatan ini terutama digunakan untuk menentukan NJOP galian tambang atau objek perairan</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01DF712C-20DF-4679-BEA7-309AA84F0E31}" type="slidenum">
              <a:rPr lang="en-US"/>
              <a:pPr/>
              <a:t>48</a:t>
            </a:fld>
            <a:endParaRPr lang="en-US"/>
          </a:p>
        </p:txBody>
      </p:sp>
      <p:sp>
        <p:nvSpPr>
          <p:cNvPr id="52227" name="Rectangle 3"/>
          <p:cNvSpPr>
            <a:spLocks noGrp="1" noChangeArrowheads="1"/>
          </p:cNvSpPr>
          <p:nvPr>
            <p:ph idx="4294967295"/>
          </p:nvPr>
        </p:nvSpPr>
        <p:spPr>
          <a:xfrm>
            <a:off x="457200" y="1066800"/>
            <a:ext cx="8229600" cy="2057400"/>
          </a:xfrm>
          <a:solidFill>
            <a:srgbClr val="FFFF99"/>
          </a:solidFill>
        </p:spPr>
        <p:txBody>
          <a:bodyPr/>
          <a:lstStyle/>
          <a:p>
            <a:pPr eaLnBrk="1" hangingPunct="1"/>
            <a:r>
              <a:rPr lang="en-US" sz="2000" b="1" smtClean="0">
                <a:solidFill>
                  <a:schemeClr val="bg1"/>
                </a:solidFill>
                <a:latin typeface="Arial Narrow" pitchFamily="34" charset="0"/>
              </a:rPr>
              <a:t>Zona geografis yang terdiri atas sekelompok objek pajak yang mempunyai satu Nilai Indikasi Rata-Rata (NIR) yang dibatasi oleh batas penguasaan/pemilikan objek pajak dalam satu satuan wilayah administrasi pemerintahan desa/kelurahan tanpa terikat pada batas blok</a:t>
            </a:r>
          </a:p>
          <a:p>
            <a:pPr eaLnBrk="1" hangingPunct="1"/>
            <a:r>
              <a:rPr lang="en-US" sz="2000" b="1" smtClean="0">
                <a:solidFill>
                  <a:schemeClr val="bg1"/>
                </a:solidFill>
                <a:latin typeface="Arial Narrow" pitchFamily="34" charset="0"/>
              </a:rPr>
              <a:t>NIR adalah Nilai Pasar rata-rata yang dapat mewakili nilai tanah dalam suatu zona</a:t>
            </a:r>
            <a:r>
              <a:rPr lang="en-US" sz="1800" b="1" smtClean="0">
                <a:solidFill>
                  <a:schemeClr val="bg1"/>
                </a:solidFill>
                <a:latin typeface="Arial Narrow" pitchFamily="34" charset="0"/>
              </a:rPr>
              <a:t> nilai tanah.</a:t>
            </a:r>
          </a:p>
        </p:txBody>
      </p:sp>
      <p:pic>
        <p:nvPicPr>
          <p:cNvPr id="52228" name="Picture 4"/>
          <p:cNvPicPr>
            <a:picLocks noChangeAspect="1" noChangeArrowheads="1"/>
          </p:cNvPicPr>
          <p:nvPr/>
        </p:nvPicPr>
        <p:blipFill>
          <a:blip r:embed="rId3"/>
          <a:srcRect/>
          <a:stretch>
            <a:fillRect/>
          </a:stretch>
        </p:blipFill>
        <p:spPr bwMode="auto">
          <a:xfrm>
            <a:off x="2743200" y="3429000"/>
            <a:ext cx="3962400" cy="3178175"/>
          </a:xfrm>
          <a:prstGeom prst="rect">
            <a:avLst/>
          </a:prstGeom>
          <a:noFill/>
          <a:ln w="9525">
            <a:noFill/>
            <a:miter lim="800000"/>
            <a:headEnd/>
            <a:tailEnd/>
          </a:ln>
        </p:spPr>
      </p:pic>
      <p:sp>
        <p:nvSpPr>
          <p:cNvPr id="52229" name="Text Box 5"/>
          <p:cNvSpPr txBox="1">
            <a:spLocks noChangeArrowheads="1"/>
          </p:cNvSpPr>
          <p:nvPr/>
        </p:nvSpPr>
        <p:spPr bwMode="auto">
          <a:xfrm>
            <a:off x="1447800" y="228600"/>
            <a:ext cx="6496050" cy="641350"/>
          </a:xfrm>
          <a:prstGeom prst="rect">
            <a:avLst/>
          </a:prstGeom>
          <a:solidFill>
            <a:srgbClr val="FFFF00"/>
          </a:solidFill>
          <a:ln w="9525">
            <a:noFill/>
            <a:miter lim="800000"/>
            <a:headEnd/>
            <a:tailEnd/>
          </a:ln>
        </p:spPr>
        <p:txBody>
          <a:bodyPr wrap="none">
            <a:spAutoFit/>
          </a:bodyPr>
          <a:lstStyle/>
          <a:p>
            <a:r>
              <a:rPr lang="en-US" sz="3600">
                <a:solidFill>
                  <a:srgbClr val="0066FF"/>
                </a:solidFill>
                <a:latin typeface="Book Antiqua" pitchFamily="18" charset="0"/>
              </a:rPr>
              <a:t>ZONA NILAI TANAH ( ZNT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5" name="Rectangle 5"/>
          <p:cNvSpPr>
            <a:spLocks noGrp="1"/>
          </p:cNvSpPr>
          <p:nvPr>
            <p:ph type="title"/>
          </p:nvPr>
        </p:nvSpPr>
        <p:spPr bwMode="auto">
          <a:noFill/>
        </p:spPr>
        <p:txBody>
          <a:bodyPr wrap="square" lIns="91440" tIns="45720" rIns="91440" bIns="45720" numCol="1" anchorCtr="0" compatLnSpc="1">
            <a:prstTxWarp prst="textNoShape">
              <a:avLst/>
            </a:prstTxWarp>
          </a:bodyPr>
          <a:lstStyle/>
          <a:p>
            <a:r>
              <a:rPr lang="en-US" sz="2400" b="0" smtClean="0"/>
              <a:t>Contoh soal</a:t>
            </a:r>
          </a:p>
        </p:txBody>
      </p:sp>
      <p:sp>
        <p:nvSpPr>
          <p:cNvPr id="225286" name="Rectangle 6"/>
          <p:cNvSpPr>
            <a:spLocks noGrp="1"/>
          </p:cNvSpPr>
          <p:nvPr>
            <p:ph type="body" idx="1"/>
          </p:nvPr>
        </p:nvSpPr>
        <p:spPr>
          <a:xfrm>
            <a:off x="304800" y="1066800"/>
            <a:ext cx="8229600" cy="4708525"/>
          </a:xfrm>
        </p:spPr>
        <p:txBody>
          <a:bodyPr/>
          <a:lstStyle/>
          <a:p>
            <a:pPr>
              <a:lnSpc>
                <a:spcPct val="80000"/>
              </a:lnSpc>
            </a:pPr>
            <a:r>
              <a:rPr lang="en-US" sz="2000" smtClean="0"/>
              <a:t>Rumah sakit MMG beralamat di jl perjuangan no 13  Jakarta termasuk RS IPSM yang dikelola swasta  berdasarkan data SPOP tahun 2009 hasil verifikasi data penilai sbb:</a:t>
            </a:r>
          </a:p>
          <a:p>
            <a:pPr>
              <a:lnSpc>
                <a:spcPct val="80000"/>
              </a:lnSpc>
            </a:pPr>
            <a:endParaRPr lang="en-US" sz="2000" smtClean="0"/>
          </a:p>
          <a:p>
            <a:pPr>
              <a:lnSpc>
                <a:spcPct val="80000"/>
              </a:lnSpc>
              <a:buFont typeface="Wingdings 2" pitchFamily="18" charset="2"/>
              <a:buNone/>
            </a:pPr>
            <a:r>
              <a:rPr lang="en-US" sz="2000" smtClean="0"/>
              <a:t>A Tanah </a:t>
            </a:r>
          </a:p>
          <a:p>
            <a:pPr>
              <a:lnSpc>
                <a:spcPct val="80000"/>
              </a:lnSpc>
              <a:buFont typeface="Wingdings 2" pitchFamily="18" charset="2"/>
              <a:buNone/>
            </a:pPr>
            <a:r>
              <a:rPr lang="en-US" sz="2000" smtClean="0"/>
              <a:t>Luas Tanah 1: 7 500 m2 Nilai Rp 2.900.000/m2</a:t>
            </a:r>
          </a:p>
          <a:p>
            <a:pPr>
              <a:lnSpc>
                <a:spcPct val="80000"/>
              </a:lnSpc>
              <a:buFont typeface="Wingdings 2" pitchFamily="18" charset="2"/>
              <a:buNone/>
            </a:pPr>
            <a:r>
              <a:rPr lang="en-US" sz="2000" smtClean="0"/>
              <a:t>Luas tanah 2 : 11.500 m2 Nilai Rp 2.550.000/m2</a:t>
            </a:r>
          </a:p>
          <a:p>
            <a:pPr>
              <a:lnSpc>
                <a:spcPct val="80000"/>
              </a:lnSpc>
              <a:buFont typeface="Wingdings 2" pitchFamily="18" charset="2"/>
              <a:buNone/>
            </a:pPr>
            <a:endParaRPr lang="en-US" sz="2000" smtClean="0"/>
          </a:p>
          <a:p>
            <a:pPr>
              <a:lnSpc>
                <a:spcPct val="80000"/>
              </a:lnSpc>
              <a:buFont typeface="Wingdings 2" pitchFamily="18" charset="2"/>
              <a:buNone/>
            </a:pPr>
            <a:r>
              <a:rPr lang="en-US" sz="2000" smtClean="0"/>
              <a:t>B Bangunan</a:t>
            </a:r>
          </a:p>
          <a:p>
            <a:pPr>
              <a:lnSpc>
                <a:spcPct val="80000"/>
              </a:lnSpc>
              <a:buFont typeface="Wingdings 2" pitchFamily="18" charset="2"/>
              <a:buNone/>
            </a:pPr>
            <a:r>
              <a:rPr lang="en-US" sz="2000" smtClean="0"/>
              <a:t> Luas  gedung I: 1.950 m2 Nilai Rp740.000/m2</a:t>
            </a:r>
          </a:p>
          <a:p>
            <a:pPr>
              <a:lnSpc>
                <a:spcPct val="80000"/>
              </a:lnSpc>
              <a:buFont typeface="Wingdings 2" pitchFamily="18" charset="2"/>
              <a:buNone/>
            </a:pPr>
            <a:r>
              <a:rPr lang="en-US" sz="2000" smtClean="0"/>
              <a:t>Luas gedung 2: 4 650 m2 Nilai Rp940.000/m2</a:t>
            </a:r>
          </a:p>
          <a:p>
            <a:pPr>
              <a:lnSpc>
                <a:spcPct val="80000"/>
              </a:lnSpc>
              <a:buFont typeface="Wingdings 2" pitchFamily="18" charset="2"/>
              <a:buNone/>
            </a:pPr>
            <a:r>
              <a:rPr lang="en-US" sz="2000" smtClean="0"/>
              <a:t>Luas gedung 3 : 2.250 m2 Nilai Rp 1.300 000/m2</a:t>
            </a:r>
          </a:p>
          <a:p>
            <a:pPr>
              <a:lnSpc>
                <a:spcPct val="80000"/>
              </a:lnSpc>
              <a:buFont typeface="Wingdings 2" pitchFamily="18" charset="2"/>
              <a:buNone/>
            </a:pPr>
            <a:r>
              <a:rPr lang="en-US" sz="2000" smtClean="0"/>
              <a:t>Jln lingukungan 3250 M2 nilai Rp 650.000/m2</a:t>
            </a:r>
          </a:p>
          <a:p>
            <a:pPr>
              <a:lnSpc>
                <a:spcPct val="80000"/>
              </a:lnSpc>
              <a:buFont typeface="Wingdings 2" pitchFamily="18" charset="2"/>
              <a:buNone/>
            </a:pPr>
            <a:r>
              <a:rPr lang="en-US" sz="2000" smtClean="0"/>
              <a:t>Pembangkit listri 250 m2 Nilai Rp 270.000/m2</a:t>
            </a:r>
          </a:p>
          <a:p>
            <a:pPr>
              <a:lnSpc>
                <a:spcPct val="80000"/>
              </a:lnSpc>
              <a:buFont typeface="Wingdings 2" pitchFamily="18" charset="2"/>
              <a:buNone/>
            </a:pPr>
            <a:r>
              <a:rPr lang="en-US" sz="2000" smtClean="0"/>
              <a:t>Tanah kosong di Jalan terusan perjuanngan  sebagai cadangan perumahan dokter dan mess karyawan  luan 8500 m2 Nilai 2.900.000/m2. </a:t>
            </a:r>
          </a:p>
          <a:p>
            <a:pPr>
              <a:lnSpc>
                <a:spcPct val="80000"/>
              </a:lnSpc>
              <a:buFont typeface="Wingdings 2" pitchFamily="18" charset="2"/>
              <a:buNone/>
            </a:pPr>
            <a:r>
              <a:rPr lang="en-US" sz="2000" smtClean="0"/>
              <a:t>Pertanyaan : Berapa PBB yg harus dibayar oleh Rumkit tersebut, NJOPTKP DKI Rp12.000.000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F2C75EB2-D6E7-478E-B94C-923A89E3EC31}" type="slidenum">
              <a:rPr lang="en-US"/>
              <a:pPr/>
              <a:t>5</a:t>
            </a:fld>
            <a:endParaRPr lang="en-US"/>
          </a:p>
        </p:txBody>
      </p:sp>
      <p:sp>
        <p:nvSpPr>
          <p:cNvPr id="22531" name="Rectangle 4"/>
          <p:cNvSpPr>
            <a:spLocks noChangeArrowheads="1"/>
          </p:cNvSpPr>
          <p:nvPr/>
        </p:nvSpPr>
        <p:spPr bwMode="auto">
          <a:xfrm>
            <a:off x="228600" y="1143000"/>
            <a:ext cx="8786813" cy="4473575"/>
          </a:xfrm>
          <a:prstGeom prst="rect">
            <a:avLst/>
          </a:prstGeom>
          <a:noFill/>
          <a:ln w="9525">
            <a:noFill/>
            <a:miter lim="800000"/>
            <a:headEnd/>
            <a:tailEnd/>
          </a:ln>
        </p:spPr>
        <p:txBody>
          <a:bodyPr anchor="ctr">
            <a:spAutoFit/>
          </a:bodyPr>
          <a:lstStyle/>
          <a:p>
            <a:pPr marL="342900" indent="-342900" algn="just">
              <a:buFontTx/>
              <a:buAutoNum type="alphaLcPeriod" startAt="3"/>
            </a:pPr>
            <a:r>
              <a:rPr lang="fi-FI" sz="2400" b="1">
                <a:latin typeface="Arial Narrow" pitchFamily="34" charset="0"/>
                <a:cs typeface="Times New Roman" pitchFamily="18" charset="0"/>
              </a:rPr>
              <a:t>Tahun 1872-1923 (Pendudukan Belanda)</a:t>
            </a:r>
          </a:p>
          <a:p>
            <a:pPr marL="342900" indent="-342900" algn="just"/>
            <a:r>
              <a:rPr lang="fi-FI" sz="2400">
                <a:latin typeface="Arial Narrow" pitchFamily="34" charset="0"/>
                <a:cs typeface="Times New Roman" pitchFamily="18" charset="0"/>
              </a:rPr>
              <a:t>	</a:t>
            </a:r>
            <a:r>
              <a:rPr lang="fi-FI" sz="2400" i="1">
                <a:latin typeface="Arial Narrow" pitchFamily="34" charset="0"/>
                <a:cs typeface="Times New Roman" pitchFamily="18" charset="0"/>
              </a:rPr>
              <a:t>Landrente </a:t>
            </a:r>
            <a:r>
              <a:rPr lang="fi-FI" sz="2400" i="1">
                <a:latin typeface="Arial Narrow" pitchFamily="34" charset="0"/>
                <a:cs typeface="Times New Roman" pitchFamily="18" charset="0"/>
                <a:sym typeface="Wingdings" pitchFamily="2" charset="2"/>
              </a:rPr>
              <a:t> </a:t>
            </a:r>
            <a:r>
              <a:rPr lang="fi-FI" sz="2400">
                <a:latin typeface="Arial Narrow" pitchFamily="34" charset="0"/>
                <a:cs typeface="Times New Roman" pitchFamily="18" charset="0"/>
              </a:rPr>
              <a:t>kewajiban menanami 20% tanah garapan dengan tanaman tertentu.</a:t>
            </a:r>
          </a:p>
          <a:p>
            <a:pPr marL="342900" indent="-342900" algn="just"/>
            <a:r>
              <a:rPr lang="fi-FI" sz="2400">
                <a:latin typeface="Arial Narrow" pitchFamily="34" charset="0"/>
                <a:cs typeface="Times New Roman" pitchFamily="18" charset="0"/>
              </a:rPr>
              <a:t> </a:t>
            </a:r>
          </a:p>
          <a:p>
            <a:pPr marL="342900" indent="-342900" algn="just">
              <a:buFontTx/>
              <a:buAutoNum type="alphaLcPeriod" startAt="4"/>
            </a:pPr>
            <a:r>
              <a:rPr lang="fi-FI" sz="2400" b="1">
                <a:latin typeface="Arial Narrow" pitchFamily="34" charset="0"/>
              </a:rPr>
              <a:t>Tahun 1923-1942 (Pendudukan Belanda)</a:t>
            </a:r>
            <a:endParaRPr lang="en-US" sz="2400" b="1">
              <a:latin typeface="Arial Narrow" pitchFamily="34" charset="0"/>
            </a:endParaRPr>
          </a:p>
          <a:p>
            <a:pPr marL="342900" indent="-342900" algn="just"/>
            <a:r>
              <a:rPr lang="en-US" sz="2400">
                <a:latin typeface="Arial Narrow" pitchFamily="34" charset="0"/>
                <a:cs typeface="Times New Roman" pitchFamily="18" charset="0"/>
              </a:rPr>
              <a:t>	Diperluas untuk semua orang.</a:t>
            </a:r>
          </a:p>
          <a:p>
            <a:pPr marL="342900" indent="-342900" algn="just"/>
            <a:endParaRPr lang="en-US" sz="2400">
              <a:latin typeface="Arial Narrow" pitchFamily="34" charset="0"/>
              <a:cs typeface="Times New Roman" pitchFamily="18" charset="0"/>
            </a:endParaRPr>
          </a:p>
          <a:p>
            <a:pPr marL="342900" indent="-342900" algn="just"/>
            <a:r>
              <a:rPr lang="en-US" sz="2400">
                <a:latin typeface="Arial Narrow" pitchFamily="34" charset="0"/>
              </a:rPr>
              <a:t>e.	</a:t>
            </a:r>
            <a:r>
              <a:rPr lang="en-US" sz="2400" b="1">
                <a:latin typeface="Arial Narrow" pitchFamily="34" charset="0"/>
              </a:rPr>
              <a:t>Tahun 1942-1945 (Pendudukan Jepang)</a:t>
            </a:r>
          </a:p>
          <a:p>
            <a:pPr marL="342900" indent="-342900" algn="just"/>
            <a:r>
              <a:rPr lang="en-US" sz="2400">
                <a:latin typeface="Arial Narrow" pitchFamily="34" charset="0"/>
                <a:cs typeface="Times New Roman" pitchFamily="18" charset="0"/>
              </a:rPr>
              <a:t>	</a:t>
            </a:r>
            <a:r>
              <a:rPr lang="en-US" sz="2400" i="1">
                <a:latin typeface="Arial Narrow" pitchFamily="34" charset="0"/>
                <a:cs typeface="Times New Roman" pitchFamily="18" charset="0"/>
              </a:rPr>
              <a:t>Land Rent</a:t>
            </a:r>
            <a:r>
              <a:rPr lang="en-US" sz="2400">
                <a:latin typeface="Arial Narrow" pitchFamily="34" charset="0"/>
                <a:cs typeface="Times New Roman" pitchFamily="18" charset="0"/>
              </a:rPr>
              <a:t> atau </a:t>
            </a:r>
            <a:r>
              <a:rPr lang="en-US" sz="2400" i="1">
                <a:latin typeface="Arial Narrow" pitchFamily="34" charset="0"/>
                <a:cs typeface="Times New Roman" pitchFamily="18" charset="0"/>
              </a:rPr>
              <a:t>Landrente</a:t>
            </a:r>
            <a:r>
              <a:rPr lang="en-US" sz="2400">
                <a:latin typeface="Arial Narrow" pitchFamily="34" charset="0"/>
                <a:cs typeface="Times New Roman" pitchFamily="18" charset="0"/>
              </a:rPr>
              <a:t> diganti dengan </a:t>
            </a:r>
            <a:r>
              <a:rPr lang="en-US" sz="2400" i="1">
                <a:latin typeface="Arial Narrow" pitchFamily="34" charset="0"/>
                <a:cs typeface="Times New Roman" pitchFamily="18" charset="0"/>
              </a:rPr>
              <a:t>Land Tax</a:t>
            </a:r>
            <a:r>
              <a:rPr lang="en-US" sz="2400">
                <a:latin typeface="Arial Narrow" pitchFamily="34" charset="0"/>
                <a:cs typeface="Times New Roman" pitchFamily="18" charset="0"/>
              </a:rPr>
              <a:t>. Administrasi pajak ditangani oleh kantor pajak yang disebut “</a:t>
            </a:r>
            <a:r>
              <a:rPr lang="en-US" sz="2400" i="1">
                <a:latin typeface="Arial Narrow" pitchFamily="34" charset="0"/>
                <a:cs typeface="Times New Roman" pitchFamily="18" charset="0"/>
              </a:rPr>
              <a:t>Zaimubu Shuzeika</a:t>
            </a:r>
            <a:r>
              <a:rPr lang="en-US" sz="2400">
                <a:latin typeface="Arial Narrow" pitchFamily="34" charset="0"/>
                <a:cs typeface="Times New Roman" pitchFamily="18" charset="0"/>
              </a:rPr>
              <a:t>” yang sekaligus bertugas untuk melakukan survei dan pemetaan di Pulau Jawa dan Madura.</a:t>
            </a:r>
            <a:endParaRPr lang="en-US" sz="2400">
              <a:latin typeface="Arial Narrow" pitchFamily="34" charset="0"/>
            </a:endParaRPr>
          </a:p>
        </p:txBody>
      </p:sp>
      <p:sp>
        <p:nvSpPr>
          <p:cNvPr id="7" name="Rectangle 2"/>
          <p:cNvSpPr txBox="1">
            <a:spLocks noChangeArrowheads="1"/>
          </p:cNvSpPr>
          <p:nvPr/>
        </p:nvSpPr>
        <p:spPr bwMode="auto">
          <a:xfrm>
            <a:off x="214282" y="214290"/>
            <a:ext cx="8715436" cy="500066"/>
          </a:xfrm>
          <a:prstGeom prst="rect">
            <a:avLst/>
          </a:prstGeom>
          <a:solidFill>
            <a:srgbClr val="FFC000"/>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eaLnBrk="1" hangingPunct="1">
              <a:defRPr/>
            </a:pPr>
            <a:r>
              <a:rPr lang="en-US" sz="2800" b="1" kern="0">
                <a:solidFill>
                  <a:srgbClr val="C00000"/>
                </a:solidFill>
                <a:latin typeface="+mj-lt"/>
                <a:ea typeface="+mj-ea"/>
                <a:cs typeface="+mj-cs"/>
              </a:rPr>
              <a:t>SEJARAH DAN FILOSOFI PAJAK BUMI DAN BANGUNAN-2</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F949A812-5E91-464E-98F5-F9CE4CEFADDA}" type="slidenum">
              <a:rPr lang="en-US"/>
              <a:pPr/>
              <a:t>50</a:t>
            </a:fld>
            <a:endParaRPr lang="en-US"/>
          </a:p>
        </p:txBody>
      </p:sp>
      <p:sp>
        <p:nvSpPr>
          <p:cNvPr id="295938" name="Rectangle 2"/>
          <p:cNvSpPr>
            <a:spLocks noGrp="1"/>
          </p:cNvSpPr>
          <p:nvPr>
            <p:ph type="title"/>
          </p:nvPr>
        </p:nvSpPr>
        <p:spPr bwMode="auto">
          <a:xfrm>
            <a:off x="457200" y="2590800"/>
            <a:ext cx="8229600" cy="1524000"/>
          </a:xfrm>
        </p:spPr>
        <p:txBody>
          <a:bodyPr wrap="square" lIns="91440" tIns="45720" rIns="91440" bIns="45720" numCol="1" anchorCtr="0" compatLnSpc="1">
            <a:prstTxWarp prst="textNoShape">
              <a:avLst/>
            </a:prstTxWarp>
            <a:normAutofit fontScale="90000"/>
          </a:bodyPr>
          <a:lstStyle/>
          <a:p>
            <a:pPr eaLnBrk="1" hangingPunct="1">
              <a:defRPr/>
            </a:pPr>
            <a:r>
              <a:rPr lang="en-US" sz="3700" smtClean="0">
                <a:solidFill>
                  <a:srgbClr val="FFFF00"/>
                </a:solidFill>
                <a:latin typeface="Arial" pitchFamily="34" charset="0"/>
              </a:rPr>
              <a:t>MENGHITUNG PBB </a:t>
            </a:r>
            <a:br>
              <a:rPr lang="en-US" sz="3700" smtClean="0">
                <a:solidFill>
                  <a:srgbClr val="FFFF00"/>
                </a:solidFill>
                <a:latin typeface="Arial" pitchFamily="34" charset="0"/>
              </a:rPr>
            </a:br>
            <a:r>
              <a:rPr lang="en-US" sz="3700" smtClean="0">
                <a:solidFill>
                  <a:srgbClr val="FFFF00"/>
                </a:solidFill>
                <a:latin typeface="Arial" pitchFamily="34" charset="0"/>
              </a:rPr>
              <a:t>SEKTOR P3 DAN BIDANG USAHA PERIKANAN</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52A9550-1616-43BC-BEED-86158066A792}" type="slidenum">
              <a:rPr lang="en-US"/>
              <a:pPr/>
              <a:t>51</a:t>
            </a:fld>
            <a:endParaRPr lang="en-US"/>
          </a:p>
        </p:txBody>
      </p:sp>
      <p:sp>
        <p:nvSpPr>
          <p:cNvPr id="109570" name="Rectangle 2"/>
          <p:cNvSpPr>
            <a:spLocks noGrp="1"/>
          </p:cNvSpPr>
          <p:nvPr>
            <p:ph type="title"/>
          </p:nvPr>
        </p:nvSpPr>
        <p:spPr bwMode="auto">
          <a:xfrm>
            <a:off x="457200" y="533400"/>
            <a:ext cx="8229600" cy="1143000"/>
          </a:xfrm>
        </p:spPr>
        <p:txBody>
          <a:bodyPr wrap="square" lIns="91440" tIns="45720" rIns="91440" bIns="45720" numCol="1" anchorCtr="0" compatLnSpc="1">
            <a:prstTxWarp prst="textNoShape">
              <a:avLst/>
            </a:prstTxWarp>
            <a:normAutofit fontScale="90000"/>
          </a:bodyPr>
          <a:lstStyle/>
          <a:p>
            <a:pPr eaLnBrk="1" hangingPunct="1">
              <a:defRPr/>
            </a:pPr>
            <a:r>
              <a:rPr lang="en-US" sz="3600" b="0" smtClean="0">
                <a:solidFill>
                  <a:srgbClr val="FFFF00"/>
                </a:solidFill>
                <a:latin typeface="Arial" pitchFamily="34" charset="0"/>
              </a:rPr>
              <a:t>Sektor Perkebunan</a:t>
            </a:r>
            <a:r>
              <a:rPr lang="en-US" sz="2900" b="0" smtClean="0">
                <a:solidFill>
                  <a:srgbClr val="FFFF00"/>
                </a:solidFill>
              </a:rPr>
              <a:t/>
            </a:r>
            <a:br>
              <a:rPr lang="en-US" sz="2900" b="0" smtClean="0">
                <a:solidFill>
                  <a:srgbClr val="FFFF00"/>
                </a:solidFill>
              </a:rPr>
            </a:br>
            <a:r>
              <a:rPr lang="en-US" sz="2500" b="0" smtClean="0">
                <a:solidFill>
                  <a:srgbClr val="FFFF00"/>
                </a:solidFill>
              </a:rPr>
              <a:t>PER-50/PJ/2008</a:t>
            </a:r>
            <a:r>
              <a:rPr lang="en-US" sz="2500" smtClean="0">
                <a:solidFill>
                  <a:srgbClr val="FFFF00"/>
                </a:solidFill>
              </a:rPr>
              <a:t> </a:t>
            </a:r>
            <a:br>
              <a:rPr lang="en-US" sz="2500" smtClean="0">
                <a:solidFill>
                  <a:srgbClr val="FFFF00"/>
                </a:solidFill>
              </a:rPr>
            </a:br>
            <a:r>
              <a:rPr lang="en-US" sz="2500" b="0" smtClean="0">
                <a:solidFill>
                  <a:srgbClr val="FFFF00"/>
                </a:solidFill>
              </a:rPr>
              <a:t>SE 81/PJ/2008</a:t>
            </a:r>
          </a:p>
        </p:txBody>
      </p:sp>
      <p:sp>
        <p:nvSpPr>
          <p:cNvPr id="109571" name="AutoShape 3"/>
          <p:cNvSpPr>
            <a:spLocks noGrp="1" noChangeArrowheads="1"/>
          </p:cNvSpPr>
          <p:nvPr>
            <p:ph type="body" idx="1"/>
          </p:nvPr>
        </p:nvSpPr>
        <p:spPr>
          <a:xfrm>
            <a:off x="381000" y="2819400"/>
            <a:ext cx="8229600" cy="2209800"/>
          </a:xfrm>
          <a:prstGeom prst="roundRect">
            <a:avLst>
              <a:gd name="adj" fmla="val 16667"/>
            </a:avLst>
          </a:prstGeom>
          <a:noFill/>
          <a:ln w="57150">
            <a:solidFill>
              <a:srgbClr val="CC3300"/>
            </a:solidFill>
            <a:round/>
          </a:ln>
        </p:spPr>
        <p:txBody>
          <a:bodyPr/>
          <a:lstStyle/>
          <a:p>
            <a:pPr marL="0" indent="0" eaLnBrk="1" hangingPunct="1">
              <a:lnSpc>
                <a:spcPct val="80000"/>
              </a:lnSpc>
              <a:buFont typeface="Wingdings 2" pitchFamily="18" charset="2"/>
              <a:buNone/>
            </a:pPr>
            <a:r>
              <a:rPr lang="en-US" sz="2400" b="1" smtClean="0"/>
              <a:t>Sektor Perkebunan : </a:t>
            </a:r>
          </a:p>
          <a:p>
            <a:pPr marL="0" indent="0" algn="just" eaLnBrk="1" hangingPunct="1">
              <a:lnSpc>
                <a:spcPct val="80000"/>
              </a:lnSpc>
              <a:buFont typeface="Wingdings 2" pitchFamily="18" charset="2"/>
              <a:buNone/>
            </a:pPr>
            <a:r>
              <a:rPr lang="en-US" sz="2400" b="1" smtClean="0"/>
              <a:t>Adalah OP PBB yang digunakan untuk pengusahaan Tanaman Perkebunan dengan luasan paling sedikit 2 Ha (termasuk emplasemen) NJOP dihitung sbb:</a:t>
            </a:r>
          </a:p>
          <a:p>
            <a:pPr marL="0" indent="0" algn="just" eaLnBrk="1" hangingPunct="1">
              <a:lnSpc>
                <a:spcPct val="80000"/>
              </a:lnSpc>
              <a:buFont typeface="Wingdings 2" pitchFamily="18" charset="2"/>
              <a:buNone/>
            </a:pPr>
            <a:r>
              <a:rPr lang="en-US" sz="2400" b="1" smtClean="0"/>
              <a:t>NJOP Tanah= TLT x Konversi Nilai tanah per M2</a:t>
            </a:r>
          </a:p>
          <a:p>
            <a:pPr marL="0" indent="0" algn="just" eaLnBrk="1" hangingPunct="1">
              <a:lnSpc>
                <a:spcPct val="80000"/>
              </a:lnSpc>
              <a:buFont typeface="Wingdings 2" pitchFamily="18" charset="2"/>
              <a:buNone/>
            </a:pPr>
            <a:r>
              <a:rPr lang="en-US" sz="2400" b="1" smtClean="0"/>
              <a:t>NJOP Bangunan = TLB x Konversi Nilai Bangunan per M2</a:t>
            </a:r>
          </a:p>
          <a:p>
            <a:pPr marL="0" indent="0" algn="just" eaLnBrk="1" hangingPunct="1">
              <a:lnSpc>
                <a:spcPct val="80000"/>
              </a:lnSpc>
              <a:buFont typeface="Wingdings 2" pitchFamily="18" charset="2"/>
              <a:buNone/>
            </a:pPr>
            <a:endParaRPr lang="en-US" sz="2400" b="1" smtClean="0"/>
          </a:p>
          <a:p>
            <a:pPr marL="0" indent="0" algn="just" eaLnBrk="1" hangingPunct="1">
              <a:lnSpc>
                <a:spcPct val="80000"/>
              </a:lnSpc>
              <a:buFont typeface="Wingdings 2" pitchFamily="18" charset="2"/>
              <a:buNone/>
            </a:pPr>
            <a:r>
              <a:rPr lang="en-US" sz="2400" b="1" smtClean="0"/>
              <a:t>PBB= .5% x 40 % x(NJOP T&amp;B – NJOPTKP)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9571"/>
                                        </p:tgtEl>
                                        <p:attrNameLst>
                                          <p:attrName>style.visibility</p:attrName>
                                        </p:attrNameLst>
                                      </p:cBhvr>
                                      <p:to>
                                        <p:strVal val="visible"/>
                                      </p:to>
                                    </p:set>
                                    <p:animEffect transition="in" filter="diamond(in)">
                                      <p:cBhvr>
                                        <p:cTn id="7" dur="2000"/>
                                        <p:tgtEl>
                                          <p:spTgt spid="109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lide Number Placeholder 3"/>
          <p:cNvSpPr>
            <a:spLocks noGrp="1"/>
          </p:cNvSpPr>
          <p:nvPr>
            <p:ph type="sldNum" sz="quarter" idx="12"/>
          </p:nvPr>
        </p:nvSpPr>
        <p:spPr/>
        <p:txBody>
          <a:bodyPr/>
          <a:lstStyle/>
          <a:p>
            <a:fld id="{C6AB07A3-41DA-4F6A-AF95-9948A5C5B43B}" type="slidenum">
              <a:rPr lang="en-US"/>
              <a:pPr/>
              <a:t>52</a:t>
            </a:fld>
            <a:endParaRPr lang="en-US"/>
          </a:p>
        </p:txBody>
      </p:sp>
      <p:graphicFrame>
        <p:nvGraphicFramePr>
          <p:cNvPr id="8194" name="Object 2"/>
          <p:cNvGraphicFramePr>
            <a:graphicFrameLocks/>
          </p:cNvGraphicFramePr>
          <p:nvPr/>
        </p:nvGraphicFramePr>
        <p:xfrm>
          <a:off x="228600" y="1066800"/>
          <a:ext cx="1219200" cy="990600"/>
        </p:xfrm>
        <a:graphic>
          <a:graphicData uri="http://schemas.openxmlformats.org/presentationml/2006/ole">
            <p:oleObj spid="_x0000_s8194" name="ClipArt" r:id="rId3" imgW="1427040" imgH="1236600" progId="">
              <p:embed/>
            </p:oleObj>
          </a:graphicData>
        </a:graphic>
      </p:graphicFrame>
      <p:graphicFrame>
        <p:nvGraphicFramePr>
          <p:cNvPr id="8195" name="Object 3"/>
          <p:cNvGraphicFramePr>
            <a:graphicFrameLocks/>
          </p:cNvGraphicFramePr>
          <p:nvPr/>
        </p:nvGraphicFramePr>
        <p:xfrm>
          <a:off x="914400" y="914400"/>
          <a:ext cx="1219200" cy="990600"/>
        </p:xfrm>
        <a:graphic>
          <a:graphicData uri="http://schemas.openxmlformats.org/presentationml/2006/ole">
            <p:oleObj spid="_x0000_s8195" name="ClipArt" r:id="rId4" imgW="1427040" imgH="1236600" progId="">
              <p:embed/>
            </p:oleObj>
          </a:graphicData>
        </a:graphic>
      </p:graphicFrame>
      <p:graphicFrame>
        <p:nvGraphicFramePr>
          <p:cNvPr id="8196" name="Object 4"/>
          <p:cNvGraphicFramePr>
            <a:graphicFrameLocks/>
          </p:cNvGraphicFramePr>
          <p:nvPr/>
        </p:nvGraphicFramePr>
        <p:xfrm>
          <a:off x="1600200" y="1143000"/>
          <a:ext cx="1219200" cy="990600"/>
        </p:xfrm>
        <a:graphic>
          <a:graphicData uri="http://schemas.openxmlformats.org/presentationml/2006/ole">
            <p:oleObj spid="_x0000_s8196" name="ClipArt" r:id="rId5" imgW="1427040" imgH="1236600" progId="">
              <p:embed/>
            </p:oleObj>
          </a:graphicData>
        </a:graphic>
      </p:graphicFrame>
      <p:graphicFrame>
        <p:nvGraphicFramePr>
          <p:cNvPr id="8197" name="Object 5"/>
          <p:cNvGraphicFramePr>
            <a:graphicFrameLocks/>
          </p:cNvGraphicFramePr>
          <p:nvPr/>
        </p:nvGraphicFramePr>
        <p:xfrm>
          <a:off x="1828800" y="838200"/>
          <a:ext cx="1219200" cy="990600"/>
        </p:xfrm>
        <a:graphic>
          <a:graphicData uri="http://schemas.openxmlformats.org/presentationml/2006/ole">
            <p:oleObj spid="_x0000_s8197" name="ClipArt" r:id="rId6" imgW="1427040" imgH="1236600" progId="">
              <p:embed/>
            </p:oleObj>
          </a:graphicData>
        </a:graphic>
      </p:graphicFrame>
      <p:graphicFrame>
        <p:nvGraphicFramePr>
          <p:cNvPr id="8198" name="Object 6"/>
          <p:cNvGraphicFramePr>
            <a:graphicFrameLocks/>
          </p:cNvGraphicFramePr>
          <p:nvPr/>
        </p:nvGraphicFramePr>
        <p:xfrm>
          <a:off x="228600" y="381000"/>
          <a:ext cx="1219200" cy="990600"/>
        </p:xfrm>
        <a:graphic>
          <a:graphicData uri="http://schemas.openxmlformats.org/presentationml/2006/ole">
            <p:oleObj spid="_x0000_s8198" name="ClipArt" r:id="rId7" imgW="1427040" imgH="1236600" progId="">
              <p:embed/>
            </p:oleObj>
          </a:graphicData>
        </a:graphic>
      </p:graphicFrame>
      <p:graphicFrame>
        <p:nvGraphicFramePr>
          <p:cNvPr id="8199" name="Object 7"/>
          <p:cNvGraphicFramePr>
            <a:graphicFrameLocks/>
          </p:cNvGraphicFramePr>
          <p:nvPr/>
        </p:nvGraphicFramePr>
        <p:xfrm>
          <a:off x="1219200" y="304800"/>
          <a:ext cx="1219200" cy="990600"/>
        </p:xfrm>
        <a:graphic>
          <a:graphicData uri="http://schemas.openxmlformats.org/presentationml/2006/ole">
            <p:oleObj spid="_x0000_s8199" name="ClipArt" r:id="rId8" imgW="1427040" imgH="1236600" progId="">
              <p:embed/>
            </p:oleObj>
          </a:graphicData>
        </a:graphic>
      </p:graphicFrame>
      <p:graphicFrame>
        <p:nvGraphicFramePr>
          <p:cNvPr id="8200" name="Object 8"/>
          <p:cNvGraphicFramePr>
            <a:graphicFrameLocks/>
          </p:cNvGraphicFramePr>
          <p:nvPr/>
        </p:nvGraphicFramePr>
        <p:xfrm>
          <a:off x="685800" y="1066800"/>
          <a:ext cx="1219200" cy="990600"/>
        </p:xfrm>
        <a:graphic>
          <a:graphicData uri="http://schemas.openxmlformats.org/presentationml/2006/ole">
            <p:oleObj spid="_x0000_s8200" name="ClipArt" r:id="rId9" imgW="1427040" imgH="1236600" progId="">
              <p:embed/>
            </p:oleObj>
          </a:graphicData>
        </a:graphic>
      </p:graphicFrame>
      <p:graphicFrame>
        <p:nvGraphicFramePr>
          <p:cNvPr id="8201" name="Object 9"/>
          <p:cNvGraphicFramePr>
            <a:graphicFrameLocks/>
          </p:cNvGraphicFramePr>
          <p:nvPr/>
        </p:nvGraphicFramePr>
        <p:xfrm>
          <a:off x="1066800" y="533400"/>
          <a:ext cx="1219200" cy="990600"/>
        </p:xfrm>
        <a:graphic>
          <a:graphicData uri="http://schemas.openxmlformats.org/presentationml/2006/ole">
            <p:oleObj spid="_x0000_s8201" name="ClipArt" r:id="rId10" imgW="1427040" imgH="1236600" progId="">
              <p:embed/>
            </p:oleObj>
          </a:graphicData>
        </a:graphic>
      </p:graphicFrame>
      <p:graphicFrame>
        <p:nvGraphicFramePr>
          <p:cNvPr id="8202" name="Object 10"/>
          <p:cNvGraphicFramePr>
            <a:graphicFrameLocks/>
          </p:cNvGraphicFramePr>
          <p:nvPr/>
        </p:nvGraphicFramePr>
        <p:xfrm>
          <a:off x="1828800" y="304800"/>
          <a:ext cx="1219200" cy="990600"/>
        </p:xfrm>
        <a:graphic>
          <a:graphicData uri="http://schemas.openxmlformats.org/presentationml/2006/ole">
            <p:oleObj spid="_x0000_s8202" name="ClipArt" r:id="rId11" imgW="1427040" imgH="1236600" progId="">
              <p:embed/>
            </p:oleObj>
          </a:graphicData>
        </a:graphic>
      </p:graphicFrame>
      <p:graphicFrame>
        <p:nvGraphicFramePr>
          <p:cNvPr id="8203" name="Object 11"/>
          <p:cNvGraphicFramePr>
            <a:graphicFrameLocks/>
          </p:cNvGraphicFramePr>
          <p:nvPr/>
        </p:nvGraphicFramePr>
        <p:xfrm>
          <a:off x="838200" y="0"/>
          <a:ext cx="1219200" cy="990600"/>
        </p:xfrm>
        <a:graphic>
          <a:graphicData uri="http://schemas.openxmlformats.org/presentationml/2006/ole">
            <p:oleObj spid="_x0000_s8203" name="ClipArt" r:id="rId12" imgW="1427040" imgH="1236600" progId="">
              <p:embed/>
            </p:oleObj>
          </a:graphicData>
        </a:graphic>
      </p:graphicFrame>
      <p:sp>
        <p:nvSpPr>
          <p:cNvPr id="110604" name="Text Box 12"/>
          <p:cNvSpPr txBox="1">
            <a:spLocks noChangeArrowheads="1"/>
          </p:cNvSpPr>
          <p:nvPr/>
        </p:nvSpPr>
        <p:spPr bwMode="auto">
          <a:xfrm>
            <a:off x="685800" y="2057400"/>
            <a:ext cx="3998913" cy="942975"/>
          </a:xfrm>
          <a:prstGeom prst="rect">
            <a:avLst/>
          </a:prstGeom>
          <a:noFill/>
          <a:ln w="9525">
            <a:noFill/>
            <a:miter lim="800000"/>
            <a:headEnd/>
            <a:tailEnd/>
          </a:ln>
        </p:spPr>
        <p:txBody>
          <a:bodyPr wrap="none">
            <a:spAutoFit/>
          </a:bodyPr>
          <a:lstStyle/>
          <a:p>
            <a:pPr eaLnBrk="1" hangingPunct="1"/>
            <a:r>
              <a:rPr lang="en-US" sz="1400" b="1">
                <a:cs typeface="Arial" pitchFamily="34" charset="0"/>
              </a:rPr>
              <a:t>Perkebunan</a:t>
            </a:r>
          </a:p>
          <a:p>
            <a:pPr eaLnBrk="1" hangingPunct="1"/>
            <a:r>
              <a:rPr lang="en-US" sz="1400" b="1">
                <a:cs typeface="Arial" pitchFamily="34" charset="0"/>
              </a:rPr>
              <a:t>PER-50/PJ/2008 Pengenaan PBB Perkebunan</a:t>
            </a:r>
          </a:p>
          <a:p>
            <a:pPr eaLnBrk="1" hangingPunct="1"/>
            <a:r>
              <a:rPr lang="en-US" sz="1400" b="1">
                <a:cs typeface="Arial" pitchFamily="34" charset="0"/>
              </a:rPr>
              <a:t>SE-81/PJ/2008 Petunjuk Pelaksanaan PER-50</a:t>
            </a:r>
          </a:p>
          <a:p>
            <a:pPr eaLnBrk="1" hangingPunct="1"/>
            <a:endParaRPr lang="en-US" sz="1400" b="1">
              <a:cs typeface="Arial" pitchFamily="34" charset="0"/>
            </a:endParaRPr>
          </a:p>
        </p:txBody>
      </p:sp>
      <p:graphicFrame>
        <p:nvGraphicFramePr>
          <p:cNvPr id="8204" name="Object 13"/>
          <p:cNvGraphicFramePr>
            <a:graphicFrameLocks/>
          </p:cNvGraphicFramePr>
          <p:nvPr/>
        </p:nvGraphicFramePr>
        <p:xfrm>
          <a:off x="762000" y="4343400"/>
          <a:ext cx="1219200" cy="990600"/>
        </p:xfrm>
        <a:graphic>
          <a:graphicData uri="http://schemas.openxmlformats.org/presentationml/2006/ole">
            <p:oleObj spid="_x0000_s8204" name="ClipArt" r:id="rId13" imgW="1427040" imgH="1236600" progId="">
              <p:embed/>
            </p:oleObj>
          </a:graphicData>
        </a:graphic>
      </p:graphicFrame>
      <p:graphicFrame>
        <p:nvGraphicFramePr>
          <p:cNvPr id="8205" name="Object 14"/>
          <p:cNvGraphicFramePr>
            <a:graphicFrameLocks/>
          </p:cNvGraphicFramePr>
          <p:nvPr/>
        </p:nvGraphicFramePr>
        <p:xfrm>
          <a:off x="1981200" y="4419600"/>
          <a:ext cx="1219200" cy="990600"/>
        </p:xfrm>
        <a:graphic>
          <a:graphicData uri="http://schemas.openxmlformats.org/presentationml/2006/ole">
            <p:oleObj spid="_x0000_s8205" name="ClipArt" r:id="rId14" imgW="1427040" imgH="1236600" progId="">
              <p:embed/>
            </p:oleObj>
          </a:graphicData>
        </a:graphic>
      </p:graphicFrame>
      <p:sp>
        <p:nvSpPr>
          <p:cNvPr id="110607" name="Text Box 15"/>
          <p:cNvSpPr txBox="1">
            <a:spLocks noChangeArrowheads="1"/>
          </p:cNvSpPr>
          <p:nvPr/>
        </p:nvSpPr>
        <p:spPr bwMode="auto">
          <a:xfrm>
            <a:off x="1219200" y="5410200"/>
            <a:ext cx="2693988"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Areal Produktif </a:t>
            </a:r>
          </a:p>
          <a:p>
            <a:pPr eaLnBrk="1" hangingPunct="1"/>
            <a:r>
              <a:rPr lang="en-US" sz="2000" b="1">
                <a:cs typeface="Arial" pitchFamily="34" charset="0"/>
              </a:rPr>
              <a:t>NJOP= NJOP T + SIT</a:t>
            </a:r>
          </a:p>
        </p:txBody>
      </p:sp>
      <p:graphicFrame>
        <p:nvGraphicFramePr>
          <p:cNvPr id="8206" name="Object 16"/>
          <p:cNvGraphicFramePr>
            <a:graphicFrameLocks/>
          </p:cNvGraphicFramePr>
          <p:nvPr/>
        </p:nvGraphicFramePr>
        <p:xfrm>
          <a:off x="2743200" y="4419600"/>
          <a:ext cx="1219200" cy="990600"/>
        </p:xfrm>
        <a:graphic>
          <a:graphicData uri="http://schemas.openxmlformats.org/presentationml/2006/ole">
            <p:oleObj spid="_x0000_s8206" name="ClipArt" r:id="rId15" imgW="1427040" imgH="1236600" progId="">
              <p:embed/>
            </p:oleObj>
          </a:graphicData>
        </a:graphic>
      </p:graphicFrame>
      <p:graphicFrame>
        <p:nvGraphicFramePr>
          <p:cNvPr id="8207" name="Object 17"/>
          <p:cNvGraphicFramePr>
            <a:graphicFrameLocks/>
          </p:cNvGraphicFramePr>
          <p:nvPr/>
        </p:nvGraphicFramePr>
        <p:xfrm>
          <a:off x="1219200" y="4419600"/>
          <a:ext cx="1219200" cy="990600"/>
        </p:xfrm>
        <a:graphic>
          <a:graphicData uri="http://schemas.openxmlformats.org/presentationml/2006/ole">
            <p:oleObj spid="_x0000_s8207" name="ClipArt" r:id="rId16" imgW="1427040" imgH="1236600" progId="">
              <p:embed/>
            </p:oleObj>
          </a:graphicData>
        </a:graphic>
      </p:graphicFrame>
      <p:pic>
        <p:nvPicPr>
          <p:cNvPr id="110610" name="Picture 18" descr="Farm"/>
          <p:cNvPicPr>
            <a:picLocks noChangeAspect="1" noChangeArrowheads="1"/>
          </p:cNvPicPr>
          <p:nvPr/>
        </p:nvPicPr>
        <p:blipFill>
          <a:blip r:embed="rId17"/>
          <a:srcRect/>
          <a:stretch>
            <a:fillRect/>
          </a:stretch>
        </p:blipFill>
        <p:spPr bwMode="auto">
          <a:xfrm>
            <a:off x="6781800" y="228600"/>
            <a:ext cx="2057400" cy="1371600"/>
          </a:xfrm>
          <a:prstGeom prst="rect">
            <a:avLst/>
          </a:prstGeom>
          <a:noFill/>
          <a:ln w="9525">
            <a:noFill/>
            <a:miter lim="800000"/>
            <a:headEnd/>
            <a:tailEnd/>
          </a:ln>
        </p:spPr>
      </p:pic>
      <p:sp>
        <p:nvSpPr>
          <p:cNvPr id="110611" name="Text Box 19"/>
          <p:cNvSpPr txBox="1">
            <a:spLocks noChangeArrowheads="1"/>
          </p:cNvSpPr>
          <p:nvPr/>
        </p:nvSpPr>
        <p:spPr bwMode="auto">
          <a:xfrm>
            <a:off x="6629400" y="1498600"/>
            <a:ext cx="2752725" cy="1006475"/>
          </a:xfrm>
          <a:prstGeom prst="rect">
            <a:avLst/>
          </a:prstGeom>
          <a:noFill/>
          <a:ln w="9525">
            <a:noFill/>
            <a:miter lim="800000"/>
            <a:headEnd/>
            <a:tailEnd/>
          </a:ln>
        </p:spPr>
        <p:txBody>
          <a:bodyPr wrap="none">
            <a:spAutoFit/>
          </a:bodyPr>
          <a:lstStyle/>
          <a:p>
            <a:pPr eaLnBrk="1" hangingPunct="1"/>
            <a:r>
              <a:rPr lang="en-US" sz="2000" b="1">
                <a:cs typeface="Arial" pitchFamily="34" charset="0"/>
              </a:rPr>
              <a:t>Areal Emplasemen</a:t>
            </a:r>
          </a:p>
          <a:p>
            <a:pPr eaLnBrk="1" hangingPunct="1"/>
            <a:r>
              <a:rPr lang="en-US" sz="2000" b="1">
                <a:cs typeface="Arial" pitchFamily="34" charset="0"/>
              </a:rPr>
              <a:t>NJOP=NJOP Tanah +</a:t>
            </a:r>
          </a:p>
          <a:p>
            <a:pPr eaLnBrk="1" hangingPunct="1"/>
            <a:r>
              <a:rPr lang="en-US" sz="2000" b="1">
                <a:cs typeface="Arial" pitchFamily="34" charset="0"/>
              </a:rPr>
              <a:t>penyesuaian</a:t>
            </a:r>
          </a:p>
        </p:txBody>
      </p:sp>
      <p:sp>
        <p:nvSpPr>
          <p:cNvPr id="110612" name="Line 20"/>
          <p:cNvSpPr>
            <a:spLocks noChangeShapeType="1"/>
          </p:cNvSpPr>
          <p:nvPr/>
        </p:nvSpPr>
        <p:spPr bwMode="auto">
          <a:xfrm>
            <a:off x="1524000" y="3352800"/>
            <a:ext cx="0" cy="914400"/>
          </a:xfrm>
          <a:prstGeom prst="line">
            <a:avLst/>
          </a:prstGeom>
          <a:noFill/>
          <a:ln w="38100">
            <a:solidFill>
              <a:schemeClr val="tx1"/>
            </a:solidFill>
            <a:round/>
            <a:headEnd/>
            <a:tailEnd type="triangle" w="med" len="med"/>
          </a:ln>
        </p:spPr>
        <p:txBody>
          <a:bodyPr/>
          <a:lstStyle/>
          <a:p>
            <a:endParaRPr lang="en-US"/>
          </a:p>
        </p:txBody>
      </p:sp>
      <p:sp>
        <p:nvSpPr>
          <p:cNvPr id="110613" name="Line 21"/>
          <p:cNvSpPr>
            <a:spLocks noChangeShapeType="1"/>
          </p:cNvSpPr>
          <p:nvPr/>
        </p:nvSpPr>
        <p:spPr bwMode="auto">
          <a:xfrm>
            <a:off x="3276600" y="3200400"/>
            <a:ext cx="2895600" cy="1828800"/>
          </a:xfrm>
          <a:prstGeom prst="line">
            <a:avLst/>
          </a:prstGeom>
          <a:noFill/>
          <a:ln w="38100">
            <a:solidFill>
              <a:schemeClr val="tx1"/>
            </a:solidFill>
            <a:round/>
            <a:headEnd/>
            <a:tailEnd type="triangle" w="med" len="med"/>
          </a:ln>
        </p:spPr>
        <p:txBody>
          <a:bodyPr/>
          <a:lstStyle/>
          <a:p>
            <a:endParaRPr lang="en-US"/>
          </a:p>
        </p:txBody>
      </p:sp>
      <p:sp>
        <p:nvSpPr>
          <p:cNvPr id="110614" name="Line 22"/>
          <p:cNvSpPr>
            <a:spLocks noChangeShapeType="1"/>
          </p:cNvSpPr>
          <p:nvPr/>
        </p:nvSpPr>
        <p:spPr bwMode="auto">
          <a:xfrm>
            <a:off x="3124200" y="1295400"/>
            <a:ext cx="3505200" cy="0"/>
          </a:xfrm>
          <a:prstGeom prst="line">
            <a:avLst/>
          </a:prstGeom>
          <a:noFill/>
          <a:ln w="28575">
            <a:solidFill>
              <a:schemeClr val="tx1"/>
            </a:solidFill>
            <a:round/>
            <a:headEnd/>
            <a:tailEnd type="triangle" w="med" len="med"/>
          </a:ln>
        </p:spPr>
        <p:txBody>
          <a:bodyPr/>
          <a:lstStyle/>
          <a:p>
            <a:endParaRPr lang="en-US"/>
          </a:p>
        </p:txBody>
      </p:sp>
      <p:sp>
        <p:nvSpPr>
          <p:cNvPr id="110615" name="AutoShape 23"/>
          <p:cNvSpPr>
            <a:spLocks noChangeArrowheads="1"/>
          </p:cNvSpPr>
          <p:nvPr/>
        </p:nvSpPr>
        <p:spPr bwMode="auto">
          <a:xfrm>
            <a:off x="5867400" y="2362200"/>
            <a:ext cx="3276600" cy="1752600"/>
          </a:xfrm>
          <a:prstGeom prst="irregularSeal1">
            <a:avLst/>
          </a:prstGeom>
          <a:solidFill>
            <a:schemeClr val="bg1"/>
          </a:solidFill>
          <a:ln w="9525">
            <a:solidFill>
              <a:schemeClr val="tx1"/>
            </a:solidFill>
            <a:miter lim="800000"/>
            <a:headEnd/>
            <a:tailEnd/>
          </a:ln>
        </p:spPr>
        <p:txBody>
          <a:bodyPr wrap="none" anchor="ctr"/>
          <a:lstStyle/>
          <a:p>
            <a:pPr algn="ctr" eaLnBrk="1" hangingPunct="1"/>
            <a:r>
              <a:rPr lang="en-US" sz="2000" b="1">
                <a:cs typeface="Arial" pitchFamily="34" charset="0"/>
              </a:rPr>
              <a:t>Areal Lain</a:t>
            </a:r>
          </a:p>
          <a:p>
            <a:pPr algn="ctr" eaLnBrk="1" hangingPunct="1"/>
            <a:r>
              <a:rPr lang="en-US" sz="2000" b="1">
                <a:cs typeface="Arial" pitchFamily="34" charset="0"/>
              </a:rPr>
              <a:t>NJOP=NJOP Tanah +</a:t>
            </a:r>
          </a:p>
          <a:p>
            <a:pPr algn="ctr" eaLnBrk="1" hangingPunct="1"/>
            <a:r>
              <a:rPr lang="en-US" sz="2000" b="1">
                <a:cs typeface="Arial" pitchFamily="34" charset="0"/>
              </a:rPr>
              <a:t>penyesuaian</a:t>
            </a:r>
          </a:p>
        </p:txBody>
      </p:sp>
      <p:sp>
        <p:nvSpPr>
          <p:cNvPr id="110616" name="Line 24"/>
          <p:cNvSpPr>
            <a:spLocks noChangeShapeType="1"/>
          </p:cNvSpPr>
          <p:nvPr/>
        </p:nvSpPr>
        <p:spPr bwMode="auto">
          <a:xfrm>
            <a:off x="2971800" y="1905000"/>
            <a:ext cx="2743200" cy="914400"/>
          </a:xfrm>
          <a:prstGeom prst="line">
            <a:avLst/>
          </a:prstGeom>
          <a:noFill/>
          <a:ln w="28575">
            <a:solidFill>
              <a:schemeClr val="tx1"/>
            </a:solidFill>
            <a:round/>
            <a:headEnd/>
            <a:tailEnd type="triangle" w="med" len="med"/>
          </a:ln>
        </p:spPr>
        <p:txBody>
          <a:bodyPr/>
          <a:lstStyle/>
          <a:p>
            <a:endParaRPr lang="en-US"/>
          </a:p>
        </p:txBody>
      </p:sp>
      <p:pic>
        <p:nvPicPr>
          <p:cNvPr id="110617" name="Picture 25" descr="Mdwstfrm"/>
          <p:cNvPicPr>
            <a:picLocks noChangeAspect="1" noChangeArrowheads="1"/>
          </p:cNvPicPr>
          <p:nvPr/>
        </p:nvPicPr>
        <p:blipFill>
          <a:blip r:embed="rId18"/>
          <a:srcRect/>
          <a:stretch>
            <a:fillRect/>
          </a:stretch>
        </p:blipFill>
        <p:spPr bwMode="auto">
          <a:xfrm>
            <a:off x="5410200" y="4419600"/>
            <a:ext cx="3505200" cy="996950"/>
          </a:xfrm>
          <a:prstGeom prst="rect">
            <a:avLst/>
          </a:prstGeom>
          <a:noFill/>
          <a:ln w="9525">
            <a:noFill/>
            <a:miter lim="800000"/>
            <a:headEnd/>
            <a:tailEnd/>
          </a:ln>
        </p:spPr>
      </p:pic>
      <p:sp>
        <p:nvSpPr>
          <p:cNvPr id="110618" name="Text Box 26"/>
          <p:cNvSpPr txBox="1">
            <a:spLocks noChangeArrowheads="1"/>
          </p:cNvSpPr>
          <p:nvPr/>
        </p:nvSpPr>
        <p:spPr bwMode="auto">
          <a:xfrm>
            <a:off x="5410200" y="5484813"/>
            <a:ext cx="3028950" cy="915987"/>
          </a:xfrm>
          <a:prstGeom prst="rect">
            <a:avLst/>
          </a:prstGeom>
          <a:noFill/>
          <a:ln w="9525">
            <a:noFill/>
            <a:miter lim="800000"/>
            <a:headEnd/>
            <a:tailEnd/>
          </a:ln>
        </p:spPr>
        <p:txBody>
          <a:bodyPr wrap="none">
            <a:spAutoFit/>
          </a:bodyPr>
          <a:lstStyle/>
          <a:p>
            <a:pPr eaLnBrk="1" hangingPunct="1"/>
            <a:r>
              <a:rPr lang="en-US" b="1">
                <a:cs typeface="Arial" pitchFamily="34" charset="0"/>
              </a:rPr>
              <a:t>Areal Belum Produktif</a:t>
            </a:r>
          </a:p>
          <a:p>
            <a:pPr eaLnBrk="1" hangingPunct="1"/>
            <a:r>
              <a:rPr lang="en-US" b="1">
                <a:cs typeface="Arial" pitchFamily="34" charset="0"/>
              </a:rPr>
              <a:t>NJOP = NJOP T + Biaya </a:t>
            </a:r>
          </a:p>
          <a:p>
            <a:pPr eaLnBrk="1" hangingPunct="1"/>
            <a:r>
              <a:rPr lang="en-US" b="1">
                <a:cs typeface="Arial" pitchFamily="34" charset="0"/>
              </a:rPr>
              <a:t>	pembukaan lahan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0604"/>
                                        </p:tgtEl>
                                        <p:attrNameLst>
                                          <p:attrName>style.visibility</p:attrName>
                                        </p:attrNameLst>
                                      </p:cBhvr>
                                      <p:to>
                                        <p:strVal val="visible"/>
                                      </p:to>
                                    </p:set>
                                    <p:anim calcmode="discrete" valueType="clr">
                                      <p:cBhvr override="childStyle">
                                        <p:cTn id="7" dur="80"/>
                                        <p:tgtEl>
                                          <p:spTgt spid="1106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0604"/>
                                        </p:tgtEl>
                                        <p:attrNameLst>
                                          <p:attrName>fillcolor</p:attrName>
                                        </p:attrNameLst>
                                      </p:cBhvr>
                                      <p:tavLst>
                                        <p:tav tm="0">
                                          <p:val>
                                            <p:clrVal>
                                              <a:schemeClr val="accent2"/>
                                            </p:clrVal>
                                          </p:val>
                                        </p:tav>
                                        <p:tav tm="50000">
                                          <p:val>
                                            <p:clrVal>
                                              <a:schemeClr val="hlink"/>
                                            </p:clrVal>
                                          </p:val>
                                        </p:tav>
                                      </p:tavLst>
                                    </p:anim>
                                    <p:set>
                                      <p:cBhvr>
                                        <p:cTn id="9" dur="80"/>
                                        <p:tgtEl>
                                          <p:spTgt spid="11060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110612"/>
                                        </p:tgtEl>
                                        <p:attrNameLst>
                                          <p:attrName>style.visibility</p:attrName>
                                        </p:attrNameLst>
                                      </p:cBhvr>
                                      <p:to>
                                        <p:strVal val="visible"/>
                                      </p:to>
                                    </p:set>
                                    <p:anim calcmode="lin" valueType="num">
                                      <p:cBhvr>
                                        <p:cTn id="14" dur="500" fill="hold"/>
                                        <p:tgtEl>
                                          <p:spTgt spid="110612"/>
                                        </p:tgtEl>
                                        <p:attrNameLst>
                                          <p:attrName>ppt_w</p:attrName>
                                        </p:attrNameLst>
                                      </p:cBhvr>
                                      <p:tavLst>
                                        <p:tav tm="0">
                                          <p:val>
                                            <p:fltVal val="0"/>
                                          </p:val>
                                        </p:tav>
                                        <p:tav tm="100000">
                                          <p:val>
                                            <p:strVal val="#ppt_w"/>
                                          </p:val>
                                        </p:tav>
                                      </p:tavLst>
                                    </p:anim>
                                    <p:anim calcmode="lin" valueType="num">
                                      <p:cBhvr>
                                        <p:cTn id="15" dur="500" fill="hold"/>
                                        <p:tgtEl>
                                          <p:spTgt spid="110612"/>
                                        </p:tgtEl>
                                        <p:attrNameLst>
                                          <p:attrName>ppt_h</p:attrName>
                                        </p:attrNameLst>
                                      </p:cBhvr>
                                      <p:tavLst>
                                        <p:tav tm="0">
                                          <p:val>
                                            <p:fltVal val="0"/>
                                          </p:val>
                                        </p:tav>
                                        <p:tav tm="100000">
                                          <p:val>
                                            <p:strVal val="#ppt_h"/>
                                          </p:val>
                                        </p:tav>
                                      </p:tavLst>
                                    </p:anim>
                                  </p:childTnLst>
                                </p:cTn>
                              </p:par>
                            </p:childTnLst>
                          </p:cTn>
                        </p:par>
                        <p:par>
                          <p:cTn id="16" fill="hold">
                            <p:stCondLst>
                              <p:cond delay="5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110607"/>
                                        </p:tgtEl>
                                        <p:attrNameLst>
                                          <p:attrName>style.visibility</p:attrName>
                                        </p:attrNameLst>
                                      </p:cBhvr>
                                      <p:to>
                                        <p:strVal val="visible"/>
                                      </p:to>
                                    </p:set>
                                    <p:anim calcmode="discrete" valueType="clr">
                                      <p:cBhvr override="childStyle">
                                        <p:cTn id="19" dur="80"/>
                                        <p:tgtEl>
                                          <p:spTgt spid="110607"/>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10607"/>
                                        </p:tgtEl>
                                        <p:attrNameLst>
                                          <p:attrName>fillcolor</p:attrName>
                                        </p:attrNameLst>
                                      </p:cBhvr>
                                      <p:tavLst>
                                        <p:tav tm="0">
                                          <p:val>
                                            <p:clrVal>
                                              <a:schemeClr val="accent2"/>
                                            </p:clrVal>
                                          </p:val>
                                        </p:tav>
                                        <p:tav tm="50000">
                                          <p:val>
                                            <p:clrVal>
                                              <a:schemeClr val="hlink"/>
                                            </p:clrVal>
                                          </p:val>
                                        </p:tav>
                                      </p:tavLst>
                                    </p:anim>
                                    <p:set>
                                      <p:cBhvr>
                                        <p:cTn id="21" dur="80"/>
                                        <p:tgtEl>
                                          <p:spTgt spid="110607"/>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110613"/>
                                        </p:tgtEl>
                                        <p:attrNameLst>
                                          <p:attrName>style.visibility</p:attrName>
                                        </p:attrNameLst>
                                      </p:cBhvr>
                                      <p:to>
                                        <p:strVal val="visible"/>
                                      </p:to>
                                    </p:set>
                                    <p:anim calcmode="lin" valueType="num">
                                      <p:cBhvr>
                                        <p:cTn id="26" dur="500" fill="hold"/>
                                        <p:tgtEl>
                                          <p:spTgt spid="110613"/>
                                        </p:tgtEl>
                                        <p:attrNameLst>
                                          <p:attrName>ppt_w</p:attrName>
                                        </p:attrNameLst>
                                      </p:cBhvr>
                                      <p:tavLst>
                                        <p:tav tm="0">
                                          <p:val>
                                            <p:fltVal val="0"/>
                                          </p:val>
                                        </p:tav>
                                        <p:tav tm="100000">
                                          <p:val>
                                            <p:strVal val="#ppt_w"/>
                                          </p:val>
                                        </p:tav>
                                      </p:tavLst>
                                    </p:anim>
                                    <p:anim calcmode="lin" valueType="num">
                                      <p:cBhvr>
                                        <p:cTn id="27" dur="500" fill="hold"/>
                                        <p:tgtEl>
                                          <p:spTgt spid="110613"/>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10617"/>
                                        </p:tgtEl>
                                        <p:attrNameLst>
                                          <p:attrName>style.visibility</p:attrName>
                                        </p:attrNameLst>
                                      </p:cBhvr>
                                      <p:to>
                                        <p:strVal val="visible"/>
                                      </p:to>
                                    </p:set>
                                    <p:animEffect transition="in" filter="diamond(in)">
                                      <p:cBhvr>
                                        <p:cTn id="32" dur="2000"/>
                                        <p:tgtEl>
                                          <p:spTgt spid="110617"/>
                                        </p:tgtEl>
                                      </p:cBhvr>
                                    </p:animEffect>
                                  </p:childTnLst>
                                </p:cTn>
                              </p:par>
                            </p:childTnLst>
                          </p:cTn>
                        </p:par>
                        <p:par>
                          <p:cTn id="33" fill="hold">
                            <p:stCondLst>
                              <p:cond delay="2000"/>
                            </p:stCondLst>
                            <p:childTnLst>
                              <p:par>
                                <p:cTn id="34" presetID="8" presetClass="entr" presetSubtype="16" fill="hold" grpId="0" nodeType="afterEffect">
                                  <p:stCondLst>
                                    <p:cond delay="0"/>
                                  </p:stCondLst>
                                  <p:childTnLst>
                                    <p:set>
                                      <p:cBhvr>
                                        <p:cTn id="35" dur="1" fill="hold">
                                          <p:stCondLst>
                                            <p:cond delay="0"/>
                                          </p:stCondLst>
                                        </p:cTn>
                                        <p:tgtEl>
                                          <p:spTgt spid="110618"/>
                                        </p:tgtEl>
                                        <p:attrNameLst>
                                          <p:attrName>style.visibility</p:attrName>
                                        </p:attrNameLst>
                                      </p:cBhvr>
                                      <p:to>
                                        <p:strVal val="visible"/>
                                      </p:to>
                                    </p:set>
                                    <p:animEffect transition="in" filter="diamond(in)">
                                      <p:cBhvr>
                                        <p:cTn id="36" dur="2000"/>
                                        <p:tgtEl>
                                          <p:spTgt spid="110618"/>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110614"/>
                                        </p:tgtEl>
                                        <p:attrNameLst>
                                          <p:attrName>style.visibility</p:attrName>
                                        </p:attrNameLst>
                                      </p:cBhvr>
                                      <p:to>
                                        <p:strVal val="visible"/>
                                      </p:to>
                                    </p:set>
                                    <p:anim calcmode="lin" valueType="num">
                                      <p:cBhvr>
                                        <p:cTn id="41" dur="500" fill="hold"/>
                                        <p:tgtEl>
                                          <p:spTgt spid="110614"/>
                                        </p:tgtEl>
                                        <p:attrNameLst>
                                          <p:attrName>ppt_w</p:attrName>
                                        </p:attrNameLst>
                                      </p:cBhvr>
                                      <p:tavLst>
                                        <p:tav tm="0">
                                          <p:val>
                                            <p:fltVal val="0"/>
                                          </p:val>
                                        </p:tav>
                                        <p:tav tm="100000">
                                          <p:val>
                                            <p:strVal val="#ppt_w"/>
                                          </p:val>
                                        </p:tav>
                                      </p:tavLst>
                                    </p:anim>
                                    <p:anim calcmode="lin" valueType="num">
                                      <p:cBhvr>
                                        <p:cTn id="42" dur="500" fill="hold"/>
                                        <p:tgtEl>
                                          <p:spTgt spid="110614"/>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110610"/>
                                        </p:tgtEl>
                                        <p:attrNameLst>
                                          <p:attrName>style.visibility</p:attrName>
                                        </p:attrNameLst>
                                      </p:cBhvr>
                                      <p:to>
                                        <p:strVal val="visible"/>
                                      </p:to>
                                    </p:set>
                                    <p:animEffect transition="in" filter="diamond(in)">
                                      <p:cBhvr>
                                        <p:cTn id="47" dur="2000"/>
                                        <p:tgtEl>
                                          <p:spTgt spid="110610"/>
                                        </p:tgtEl>
                                      </p:cBhvr>
                                    </p:animEffect>
                                  </p:childTnLst>
                                </p:cTn>
                              </p:par>
                            </p:childTnLst>
                          </p:cTn>
                        </p:par>
                        <p:par>
                          <p:cTn id="48" fill="hold">
                            <p:stCondLst>
                              <p:cond delay="2000"/>
                            </p:stCondLst>
                            <p:childTnLst>
                              <p:par>
                                <p:cTn id="49" presetID="27" presetClass="entr" presetSubtype="0" fill="hold" grpId="0" nodeType="afterEffect">
                                  <p:stCondLst>
                                    <p:cond delay="0"/>
                                  </p:stCondLst>
                                  <p:iterate type="lt">
                                    <p:tmPct val="50000"/>
                                  </p:iterate>
                                  <p:childTnLst>
                                    <p:set>
                                      <p:cBhvr>
                                        <p:cTn id="50" dur="1" fill="hold">
                                          <p:stCondLst>
                                            <p:cond delay="0"/>
                                          </p:stCondLst>
                                        </p:cTn>
                                        <p:tgtEl>
                                          <p:spTgt spid="110611"/>
                                        </p:tgtEl>
                                        <p:attrNameLst>
                                          <p:attrName>style.visibility</p:attrName>
                                        </p:attrNameLst>
                                      </p:cBhvr>
                                      <p:to>
                                        <p:strVal val="visible"/>
                                      </p:to>
                                    </p:set>
                                    <p:anim calcmode="discrete" valueType="clr">
                                      <p:cBhvr override="childStyle">
                                        <p:cTn id="51" dur="80"/>
                                        <p:tgtEl>
                                          <p:spTgt spid="110611"/>
                                        </p:tgtEl>
                                        <p:attrNameLst>
                                          <p:attrName>style.color</p:attrName>
                                        </p:attrNameLst>
                                      </p:cBhvr>
                                      <p:tavLst>
                                        <p:tav tm="0">
                                          <p:val>
                                            <p:clrVal>
                                              <a:schemeClr val="accent2"/>
                                            </p:clrVal>
                                          </p:val>
                                        </p:tav>
                                        <p:tav tm="50000">
                                          <p:val>
                                            <p:clrVal>
                                              <a:schemeClr val="hlink"/>
                                            </p:clrVal>
                                          </p:val>
                                        </p:tav>
                                      </p:tavLst>
                                    </p:anim>
                                    <p:anim calcmode="discrete" valueType="clr">
                                      <p:cBhvr>
                                        <p:cTn id="52" dur="80"/>
                                        <p:tgtEl>
                                          <p:spTgt spid="110611"/>
                                        </p:tgtEl>
                                        <p:attrNameLst>
                                          <p:attrName>fillcolor</p:attrName>
                                        </p:attrNameLst>
                                      </p:cBhvr>
                                      <p:tavLst>
                                        <p:tav tm="0">
                                          <p:val>
                                            <p:clrVal>
                                              <a:schemeClr val="accent2"/>
                                            </p:clrVal>
                                          </p:val>
                                        </p:tav>
                                        <p:tav tm="50000">
                                          <p:val>
                                            <p:clrVal>
                                              <a:schemeClr val="hlink"/>
                                            </p:clrVal>
                                          </p:val>
                                        </p:tav>
                                      </p:tavLst>
                                    </p:anim>
                                    <p:set>
                                      <p:cBhvr>
                                        <p:cTn id="53" dur="80"/>
                                        <p:tgtEl>
                                          <p:spTgt spid="110611"/>
                                        </p:tgtEl>
                                        <p:attrNameLst>
                                          <p:attrName>fill.type</p:attrName>
                                        </p:attrNameLst>
                                      </p:cBhvr>
                                      <p:to>
                                        <p:strVal val="solid"/>
                                      </p:to>
                                    </p:set>
                                  </p:childTnLst>
                                </p:cTn>
                              </p:par>
                            </p:childTnLst>
                          </p:cTn>
                        </p:par>
                      </p:childTnLst>
                    </p:cTn>
                  </p:par>
                  <p:par>
                    <p:cTn id="54" fill="hold">
                      <p:stCondLst>
                        <p:cond delay="indefinite"/>
                      </p:stCondLst>
                      <p:childTnLst>
                        <p:par>
                          <p:cTn id="55" fill="hold">
                            <p:stCondLst>
                              <p:cond delay="0"/>
                            </p:stCondLst>
                            <p:childTnLst>
                              <p:par>
                                <p:cTn id="56" presetID="23" presetClass="entr" presetSubtype="16" fill="hold" grpId="0" nodeType="clickEffect">
                                  <p:stCondLst>
                                    <p:cond delay="0"/>
                                  </p:stCondLst>
                                  <p:childTnLst>
                                    <p:set>
                                      <p:cBhvr>
                                        <p:cTn id="57" dur="1" fill="hold">
                                          <p:stCondLst>
                                            <p:cond delay="0"/>
                                          </p:stCondLst>
                                        </p:cTn>
                                        <p:tgtEl>
                                          <p:spTgt spid="110616"/>
                                        </p:tgtEl>
                                        <p:attrNameLst>
                                          <p:attrName>style.visibility</p:attrName>
                                        </p:attrNameLst>
                                      </p:cBhvr>
                                      <p:to>
                                        <p:strVal val="visible"/>
                                      </p:to>
                                    </p:set>
                                    <p:anim calcmode="lin" valueType="num">
                                      <p:cBhvr>
                                        <p:cTn id="58" dur="500" fill="hold"/>
                                        <p:tgtEl>
                                          <p:spTgt spid="110616"/>
                                        </p:tgtEl>
                                        <p:attrNameLst>
                                          <p:attrName>ppt_w</p:attrName>
                                        </p:attrNameLst>
                                      </p:cBhvr>
                                      <p:tavLst>
                                        <p:tav tm="0">
                                          <p:val>
                                            <p:fltVal val="0"/>
                                          </p:val>
                                        </p:tav>
                                        <p:tav tm="100000">
                                          <p:val>
                                            <p:strVal val="#ppt_w"/>
                                          </p:val>
                                        </p:tav>
                                      </p:tavLst>
                                    </p:anim>
                                    <p:anim calcmode="lin" valueType="num">
                                      <p:cBhvr>
                                        <p:cTn id="59" dur="500" fill="hold"/>
                                        <p:tgtEl>
                                          <p:spTgt spid="110616"/>
                                        </p:tgtEl>
                                        <p:attrNameLst>
                                          <p:attrName>ppt_h</p:attrName>
                                        </p:attrNameLst>
                                      </p:cBhvr>
                                      <p:tavLst>
                                        <p:tav tm="0">
                                          <p:val>
                                            <p:fltVal val="0"/>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8" presetClass="entr" presetSubtype="16" fill="hold" grpId="0" nodeType="clickEffect">
                                  <p:stCondLst>
                                    <p:cond delay="0"/>
                                  </p:stCondLst>
                                  <p:childTnLst>
                                    <p:set>
                                      <p:cBhvr>
                                        <p:cTn id="63" dur="1" fill="hold">
                                          <p:stCondLst>
                                            <p:cond delay="0"/>
                                          </p:stCondLst>
                                        </p:cTn>
                                        <p:tgtEl>
                                          <p:spTgt spid="110615"/>
                                        </p:tgtEl>
                                        <p:attrNameLst>
                                          <p:attrName>style.visibility</p:attrName>
                                        </p:attrNameLst>
                                      </p:cBhvr>
                                      <p:to>
                                        <p:strVal val="visible"/>
                                      </p:to>
                                    </p:set>
                                    <p:animEffect transition="in" filter="diamond(in)">
                                      <p:cBhvr>
                                        <p:cTn id="64" dur="2000"/>
                                        <p:tgtEl>
                                          <p:spTgt spid="110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04" grpId="0"/>
      <p:bldP spid="110607" grpId="0"/>
      <p:bldP spid="110611" grpId="0"/>
      <p:bldP spid="110612" grpId="0" animBg="1"/>
      <p:bldP spid="110613" grpId="0" animBg="1"/>
      <p:bldP spid="110614" grpId="0" animBg="1"/>
      <p:bldP spid="110615" grpId="0" animBg="1"/>
      <p:bldP spid="110616" grpId="0" animBg="1"/>
      <p:bldP spid="11061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90" name="Rectangle 6"/>
          <p:cNvSpPr>
            <a:spLocks noGrp="1"/>
          </p:cNvSpPr>
          <p:nvPr>
            <p:ph type="title"/>
          </p:nvPr>
        </p:nvSpPr>
        <p:spPr bwMode="auto">
          <a:xfrm>
            <a:off x="609600" y="228600"/>
            <a:ext cx="8229600" cy="1143000"/>
          </a:xfrm>
          <a:noFill/>
        </p:spPr>
        <p:txBody>
          <a:bodyPr wrap="square" lIns="91440" tIns="45720" rIns="91440" bIns="45720" numCol="1" anchorCtr="0" compatLnSpc="1">
            <a:prstTxWarp prst="textNoShape">
              <a:avLst/>
            </a:prstTxWarp>
            <a:normAutofit fontScale="90000"/>
          </a:bodyPr>
          <a:lstStyle/>
          <a:p>
            <a:r>
              <a:rPr lang="en-US" sz="3700" smtClean="0"/>
              <a:t/>
            </a:r>
            <a:br>
              <a:rPr lang="en-US" sz="3700" smtClean="0"/>
            </a:br>
            <a:r>
              <a:rPr lang="en-US" sz="3700" smtClean="0"/>
              <a:t/>
            </a:r>
            <a:br>
              <a:rPr lang="en-US" sz="3700" smtClean="0"/>
            </a:br>
            <a:r>
              <a:rPr lang="en-US" sz="3700" smtClean="0"/>
              <a:t/>
            </a:r>
            <a:br>
              <a:rPr lang="en-US" sz="3700" smtClean="0"/>
            </a:br>
            <a:endParaRPr lang="en-US" sz="3700" smtClean="0"/>
          </a:p>
        </p:txBody>
      </p:sp>
      <p:sp>
        <p:nvSpPr>
          <p:cNvPr id="221191" name="Rectangle 7"/>
          <p:cNvSpPr>
            <a:spLocks noGrp="1"/>
          </p:cNvSpPr>
          <p:nvPr>
            <p:ph type="body" idx="1"/>
          </p:nvPr>
        </p:nvSpPr>
        <p:spPr>
          <a:xfrm>
            <a:off x="914400" y="228600"/>
            <a:ext cx="8229600" cy="4708525"/>
          </a:xfrm>
        </p:spPr>
        <p:txBody>
          <a:bodyPr/>
          <a:lstStyle/>
          <a:p>
            <a:pPr marL="669925" indent="-533400">
              <a:lnSpc>
                <a:spcPct val="80000"/>
              </a:lnSpc>
            </a:pPr>
            <a:r>
              <a:rPr lang="en-US" sz="2000" smtClean="0"/>
              <a:t>PT borneo bumi kencana adalah perkebunan   berlokasi di kab Tanah Laut Kalsel, tahun 2009 telah menyampaikan SPOP ke KPP, pratama berdasarkan survey penilaian didapat data sbb:</a:t>
            </a:r>
          </a:p>
          <a:p>
            <a:pPr marL="669925" indent="-533400">
              <a:lnSpc>
                <a:spcPct val="80000"/>
              </a:lnSpc>
              <a:buFont typeface="Wingdings 2" pitchFamily="18" charset="2"/>
              <a:buNone/>
            </a:pPr>
            <a:r>
              <a:rPr lang="en-US" sz="2000" smtClean="0"/>
              <a:t>A Tanah Kebun</a:t>
            </a:r>
          </a:p>
          <a:p>
            <a:pPr marL="669925" indent="-533400">
              <a:lnSpc>
                <a:spcPct val="80000"/>
              </a:lnSpc>
              <a:buFont typeface="Wingdings 2" pitchFamily="18" charset="2"/>
              <a:buAutoNum type="alphaLcPeriod"/>
            </a:pPr>
            <a:r>
              <a:rPr lang="en-US" sz="2000" smtClean="0"/>
              <a:t>Tanaman usia 2 th 200 Ha  nilai dasar tanah Rp1700/m2; Standar investasi tanaman (SIT) Rp2866.000/Ha</a:t>
            </a:r>
          </a:p>
          <a:p>
            <a:pPr marL="669925" indent="-533400">
              <a:lnSpc>
                <a:spcPct val="80000"/>
              </a:lnSpc>
              <a:buFont typeface="Wingdings 2" pitchFamily="18" charset="2"/>
              <a:buAutoNum type="alphaLcPeriod"/>
            </a:pPr>
            <a:r>
              <a:rPr lang="en-US" sz="2000" smtClean="0"/>
              <a:t>Tanaman sudah menghasilkan 400 Ha, Nilai dasar tanah Rp1700/m2, SIT Rp5 784 rb/ha</a:t>
            </a:r>
          </a:p>
          <a:p>
            <a:pPr marL="669925" indent="-533400">
              <a:lnSpc>
                <a:spcPct val="80000"/>
              </a:lnSpc>
              <a:buFont typeface="Wingdings 2" pitchFamily="18" charset="2"/>
              <a:buNone/>
            </a:pPr>
            <a:r>
              <a:rPr lang="en-US" sz="2000" smtClean="0"/>
              <a:t>Areal emplasemen</a:t>
            </a:r>
          </a:p>
          <a:p>
            <a:pPr marL="669925" indent="-533400">
              <a:lnSpc>
                <a:spcPct val="80000"/>
              </a:lnSpc>
              <a:buFont typeface="Wingdings 2" pitchFamily="18" charset="2"/>
              <a:buAutoNum type="alphaLcPeriod"/>
            </a:pPr>
            <a:r>
              <a:rPr lang="en-US" sz="2000" smtClean="0"/>
              <a:t>Kantor 1 ha dengan nilai tanah Rp14.000/m2</a:t>
            </a:r>
          </a:p>
          <a:p>
            <a:pPr marL="669925" indent="-533400">
              <a:lnSpc>
                <a:spcPct val="80000"/>
              </a:lnSpc>
              <a:buFont typeface="Wingdings 2" pitchFamily="18" charset="2"/>
              <a:buAutoNum type="alphaLcPeriod"/>
            </a:pPr>
            <a:r>
              <a:rPr lang="en-US" sz="2000" smtClean="0"/>
              <a:t>Gudang 2 ha dengan nilai tanah Rp 10.000/m2</a:t>
            </a:r>
          </a:p>
          <a:p>
            <a:pPr marL="669925" indent="-533400">
              <a:lnSpc>
                <a:spcPct val="80000"/>
              </a:lnSpc>
              <a:buFont typeface="Wingdings 2" pitchFamily="18" charset="2"/>
              <a:buAutoNum type="alphaLcPeriod"/>
            </a:pPr>
            <a:r>
              <a:rPr lang="en-US" sz="2000" smtClean="0"/>
              <a:t>Pabrik 2ha Nilai tanah Rp 10.000/m2</a:t>
            </a:r>
          </a:p>
          <a:p>
            <a:pPr marL="669925" indent="-533400">
              <a:lnSpc>
                <a:spcPct val="80000"/>
              </a:lnSpc>
              <a:buFont typeface="Wingdings 2" pitchFamily="18" charset="2"/>
              <a:buAutoNum type="alphaLcPeriod"/>
            </a:pPr>
            <a:r>
              <a:rPr lang="en-US" sz="2000" smtClean="0"/>
              <a:t>Mess karyawan 2 ha nilai tanah Rp 14.000/m2</a:t>
            </a:r>
          </a:p>
          <a:p>
            <a:pPr marL="669925" indent="-533400">
              <a:lnSpc>
                <a:spcPct val="80000"/>
              </a:lnSpc>
              <a:buFont typeface="Wingdings 2" pitchFamily="18" charset="2"/>
              <a:buNone/>
            </a:pPr>
            <a:r>
              <a:rPr lang="en-US" sz="2000" smtClean="0"/>
              <a:t>B Bangunan</a:t>
            </a:r>
          </a:p>
          <a:p>
            <a:pPr marL="669925" indent="-533400">
              <a:lnSpc>
                <a:spcPct val="80000"/>
              </a:lnSpc>
              <a:buFont typeface="Wingdings 2" pitchFamily="18" charset="2"/>
              <a:buAutoNum type="alphaLcPeriod"/>
            </a:pPr>
            <a:r>
              <a:rPr lang="en-US" sz="2000" smtClean="0"/>
              <a:t>Kantor 800 m2, nilai bangunan Rp 700.000/m2</a:t>
            </a:r>
          </a:p>
          <a:p>
            <a:pPr marL="669925" indent="-533400">
              <a:lnSpc>
                <a:spcPct val="80000"/>
              </a:lnSpc>
              <a:buFont typeface="Wingdings 2" pitchFamily="18" charset="2"/>
              <a:buAutoNum type="alphaLcPeriod"/>
            </a:pPr>
            <a:r>
              <a:rPr lang="en-US" sz="2000" smtClean="0"/>
              <a:t>Gudang 1200 m2 nilai bangunan Rp 505 000/m2</a:t>
            </a:r>
          </a:p>
          <a:p>
            <a:pPr marL="669925" indent="-533400">
              <a:lnSpc>
                <a:spcPct val="80000"/>
              </a:lnSpc>
              <a:buFont typeface="Wingdings 2" pitchFamily="18" charset="2"/>
              <a:buAutoNum type="alphaLcPeriod"/>
            </a:pPr>
            <a:r>
              <a:rPr lang="en-US" sz="2000" smtClean="0"/>
              <a:t>Pabrik 4500 m2 nilai bangunan Rp365.000/m2</a:t>
            </a:r>
          </a:p>
          <a:p>
            <a:pPr marL="669925" indent="-533400">
              <a:lnSpc>
                <a:spcPct val="80000"/>
              </a:lnSpc>
              <a:buFont typeface="Wingdings 2" pitchFamily="18" charset="2"/>
              <a:buAutoNum type="alphaLcPeriod"/>
            </a:pPr>
            <a:r>
              <a:rPr lang="en-US" sz="2000" smtClean="0"/>
              <a:t>Mes karyawan 2000 m2 nilai bangunan Rp 700 000/m2</a:t>
            </a:r>
          </a:p>
          <a:p>
            <a:pPr marL="669925" indent="-533400">
              <a:lnSpc>
                <a:spcPct val="80000"/>
              </a:lnSpc>
              <a:buFont typeface="Wingdings 2" pitchFamily="18" charset="2"/>
              <a:buNone/>
            </a:pPr>
            <a:r>
              <a:rPr lang="en-US" sz="2000" smtClean="0"/>
              <a:t>Pertanyaan </a:t>
            </a:r>
          </a:p>
          <a:p>
            <a:pPr marL="669925" indent="-533400">
              <a:lnSpc>
                <a:spcPct val="80000"/>
              </a:lnSpc>
              <a:buFont typeface="Wingdings 2" pitchFamily="18" charset="2"/>
              <a:buNone/>
            </a:pPr>
            <a:r>
              <a:rPr lang="en-US" sz="2000" smtClean="0"/>
              <a:t>1.Hitung berapa besar PBB menurut perdirjen Pajak no 50/PJ/2008 NJOPTKP Rp 10.000.000,-</a:t>
            </a:r>
          </a:p>
          <a:p>
            <a:pPr marL="669925" indent="-533400">
              <a:lnSpc>
                <a:spcPct val="80000"/>
              </a:lnSpc>
              <a:buFont typeface="Wingdings 2" pitchFamily="18" charset="2"/>
              <a:buNone/>
            </a:pPr>
            <a:r>
              <a:rPr lang="en-US" sz="2000" smtClean="0"/>
              <a:t>2. SPPT perkebunan diterima tgl 4 april 2009; </a:t>
            </a:r>
          </a:p>
          <a:p>
            <a:pPr marL="669925" indent="-533400">
              <a:lnSpc>
                <a:spcPct val="80000"/>
              </a:lnSpc>
              <a:buFont typeface="Wingdings 2" pitchFamily="18" charset="2"/>
              <a:buNone/>
            </a:pPr>
            <a:r>
              <a:rPr lang="en-US" sz="2000" smtClean="0"/>
              <a:t>3 Bila SPPT dilunasi tgl 9 mei 2010 berapa besar denda yg harus dibayar</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837371D1-D684-4711-87AF-4A40F047BEED}" type="slidenum">
              <a:rPr lang="en-US"/>
              <a:pPr/>
              <a:t>54</a:t>
            </a:fld>
            <a:endParaRPr lang="en-US"/>
          </a:p>
        </p:txBody>
      </p:sp>
      <p:sp>
        <p:nvSpPr>
          <p:cNvPr id="111618" name="Rectangle 2"/>
          <p:cNvSpPr>
            <a:spLocks noGrp="1"/>
          </p:cNvSpPr>
          <p:nvPr>
            <p:ph type="title"/>
          </p:nvPr>
        </p:nvSpPr>
        <p:spPr bwMode="auto"/>
        <p:txBody>
          <a:bodyPr wrap="square" lIns="91440" tIns="45720" rIns="91440" bIns="45720" numCol="1" anchorCtr="0" compatLnSpc="1">
            <a:prstTxWarp prst="textNoShape">
              <a:avLst/>
            </a:prstTxWarp>
          </a:bodyPr>
          <a:lstStyle/>
          <a:p>
            <a:pPr eaLnBrk="1" hangingPunct="1">
              <a:defRPr/>
            </a:pPr>
            <a:r>
              <a:rPr lang="en-US" sz="3700" b="0" smtClean="0">
                <a:solidFill>
                  <a:srgbClr val="FFFF00"/>
                </a:solidFill>
              </a:rPr>
              <a:t>PBB SEKTOR PERHUTANAN</a:t>
            </a:r>
            <a:r>
              <a:rPr lang="en-US" sz="3700" b="0" smtClean="0"/>
              <a:t/>
            </a:r>
            <a:br>
              <a:rPr lang="en-US" sz="3700" b="0" smtClean="0"/>
            </a:br>
            <a:r>
              <a:rPr lang="en-US" sz="2400" b="0" smtClean="0">
                <a:latin typeface="Arial" pitchFamily="34" charset="0"/>
              </a:rPr>
              <a:t>( SE-73/PJ.6/1999 tgl.16-12-1999 )</a:t>
            </a:r>
          </a:p>
        </p:txBody>
      </p:sp>
      <p:sp>
        <p:nvSpPr>
          <p:cNvPr id="111619" name="Rectangle 3"/>
          <p:cNvSpPr>
            <a:spLocks noGrp="1"/>
          </p:cNvSpPr>
          <p:nvPr>
            <p:ph type="body" idx="1"/>
          </p:nvPr>
        </p:nvSpPr>
        <p:spPr>
          <a:xfrm>
            <a:off x="457200" y="1646238"/>
            <a:ext cx="8229600" cy="1173162"/>
          </a:xfrm>
        </p:spPr>
        <p:txBody>
          <a:bodyPr/>
          <a:lstStyle/>
          <a:p>
            <a:pPr marL="406400" indent="-406400" eaLnBrk="1" hangingPunct="1">
              <a:lnSpc>
                <a:spcPct val="80000"/>
              </a:lnSpc>
            </a:pPr>
            <a:r>
              <a:rPr lang="en-US" sz="2400" b="1" i="1" smtClean="0">
                <a:solidFill>
                  <a:srgbClr val="FFFF00"/>
                </a:solidFill>
                <a:latin typeface="Arial Unicode MS" pitchFamily="34" charset="-128"/>
              </a:rPr>
              <a:t>Hasil Bersih</a:t>
            </a:r>
            <a:r>
              <a:rPr lang="en-US" sz="2400" smtClean="0">
                <a:solidFill>
                  <a:srgbClr val="FFFF00"/>
                </a:solidFill>
                <a:latin typeface="Arial Unicode MS" pitchFamily="34" charset="-128"/>
              </a:rPr>
              <a:t> = Pend.Kotor – Biaya Eksploitasi</a:t>
            </a:r>
          </a:p>
          <a:p>
            <a:pPr marL="406400" indent="-406400" eaLnBrk="1" hangingPunct="1">
              <a:lnSpc>
                <a:spcPct val="80000"/>
              </a:lnSpc>
            </a:pPr>
            <a:r>
              <a:rPr lang="en-US" sz="2400" b="1" i="1" smtClean="0">
                <a:solidFill>
                  <a:srgbClr val="66FF33"/>
                </a:solidFill>
                <a:latin typeface="Arial Unicode MS" pitchFamily="34" charset="-128"/>
              </a:rPr>
              <a:t>Pend.Kotor</a:t>
            </a:r>
            <a:r>
              <a:rPr lang="en-US" sz="2400" smtClean="0">
                <a:solidFill>
                  <a:srgbClr val="66FF33"/>
                </a:solidFill>
                <a:latin typeface="Arial Unicode MS" pitchFamily="34" charset="-128"/>
              </a:rPr>
              <a:t> = Total hasil prod dl thn pajak sebelumnya x Harga pasar kayu bulat thn pajak berjalan ( harga pasar 1 Januari )</a:t>
            </a:r>
          </a:p>
          <a:p>
            <a:pPr marL="406400" indent="-406400" eaLnBrk="1" hangingPunct="1">
              <a:lnSpc>
                <a:spcPct val="90000"/>
              </a:lnSpc>
            </a:pPr>
            <a:r>
              <a:rPr lang="en-US" sz="2400" b="1" i="1" smtClean="0">
                <a:latin typeface="Arial Unicode MS" pitchFamily="34" charset="-128"/>
              </a:rPr>
              <a:t>Biaya Eksploitasi :</a:t>
            </a:r>
          </a:p>
          <a:p>
            <a:pPr marL="406400" indent="-406400" eaLnBrk="1" hangingPunct="1">
              <a:lnSpc>
                <a:spcPct val="80000"/>
              </a:lnSpc>
            </a:pPr>
            <a:endParaRPr lang="en-US" sz="2400" smtClean="0">
              <a:latin typeface="Arial Unicode MS" pitchFamily="34" charset="-128"/>
            </a:endParaRPr>
          </a:p>
          <a:p>
            <a:pPr marL="406400" indent="-406400" eaLnBrk="1" hangingPunct="1">
              <a:lnSpc>
                <a:spcPct val="80000"/>
              </a:lnSpc>
              <a:buFont typeface="Wingdings 2" pitchFamily="18" charset="2"/>
              <a:buNone/>
            </a:pPr>
            <a:endParaRPr lang="en-US" sz="2400" smtClean="0">
              <a:latin typeface="Arial Unicode MS" pitchFamily="34" charset="-128"/>
            </a:endParaRPr>
          </a:p>
        </p:txBody>
      </p:sp>
      <p:sp>
        <p:nvSpPr>
          <p:cNvPr id="111621" name="Rectangle 5"/>
          <p:cNvSpPr>
            <a:spLocks/>
          </p:cNvSpPr>
          <p:nvPr/>
        </p:nvSpPr>
        <p:spPr bwMode="auto">
          <a:xfrm>
            <a:off x="838200" y="2971800"/>
            <a:ext cx="7086600" cy="2667000"/>
          </a:xfrm>
          <a:prstGeom prst="rect">
            <a:avLst/>
          </a:prstGeom>
          <a:noFill/>
          <a:ln w="9525">
            <a:noFill/>
            <a:miter lim="800000"/>
            <a:headEnd/>
            <a:tailEnd/>
          </a:ln>
        </p:spPr>
        <p:txBody>
          <a:bodyPr/>
          <a:lstStyle/>
          <a:p>
            <a:pPr marL="342900" indent="-342900" eaLnBrk="1" hangingPunct="1">
              <a:lnSpc>
                <a:spcPct val="90000"/>
              </a:lnSpc>
              <a:spcBef>
                <a:spcPct val="20000"/>
              </a:spcBef>
              <a:buClr>
                <a:srgbClr val="F9F9F9"/>
              </a:buClr>
              <a:buSzPct val="65000"/>
              <a:buFont typeface="Wingdings 2" pitchFamily="18" charset="2"/>
              <a:buNone/>
            </a:pPr>
            <a:endParaRPr lang="en-US" sz="2400">
              <a:latin typeface="Arial Unicode MS" pitchFamily="34" charset="-128"/>
            </a:endParaRPr>
          </a:p>
          <a:p>
            <a:pPr marL="342900" indent="-342900" eaLnBrk="1" hangingPunct="1">
              <a:lnSpc>
                <a:spcPct val="90000"/>
              </a:lnSpc>
              <a:spcBef>
                <a:spcPct val="20000"/>
              </a:spcBef>
              <a:buClr>
                <a:srgbClr val="F9F9F9"/>
              </a:buClr>
              <a:buSzPct val="65000"/>
              <a:buFont typeface="Wingdings" pitchFamily="2" charset="2"/>
              <a:buAutoNum type="arabicPeriod"/>
            </a:pPr>
            <a:r>
              <a:rPr lang="en-US" sz="2400">
                <a:latin typeface="Arial Unicode MS" pitchFamily="34" charset="-128"/>
              </a:rPr>
              <a:t>Penanaman ( Perhutani )</a:t>
            </a:r>
          </a:p>
          <a:p>
            <a:pPr marL="342900" indent="-342900" eaLnBrk="1" hangingPunct="1">
              <a:lnSpc>
                <a:spcPct val="90000"/>
              </a:lnSpc>
              <a:spcBef>
                <a:spcPct val="20000"/>
              </a:spcBef>
              <a:buClr>
                <a:srgbClr val="F9F9F9"/>
              </a:buClr>
              <a:buSzPct val="65000"/>
              <a:buFont typeface="Wingdings" pitchFamily="2" charset="2"/>
              <a:buAutoNum type="arabicPeriod"/>
            </a:pPr>
            <a:r>
              <a:rPr lang="en-US" sz="2400">
                <a:latin typeface="Arial Unicode MS" pitchFamily="34" charset="-128"/>
              </a:rPr>
              <a:t>Pemeliharaan &amp; Perawatan hutan (Perhutani)</a:t>
            </a:r>
          </a:p>
          <a:p>
            <a:pPr marL="342900" indent="-342900" eaLnBrk="1" hangingPunct="1">
              <a:lnSpc>
                <a:spcPct val="90000"/>
              </a:lnSpc>
              <a:spcBef>
                <a:spcPct val="20000"/>
              </a:spcBef>
              <a:buClr>
                <a:srgbClr val="F9F9F9"/>
              </a:buClr>
              <a:buSzPct val="65000"/>
              <a:buFont typeface="Wingdings" pitchFamily="2" charset="2"/>
              <a:buAutoNum type="arabicPeriod"/>
            </a:pPr>
            <a:r>
              <a:rPr lang="en-US" sz="2400">
                <a:latin typeface="Arial Unicode MS" pitchFamily="34" charset="-128"/>
              </a:rPr>
              <a:t>Pengendalian kebakaran &amp; pengamanan</a:t>
            </a:r>
          </a:p>
          <a:p>
            <a:pPr marL="342900" indent="-342900" eaLnBrk="1" hangingPunct="1">
              <a:lnSpc>
                <a:spcPct val="90000"/>
              </a:lnSpc>
              <a:spcBef>
                <a:spcPct val="20000"/>
              </a:spcBef>
              <a:buClr>
                <a:srgbClr val="F9F9F9"/>
              </a:buClr>
              <a:buSzPct val="65000"/>
              <a:buFont typeface="Wingdings" pitchFamily="2" charset="2"/>
              <a:buAutoNum type="arabicPeriod"/>
            </a:pPr>
            <a:r>
              <a:rPr lang="en-US" sz="2400">
                <a:latin typeface="Arial Unicode MS" pitchFamily="34" charset="-128"/>
              </a:rPr>
              <a:t>Penebangan ( upah kerja &amp; peralatan )</a:t>
            </a:r>
          </a:p>
          <a:p>
            <a:pPr marL="342900" indent="-342900" eaLnBrk="1" hangingPunct="1">
              <a:lnSpc>
                <a:spcPct val="90000"/>
              </a:lnSpc>
              <a:spcBef>
                <a:spcPct val="20000"/>
              </a:spcBef>
              <a:buClr>
                <a:srgbClr val="F9F9F9"/>
              </a:buClr>
              <a:buSzPct val="65000"/>
              <a:buFont typeface="Wingdings" pitchFamily="2" charset="2"/>
              <a:buAutoNum type="arabicPeriod"/>
            </a:pPr>
            <a:r>
              <a:rPr lang="en-US" sz="2400">
                <a:latin typeface="Arial Unicode MS" pitchFamily="34" charset="-128"/>
              </a:rPr>
              <a:t>Pengangkutan  ke Log Ponds/ Log yards</a:t>
            </a:r>
          </a:p>
          <a:p>
            <a:pPr marL="342900" indent="-342900" eaLnBrk="1" hangingPunct="1">
              <a:lnSpc>
                <a:spcPct val="90000"/>
              </a:lnSpc>
              <a:spcBef>
                <a:spcPct val="20000"/>
              </a:spcBef>
              <a:buClr>
                <a:srgbClr val="F9F9F9"/>
              </a:buClr>
              <a:buSzPct val="65000"/>
              <a:buFont typeface="Wingdings" pitchFamily="2" charset="2"/>
              <a:buAutoNum type="arabicPeriod"/>
            </a:pPr>
            <a:r>
              <a:rPr lang="en-US" sz="2400">
                <a:latin typeface="Arial Unicode MS" pitchFamily="34" charset="-128"/>
              </a:rPr>
              <a:t>PBB dan PSDH areal blok tebangan thn lalu</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11618"/>
                                        </p:tgtEl>
                                        <p:attrNameLst>
                                          <p:attrName>style.visibility</p:attrName>
                                        </p:attrNameLst>
                                      </p:cBhvr>
                                      <p:to>
                                        <p:strVal val="visible"/>
                                      </p:to>
                                    </p:set>
                                    <p:animEffect transition="in" filter="wedge">
                                      <p:cBhvr>
                                        <p:cTn id="7" dur="2000"/>
                                        <p:tgtEl>
                                          <p:spTgt spid="111618"/>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111619">
                                            <p:txEl>
                                              <p:pRg st="0" end="0"/>
                                            </p:txEl>
                                          </p:spTgt>
                                        </p:tgtEl>
                                        <p:attrNameLst>
                                          <p:attrName>style.visibility</p:attrName>
                                        </p:attrNameLst>
                                      </p:cBhvr>
                                      <p:to>
                                        <p:strVal val="visible"/>
                                      </p:to>
                                    </p:set>
                                    <p:animEffect transition="in" filter="fade">
                                      <p:cBhvr>
                                        <p:cTn id="12" dur="1000"/>
                                        <p:tgtEl>
                                          <p:spTgt spid="111619">
                                            <p:txEl>
                                              <p:pRg st="0" end="0"/>
                                            </p:txEl>
                                          </p:spTgt>
                                        </p:tgtEl>
                                      </p:cBhvr>
                                    </p:animEffect>
                                    <p:anim calcmode="lin" valueType="num">
                                      <p:cBhvr>
                                        <p:cTn id="13" dur="1000" fill="hold"/>
                                        <p:tgtEl>
                                          <p:spTgt spid="111619">
                                            <p:txEl>
                                              <p:pRg st="0" end="0"/>
                                            </p:txEl>
                                          </p:spTgt>
                                        </p:tgtEl>
                                        <p:attrNameLst>
                                          <p:attrName>ppt_x</p:attrName>
                                        </p:attrNameLst>
                                      </p:cBhvr>
                                      <p:tavLst>
                                        <p:tav tm="0">
                                          <p:val>
                                            <p:strVal val="#ppt_x-.1"/>
                                          </p:val>
                                        </p:tav>
                                        <p:tav tm="100000">
                                          <p:val>
                                            <p:strVal val="#ppt_x"/>
                                          </p:val>
                                        </p:tav>
                                      </p:tavLst>
                                    </p:anim>
                                    <p:anim calcmode="lin" valueType="num">
                                      <p:cBhvr>
                                        <p:cTn id="14" dur="1000" fill="hold"/>
                                        <p:tgtEl>
                                          <p:spTgt spid="1116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111619">
                                            <p:txEl>
                                              <p:pRg st="1" end="1"/>
                                            </p:txEl>
                                          </p:spTgt>
                                        </p:tgtEl>
                                        <p:attrNameLst>
                                          <p:attrName>style.visibility</p:attrName>
                                        </p:attrNameLst>
                                      </p:cBhvr>
                                      <p:to>
                                        <p:strVal val="visible"/>
                                      </p:to>
                                    </p:set>
                                    <p:animEffect transition="in" filter="fade">
                                      <p:cBhvr>
                                        <p:cTn id="19" dur="1000"/>
                                        <p:tgtEl>
                                          <p:spTgt spid="111619">
                                            <p:txEl>
                                              <p:pRg st="1" end="1"/>
                                            </p:txEl>
                                          </p:spTgt>
                                        </p:tgtEl>
                                      </p:cBhvr>
                                    </p:animEffect>
                                    <p:anim calcmode="lin" valueType="num">
                                      <p:cBhvr>
                                        <p:cTn id="20" dur="1000" fill="hold"/>
                                        <p:tgtEl>
                                          <p:spTgt spid="111619">
                                            <p:txEl>
                                              <p:pRg st="1" end="1"/>
                                            </p:txEl>
                                          </p:spTgt>
                                        </p:tgtEl>
                                        <p:attrNameLst>
                                          <p:attrName>ppt_x</p:attrName>
                                        </p:attrNameLst>
                                      </p:cBhvr>
                                      <p:tavLst>
                                        <p:tav tm="0">
                                          <p:val>
                                            <p:strVal val="#ppt_x-.1"/>
                                          </p:val>
                                        </p:tav>
                                        <p:tav tm="100000">
                                          <p:val>
                                            <p:strVal val="#ppt_x"/>
                                          </p:val>
                                        </p:tav>
                                      </p:tavLst>
                                    </p:anim>
                                    <p:anim calcmode="lin" valueType="num">
                                      <p:cBhvr>
                                        <p:cTn id="21" dur="1000" fill="hold"/>
                                        <p:tgtEl>
                                          <p:spTgt spid="1116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0" presetClass="entr" presetSubtype="0" fill="hold" grpId="0" nodeType="clickEffect">
                                  <p:stCondLst>
                                    <p:cond delay="0"/>
                                  </p:stCondLst>
                                  <p:iterate type="lt">
                                    <p:tmPct val="10000"/>
                                  </p:iterate>
                                  <p:childTnLst>
                                    <p:set>
                                      <p:cBhvr>
                                        <p:cTn id="25" dur="1" fill="hold">
                                          <p:stCondLst>
                                            <p:cond delay="0"/>
                                          </p:stCondLst>
                                        </p:cTn>
                                        <p:tgtEl>
                                          <p:spTgt spid="111619">
                                            <p:txEl>
                                              <p:pRg st="2" end="2"/>
                                            </p:txEl>
                                          </p:spTgt>
                                        </p:tgtEl>
                                        <p:attrNameLst>
                                          <p:attrName>style.visibility</p:attrName>
                                        </p:attrNameLst>
                                      </p:cBhvr>
                                      <p:to>
                                        <p:strVal val="visible"/>
                                      </p:to>
                                    </p:set>
                                    <p:animEffect transition="in" filter="fade">
                                      <p:cBhvr>
                                        <p:cTn id="26" dur="1000"/>
                                        <p:tgtEl>
                                          <p:spTgt spid="111619">
                                            <p:txEl>
                                              <p:pRg st="2" end="2"/>
                                            </p:txEl>
                                          </p:spTgt>
                                        </p:tgtEl>
                                      </p:cBhvr>
                                    </p:animEffect>
                                    <p:anim calcmode="lin" valueType="num">
                                      <p:cBhvr>
                                        <p:cTn id="27" dur="1000" fill="hold"/>
                                        <p:tgtEl>
                                          <p:spTgt spid="111619">
                                            <p:txEl>
                                              <p:pRg st="2" end="2"/>
                                            </p:txEl>
                                          </p:spTgt>
                                        </p:tgtEl>
                                        <p:attrNameLst>
                                          <p:attrName>ppt_x</p:attrName>
                                        </p:attrNameLst>
                                      </p:cBhvr>
                                      <p:tavLst>
                                        <p:tav tm="0">
                                          <p:val>
                                            <p:strVal val="#ppt_x-.1"/>
                                          </p:val>
                                        </p:tav>
                                        <p:tav tm="100000">
                                          <p:val>
                                            <p:strVal val="#ppt_x"/>
                                          </p:val>
                                        </p:tav>
                                      </p:tavLst>
                                    </p:anim>
                                    <p:anim calcmode="lin" valueType="num">
                                      <p:cBhvr>
                                        <p:cTn id="28" dur="1000" fill="hold"/>
                                        <p:tgtEl>
                                          <p:spTgt spid="11161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0" presetClass="entr" presetSubtype="0" fill="hold" grpId="0" nodeType="clickEffect">
                                  <p:stCondLst>
                                    <p:cond delay="0"/>
                                  </p:stCondLst>
                                  <p:iterate type="lt">
                                    <p:tmPct val="10000"/>
                                  </p:iterate>
                                  <p:childTnLst>
                                    <p:set>
                                      <p:cBhvr>
                                        <p:cTn id="32" dur="1" fill="hold">
                                          <p:stCondLst>
                                            <p:cond delay="0"/>
                                          </p:stCondLst>
                                        </p:cTn>
                                        <p:tgtEl>
                                          <p:spTgt spid="111621">
                                            <p:txEl>
                                              <p:pRg st="1" end="1"/>
                                            </p:txEl>
                                          </p:spTgt>
                                        </p:tgtEl>
                                        <p:attrNameLst>
                                          <p:attrName>style.visibility</p:attrName>
                                        </p:attrNameLst>
                                      </p:cBhvr>
                                      <p:to>
                                        <p:strVal val="visible"/>
                                      </p:to>
                                    </p:set>
                                    <p:animEffect transition="in" filter="fade">
                                      <p:cBhvr>
                                        <p:cTn id="33" dur="1000"/>
                                        <p:tgtEl>
                                          <p:spTgt spid="111621">
                                            <p:txEl>
                                              <p:pRg st="1" end="1"/>
                                            </p:txEl>
                                          </p:spTgt>
                                        </p:tgtEl>
                                      </p:cBhvr>
                                    </p:animEffect>
                                    <p:anim calcmode="lin" valueType="num">
                                      <p:cBhvr>
                                        <p:cTn id="34" dur="1000" fill="hold"/>
                                        <p:tgtEl>
                                          <p:spTgt spid="111621">
                                            <p:txEl>
                                              <p:pRg st="1" end="1"/>
                                            </p:txEl>
                                          </p:spTgt>
                                        </p:tgtEl>
                                        <p:attrNameLst>
                                          <p:attrName>ppt_x</p:attrName>
                                        </p:attrNameLst>
                                      </p:cBhvr>
                                      <p:tavLst>
                                        <p:tav tm="0">
                                          <p:val>
                                            <p:strVal val="#ppt_x-.1"/>
                                          </p:val>
                                        </p:tav>
                                        <p:tav tm="100000">
                                          <p:val>
                                            <p:strVal val="#ppt_x"/>
                                          </p:val>
                                        </p:tav>
                                      </p:tavLst>
                                    </p:anim>
                                    <p:anim calcmode="lin" valueType="num">
                                      <p:cBhvr>
                                        <p:cTn id="35" dur="1000" fill="hold"/>
                                        <p:tgtEl>
                                          <p:spTgt spid="11162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0" presetClass="entr" presetSubtype="0" fill="hold" grpId="0" nodeType="clickEffect">
                                  <p:stCondLst>
                                    <p:cond delay="0"/>
                                  </p:stCondLst>
                                  <p:iterate type="lt">
                                    <p:tmPct val="10000"/>
                                  </p:iterate>
                                  <p:childTnLst>
                                    <p:set>
                                      <p:cBhvr>
                                        <p:cTn id="39" dur="1" fill="hold">
                                          <p:stCondLst>
                                            <p:cond delay="0"/>
                                          </p:stCondLst>
                                        </p:cTn>
                                        <p:tgtEl>
                                          <p:spTgt spid="111621">
                                            <p:txEl>
                                              <p:pRg st="2" end="2"/>
                                            </p:txEl>
                                          </p:spTgt>
                                        </p:tgtEl>
                                        <p:attrNameLst>
                                          <p:attrName>style.visibility</p:attrName>
                                        </p:attrNameLst>
                                      </p:cBhvr>
                                      <p:to>
                                        <p:strVal val="visible"/>
                                      </p:to>
                                    </p:set>
                                    <p:animEffect transition="in" filter="fade">
                                      <p:cBhvr>
                                        <p:cTn id="40" dur="1000"/>
                                        <p:tgtEl>
                                          <p:spTgt spid="111621">
                                            <p:txEl>
                                              <p:pRg st="2" end="2"/>
                                            </p:txEl>
                                          </p:spTgt>
                                        </p:tgtEl>
                                      </p:cBhvr>
                                    </p:animEffect>
                                    <p:anim calcmode="lin" valueType="num">
                                      <p:cBhvr>
                                        <p:cTn id="41" dur="1000" fill="hold"/>
                                        <p:tgtEl>
                                          <p:spTgt spid="111621">
                                            <p:txEl>
                                              <p:pRg st="2" end="2"/>
                                            </p:txEl>
                                          </p:spTgt>
                                        </p:tgtEl>
                                        <p:attrNameLst>
                                          <p:attrName>ppt_x</p:attrName>
                                        </p:attrNameLst>
                                      </p:cBhvr>
                                      <p:tavLst>
                                        <p:tav tm="0">
                                          <p:val>
                                            <p:strVal val="#ppt_x-.1"/>
                                          </p:val>
                                        </p:tav>
                                        <p:tav tm="100000">
                                          <p:val>
                                            <p:strVal val="#ppt_x"/>
                                          </p:val>
                                        </p:tav>
                                      </p:tavLst>
                                    </p:anim>
                                    <p:anim calcmode="lin" valueType="num">
                                      <p:cBhvr>
                                        <p:cTn id="42" dur="1000" fill="hold"/>
                                        <p:tgtEl>
                                          <p:spTgt spid="11162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0" presetClass="entr" presetSubtype="0" fill="hold" grpId="0" nodeType="clickEffect">
                                  <p:stCondLst>
                                    <p:cond delay="0"/>
                                  </p:stCondLst>
                                  <p:iterate type="lt">
                                    <p:tmPct val="10000"/>
                                  </p:iterate>
                                  <p:childTnLst>
                                    <p:set>
                                      <p:cBhvr>
                                        <p:cTn id="46" dur="1" fill="hold">
                                          <p:stCondLst>
                                            <p:cond delay="0"/>
                                          </p:stCondLst>
                                        </p:cTn>
                                        <p:tgtEl>
                                          <p:spTgt spid="111621">
                                            <p:txEl>
                                              <p:pRg st="3" end="3"/>
                                            </p:txEl>
                                          </p:spTgt>
                                        </p:tgtEl>
                                        <p:attrNameLst>
                                          <p:attrName>style.visibility</p:attrName>
                                        </p:attrNameLst>
                                      </p:cBhvr>
                                      <p:to>
                                        <p:strVal val="visible"/>
                                      </p:to>
                                    </p:set>
                                    <p:animEffect transition="in" filter="fade">
                                      <p:cBhvr>
                                        <p:cTn id="47" dur="1000"/>
                                        <p:tgtEl>
                                          <p:spTgt spid="111621">
                                            <p:txEl>
                                              <p:pRg st="3" end="3"/>
                                            </p:txEl>
                                          </p:spTgt>
                                        </p:tgtEl>
                                      </p:cBhvr>
                                    </p:animEffect>
                                    <p:anim calcmode="lin" valueType="num">
                                      <p:cBhvr>
                                        <p:cTn id="48" dur="1000" fill="hold"/>
                                        <p:tgtEl>
                                          <p:spTgt spid="111621">
                                            <p:txEl>
                                              <p:pRg st="3" end="3"/>
                                            </p:txEl>
                                          </p:spTgt>
                                        </p:tgtEl>
                                        <p:attrNameLst>
                                          <p:attrName>ppt_x</p:attrName>
                                        </p:attrNameLst>
                                      </p:cBhvr>
                                      <p:tavLst>
                                        <p:tav tm="0">
                                          <p:val>
                                            <p:strVal val="#ppt_x-.1"/>
                                          </p:val>
                                        </p:tav>
                                        <p:tav tm="100000">
                                          <p:val>
                                            <p:strVal val="#ppt_x"/>
                                          </p:val>
                                        </p:tav>
                                      </p:tavLst>
                                    </p:anim>
                                    <p:anim calcmode="lin" valueType="num">
                                      <p:cBhvr>
                                        <p:cTn id="49" dur="1000" fill="hold"/>
                                        <p:tgtEl>
                                          <p:spTgt spid="11162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0" presetClass="entr" presetSubtype="0" fill="hold" grpId="0" nodeType="clickEffect">
                                  <p:stCondLst>
                                    <p:cond delay="0"/>
                                  </p:stCondLst>
                                  <p:iterate type="lt">
                                    <p:tmPct val="10000"/>
                                  </p:iterate>
                                  <p:childTnLst>
                                    <p:set>
                                      <p:cBhvr>
                                        <p:cTn id="53" dur="1" fill="hold">
                                          <p:stCondLst>
                                            <p:cond delay="0"/>
                                          </p:stCondLst>
                                        </p:cTn>
                                        <p:tgtEl>
                                          <p:spTgt spid="111621">
                                            <p:txEl>
                                              <p:pRg st="4" end="4"/>
                                            </p:txEl>
                                          </p:spTgt>
                                        </p:tgtEl>
                                        <p:attrNameLst>
                                          <p:attrName>style.visibility</p:attrName>
                                        </p:attrNameLst>
                                      </p:cBhvr>
                                      <p:to>
                                        <p:strVal val="visible"/>
                                      </p:to>
                                    </p:set>
                                    <p:animEffect transition="in" filter="fade">
                                      <p:cBhvr>
                                        <p:cTn id="54" dur="1000"/>
                                        <p:tgtEl>
                                          <p:spTgt spid="111621">
                                            <p:txEl>
                                              <p:pRg st="4" end="4"/>
                                            </p:txEl>
                                          </p:spTgt>
                                        </p:tgtEl>
                                      </p:cBhvr>
                                    </p:animEffect>
                                    <p:anim calcmode="lin" valueType="num">
                                      <p:cBhvr>
                                        <p:cTn id="55" dur="1000" fill="hold"/>
                                        <p:tgtEl>
                                          <p:spTgt spid="111621">
                                            <p:txEl>
                                              <p:pRg st="4" end="4"/>
                                            </p:txEl>
                                          </p:spTgt>
                                        </p:tgtEl>
                                        <p:attrNameLst>
                                          <p:attrName>ppt_x</p:attrName>
                                        </p:attrNameLst>
                                      </p:cBhvr>
                                      <p:tavLst>
                                        <p:tav tm="0">
                                          <p:val>
                                            <p:strVal val="#ppt_x-.1"/>
                                          </p:val>
                                        </p:tav>
                                        <p:tav tm="100000">
                                          <p:val>
                                            <p:strVal val="#ppt_x"/>
                                          </p:val>
                                        </p:tav>
                                      </p:tavLst>
                                    </p:anim>
                                    <p:anim calcmode="lin" valueType="num">
                                      <p:cBhvr>
                                        <p:cTn id="56" dur="1000" fill="hold"/>
                                        <p:tgtEl>
                                          <p:spTgt spid="11162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0" presetClass="entr" presetSubtype="0" fill="hold" grpId="0" nodeType="clickEffect">
                                  <p:stCondLst>
                                    <p:cond delay="0"/>
                                  </p:stCondLst>
                                  <p:iterate type="lt">
                                    <p:tmPct val="10000"/>
                                  </p:iterate>
                                  <p:childTnLst>
                                    <p:set>
                                      <p:cBhvr>
                                        <p:cTn id="60" dur="1" fill="hold">
                                          <p:stCondLst>
                                            <p:cond delay="0"/>
                                          </p:stCondLst>
                                        </p:cTn>
                                        <p:tgtEl>
                                          <p:spTgt spid="111621">
                                            <p:txEl>
                                              <p:pRg st="5" end="5"/>
                                            </p:txEl>
                                          </p:spTgt>
                                        </p:tgtEl>
                                        <p:attrNameLst>
                                          <p:attrName>style.visibility</p:attrName>
                                        </p:attrNameLst>
                                      </p:cBhvr>
                                      <p:to>
                                        <p:strVal val="visible"/>
                                      </p:to>
                                    </p:set>
                                    <p:animEffect transition="in" filter="fade">
                                      <p:cBhvr>
                                        <p:cTn id="61" dur="1000"/>
                                        <p:tgtEl>
                                          <p:spTgt spid="111621">
                                            <p:txEl>
                                              <p:pRg st="5" end="5"/>
                                            </p:txEl>
                                          </p:spTgt>
                                        </p:tgtEl>
                                      </p:cBhvr>
                                    </p:animEffect>
                                    <p:anim calcmode="lin" valueType="num">
                                      <p:cBhvr>
                                        <p:cTn id="62" dur="1000" fill="hold"/>
                                        <p:tgtEl>
                                          <p:spTgt spid="111621">
                                            <p:txEl>
                                              <p:pRg st="5" end="5"/>
                                            </p:txEl>
                                          </p:spTgt>
                                        </p:tgtEl>
                                        <p:attrNameLst>
                                          <p:attrName>ppt_x</p:attrName>
                                        </p:attrNameLst>
                                      </p:cBhvr>
                                      <p:tavLst>
                                        <p:tav tm="0">
                                          <p:val>
                                            <p:strVal val="#ppt_x-.1"/>
                                          </p:val>
                                        </p:tav>
                                        <p:tav tm="100000">
                                          <p:val>
                                            <p:strVal val="#ppt_x"/>
                                          </p:val>
                                        </p:tav>
                                      </p:tavLst>
                                    </p:anim>
                                    <p:anim calcmode="lin" valueType="num">
                                      <p:cBhvr>
                                        <p:cTn id="63" dur="1000" fill="hold"/>
                                        <p:tgtEl>
                                          <p:spTgt spid="11162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0" presetClass="entr" presetSubtype="0" fill="hold" grpId="0" nodeType="clickEffect">
                                  <p:stCondLst>
                                    <p:cond delay="0"/>
                                  </p:stCondLst>
                                  <p:iterate type="lt">
                                    <p:tmPct val="10000"/>
                                  </p:iterate>
                                  <p:childTnLst>
                                    <p:set>
                                      <p:cBhvr>
                                        <p:cTn id="67" dur="1" fill="hold">
                                          <p:stCondLst>
                                            <p:cond delay="0"/>
                                          </p:stCondLst>
                                        </p:cTn>
                                        <p:tgtEl>
                                          <p:spTgt spid="111621">
                                            <p:txEl>
                                              <p:pRg st="6" end="6"/>
                                            </p:txEl>
                                          </p:spTgt>
                                        </p:tgtEl>
                                        <p:attrNameLst>
                                          <p:attrName>style.visibility</p:attrName>
                                        </p:attrNameLst>
                                      </p:cBhvr>
                                      <p:to>
                                        <p:strVal val="visible"/>
                                      </p:to>
                                    </p:set>
                                    <p:animEffect transition="in" filter="fade">
                                      <p:cBhvr>
                                        <p:cTn id="68" dur="1000"/>
                                        <p:tgtEl>
                                          <p:spTgt spid="111621">
                                            <p:txEl>
                                              <p:pRg st="6" end="6"/>
                                            </p:txEl>
                                          </p:spTgt>
                                        </p:tgtEl>
                                      </p:cBhvr>
                                    </p:animEffect>
                                    <p:anim calcmode="lin" valueType="num">
                                      <p:cBhvr>
                                        <p:cTn id="69" dur="1000" fill="hold"/>
                                        <p:tgtEl>
                                          <p:spTgt spid="111621">
                                            <p:txEl>
                                              <p:pRg st="6" end="6"/>
                                            </p:txEl>
                                          </p:spTgt>
                                        </p:tgtEl>
                                        <p:attrNameLst>
                                          <p:attrName>ppt_x</p:attrName>
                                        </p:attrNameLst>
                                      </p:cBhvr>
                                      <p:tavLst>
                                        <p:tav tm="0">
                                          <p:val>
                                            <p:strVal val="#ppt_x-.1"/>
                                          </p:val>
                                        </p:tav>
                                        <p:tav tm="100000">
                                          <p:val>
                                            <p:strVal val="#ppt_x"/>
                                          </p:val>
                                        </p:tav>
                                      </p:tavLst>
                                    </p:anim>
                                    <p:anim calcmode="lin" valueType="num">
                                      <p:cBhvr>
                                        <p:cTn id="70" dur="1000" fill="hold"/>
                                        <p:tgtEl>
                                          <p:spTgt spid="11162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p:bldP spid="111621"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B10F6FA9-B519-4EDC-B6D7-B6D1EDD41752}" type="slidenum">
              <a:rPr lang="en-US"/>
              <a:pPr/>
              <a:t>55</a:t>
            </a:fld>
            <a:endParaRPr lang="en-US"/>
          </a:p>
        </p:txBody>
      </p:sp>
      <p:sp>
        <p:nvSpPr>
          <p:cNvPr id="112642" name="Rectangle 2"/>
          <p:cNvSpPr>
            <a:spLocks noGrp="1"/>
          </p:cNvSpPr>
          <p:nvPr>
            <p:ph type="title"/>
          </p:nvPr>
        </p:nvSpPr>
        <p:spPr bwMode="auto">
          <a:xfrm>
            <a:off x="533400" y="1676400"/>
            <a:ext cx="8382000" cy="3962400"/>
          </a:xfrm>
        </p:spPr>
        <p:txBody>
          <a:bodyPr wrap="square" lIns="91440" tIns="45720" rIns="91440" bIns="45720" numCol="1" anchorCtr="0" compatLnSpc="1">
            <a:prstTxWarp prst="textNoShape">
              <a:avLst/>
            </a:prstTxWarp>
            <a:normAutofit fontScale="90000"/>
          </a:bodyPr>
          <a:lstStyle/>
          <a:p>
            <a:pPr algn="l" eaLnBrk="1" hangingPunct="1">
              <a:defRPr/>
            </a:pPr>
            <a:r>
              <a:rPr lang="en-US" sz="2800" i="1" smtClean="0">
                <a:latin typeface="Arial" pitchFamily="34" charset="0"/>
              </a:rPr>
              <a:t>Areal Produktif</a:t>
            </a:r>
            <a:r>
              <a:rPr lang="en-US" sz="2400" smtClean="0">
                <a:latin typeface="Arial" pitchFamily="34" charset="0"/>
              </a:rPr>
              <a:t> = areal blok tebangan sesuai RKT : areal yg pohon2nya dapat     ditebang. </a:t>
            </a:r>
            <a:br>
              <a:rPr lang="en-US" sz="2400" smtClean="0">
                <a:latin typeface="Arial" pitchFamily="34" charset="0"/>
              </a:rPr>
            </a:br>
            <a:r>
              <a:rPr lang="en-US" sz="2400" smtClean="0">
                <a:latin typeface="Arial" pitchFamily="34" charset="0"/>
              </a:rPr>
              <a:t/>
            </a:r>
            <a:br>
              <a:rPr lang="en-US" sz="2400" smtClean="0">
                <a:latin typeface="Arial" pitchFamily="34" charset="0"/>
              </a:rPr>
            </a:br>
            <a:r>
              <a:rPr lang="en-US" sz="2800" i="1" smtClean="0">
                <a:latin typeface="Arial" pitchFamily="34" charset="0"/>
              </a:rPr>
              <a:t>Areal blm/tdk produktif</a:t>
            </a:r>
            <a:r>
              <a:rPr lang="en-US" sz="2400" smtClean="0">
                <a:latin typeface="Arial" pitchFamily="34" charset="0"/>
              </a:rPr>
              <a:t> = hutan non blok tebangan : areal yg pohon2nya blm dpt di tebang.</a:t>
            </a:r>
            <a:br>
              <a:rPr lang="en-US" sz="2400" smtClean="0">
                <a:latin typeface="Arial" pitchFamily="34" charset="0"/>
              </a:rPr>
            </a:br>
            <a:r>
              <a:rPr lang="en-US" sz="2400" smtClean="0">
                <a:latin typeface="Arial" pitchFamily="34" charset="0"/>
              </a:rPr>
              <a:t/>
            </a:r>
            <a:br>
              <a:rPr lang="en-US" sz="2400" smtClean="0">
                <a:latin typeface="Arial" pitchFamily="34" charset="0"/>
              </a:rPr>
            </a:br>
            <a:r>
              <a:rPr lang="en-US" sz="2800" i="1" smtClean="0">
                <a:latin typeface="Arial" pitchFamily="34" charset="0"/>
              </a:rPr>
              <a:t>Areal lain</a:t>
            </a:r>
            <a:r>
              <a:rPr lang="en-US" sz="2400" smtClean="0">
                <a:latin typeface="Arial" pitchFamily="34" charset="0"/>
              </a:rPr>
              <a:t> : tdk ada tegakannya (rawa, payau, waduk/danau, digunakan pihak ke 3</a:t>
            </a:r>
            <a:br>
              <a:rPr lang="en-US" sz="2400" smtClean="0">
                <a:latin typeface="Arial" pitchFamily="34" charset="0"/>
              </a:rPr>
            </a:br>
            <a:r>
              <a:rPr lang="en-US" sz="2400" smtClean="0">
                <a:latin typeface="Arial" pitchFamily="34" charset="0"/>
              </a:rPr>
              <a:t/>
            </a:r>
            <a:br>
              <a:rPr lang="en-US" sz="2400" smtClean="0">
                <a:latin typeface="Arial" pitchFamily="34" charset="0"/>
              </a:rPr>
            </a:br>
            <a:r>
              <a:rPr lang="en-US" sz="2800" b="0" i="1" smtClean="0">
                <a:latin typeface="Arial" pitchFamily="34" charset="0"/>
              </a:rPr>
              <a:t>Log Ponds</a:t>
            </a:r>
            <a:r>
              <a:rPr lang="en-US" sz="2400" smtClean="0">
                <a:latin typeface="Arial" pitchFamily="34" charset="0"/>
              </a:rPr>
              <a:t> : areal perairan tempat penimbunan kayu</a:t>
            </a:r>
            <a:br>
              <a:rPr lang="en-US" sz="2400" smtClean="0">
                <a:latin typeface="Arial" pitchFamily="34" charset="0"/>
              </a:rPr>
            </a:br>
            <a:r>
              <a:rPr lang="en-US" sz="2400" smtClean="0">
                <a:latin typeface="Arial" pitchFamily="34" charset="0"/>
              </a:rPr>
              <a:t/>
            </a:r>
            <a:br>
              <a:rPr lang="en-US" sz="2400" smtClean="0">
                <a:latin typeface="Arial" pitchFamily="34" charset="0"/>
              </a:rPr>
            </a:br>
            <a:r>
              <a:rPr lang="en-US" sz="2800" b="0" i="1" smtClean="0">
                <a:latin typeface="Arial" pitchFamily="34" charset="0"/>
              </a:rPr>
              <a:t>Log Yards</a:t>
            </a:r>
            <a:r>
              <a:rPr lang="en-US" sz="2400" smtClean="0">
                <a:latin typeface="Arial" pitchFamily="34" charset="0"/>
              </a:rPr>
              <a:t> : areal daratan tempat penimbunan kayu </a:t>
            </a:r>
          </a:p>
        </p:txBody>
      </p:sp>
      <p:sp>
        <p:nvSpPr>
          <p:cNvPr id="112644" name="Rectangle 4"/>
          <p:cNvSpPr>
            <a:spLocks/>
          </p:cNvSpPr>
          <p:nvPr/>
        </p:nvSpPr>
        <p:spPr bwMode="auto">
          <a:xfrm>
            <a:off x="533400" y="228600"/>
            <a:ext cx="8229600" cy="868363"/>
          </a:xfrm>
          <a:prstGeom prst="rect">
            <a:avLst/>
          </a:prstGeom>
          <a:noFill/>
          <a:ln w="9525">
            <a:noFill/>
            <a:miter lim="800000"/>
            <a:headEnd/>
            <a:tailEnd/>
          </a:ln>
        </p:spPr>
        <p:txBody>
          <a:bodyPr anchor="ctr"/>
          <a:lstStyle/>
          <a:p>
            <a:pPr algn="ctr" eaLnBrk="1" hangingPunct="1"/>
            <a:r>
              <a:rPr lang="en-US" sz="3700">
                <a:solidFill>
                  <a:srgbClr val="FFFF00"/>
                </a:solidFill>
                <a:latin typeface="Lucida Sans" pitchFamily="34" charset="0"/>
              </a:rPr>
              <a:t>PBB SEKTOR KEHUTANAN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112642"/>
                                        </p:tgtEl>
                                        <p:attrNameLst>
                                          <p:attrName>style.visibility</p:attrName>
                                        </p:attrNameLst>
                                      </p:cBhvr>
                                      <p:to>
                                        <p:strVal val="visible"/>
                                      </p:to>
                                    </p:set>
                                    <p:animEffect transition="in" filter="fade">
                                      <p:cBhvr>
                                        <p:cTn id="7" dur="1000"/>
                                        <p:tgtEl>
                                          <p:spTgt spid="112642"/>
                                        </p:tgtEl>
                                      </p:cBhvr>
                                    </p:animEffect>
                                    <p:anim calcmode="lin" valueType="num">
                                      <p:cBhvr>
                                        <p:cTn id="8" dur="1000" fill="hold"/>
                                        <p:tgtEl>
                                          <p:spTgt spid="112642"/>
                                        </p:tgtEl>
                                        <p:attrNameLst>
                                          <p:attrName>ppt_x</p:attrName>
                                        </p:attrNameLst>
                                      </p:cBhvr>
                                      <p:tavLst>
                                        <p:tav tm="0">
                                          <p:val>
                                            <p:strVal val="#ppt_x-.1"/>
                                          </p:val>
                                        </p:tav>
                                        <p:tav tm="100000">
                                          <p:val>
                                            <p:strVal val="#ppt_x"/>
                                          </p:val>
                                        </p:tav>
                                      </p:tavLst>
                                    </p:anim>
                                    <p:anim calcmode="lin" valueType="num">
                                      <p:cBhvr>
                                        <p:cTn id="9" dur="1000" fill="hold"/>
                                        <p:tgtEl>
                                          <p:spTgt spid="11264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112644"/>
                                        </p:tgtEl>
                                        <p:attrNameLst>
                                          <p:attrName>style.visibility</p:attrName>
                                        </p:attrNameLst>
                                      </p:cBhvr>
                                      <p:to>
                                        <p:strVal val="visible"/>
                                      </p:to>
                                    </p:set>
                                    <p:animEffect transition="in" filter="wedge">
                                      <p:cBhvr>
                                        <p:cTn id="14" dur="2000"/>
                                        <p:tgtEl>
                                          <p:spTgt spid="112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p:cNvSpPr>
            <a:spLocks noGrp="1"/>
          </p:cNvSpPr>
          <p:nvPr>
            <p:ph type="sldNum" sz="quarter" idx="12"/>
          </p:nvPr>
        </p:nvSpPr>
        <p:spPr/>
        <p:txBody>
          <a:bodyPr/>
          <a:lstStyle/>
          <a:p>
            <a:fld id="{DEBA2E76-3498-48B1-A854-A06A2B8D8690}" type="slidenum">
              <a:rPr lang="en-US"/>
              <a:pPr/>
              <a:t>56</a:t>
            </a:fld>
            <a:endParaRPr lang="en-US"/>
          </a:p>
        </p:txBody>
      </p:sp>
      <p:sp>
        <p:nvSpPr>
          <p:cNvPr id="113666" name="Text Box 2"/>
          <p:cNvSpPr txBox="1">
            <a:spLocks noChangeArrowheads="1"/>
          </p:cNvSpPr>
          <p:nvPr/>
        </p:nvSpPr>
        <p:spPr bwMode="auto">
          <a:xfrm>
            <a:off x="685800" y="1905000"/>
            <a:ext cx="1752600" cy="396875"/>
          </a:xfrm>
          <a:prstGeom prst="rect">
            <a:avLst/>
          </a:prstGeom>
          <a:noFill/>
          <a:ln w="9525">
            <a:noFill/>
            <a:miter lim="800000"/>
            <a:headEnd/>
            <a:tailEnd/>
          </a:ln>
        </p:spPr>
        <p:txBody>
          <a:bodyPr>
            <a:spAutoFit/>
          </a:bodyPr>
          <a:lstStyle/>
          <a:p>
            <a:pPr eaLnBrk="1" hangingPunct="1"/>
            <a:r>
              <a:rPr lang="en-US" sz="2000" b="1">
                <a:cs typeface="Arial" pitchFamily="34" charset="0"/>
              </a:rPr>
              <a:t>Perhutanan</a:t>
            </a:r>
          </a:p>
        </p:txBody>
      </p:sp>
      <p:sp>
        <p:nvSpPr>
          <p:cNvPr id="113667" name="Text Box 3"/>
          <p:cNvSpPr txBox="1">
            <a:spLocks noChangeArrowheads="1"/>
          </p:cNvSpPr>
          <p:nvPr/>
        </p:nvSpPr>
        <p:spPr bwMode="auto">
          <a:xfrm>
            <a:off x="669925" y="2220913"/>
            <a:ext cx="2078038"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HPH/HPHH/IPK/</a:t>
            </a:r>
          </a:p>
          <a:p>
            <a:pPr eaLnBrk="1" hangingPunct="1"/>
            <a:r>
              <a:rPr lang="en-US" sz="2000" b="1">
                <a:cs typeface="Arial" pitchFamily="34" charset="0"/>
              </a:rPr>
              <a:t>IZIN LAIN</a:t>
            </a:r>
          </a:p>
        </p:txBody>
      </p:sp>
      <p:sp>
        <p:nvSpPr>
          <p:cNvPr id="113668" name="Text Box 4"/>
          <p:cNvSpPr txBox="1">
            <a:spLocks noChangeArrowheads="1"/>
          </p:cNvSpPr>
          <p:nvPr/>
        </p:nvSpPr>
        <p:spPr bwMode="auto">
          <a:xfrm>
            <a:off x="304800" y="5181600"/>
            <a:ext cx="3140075"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Areal Produktif ( RKT )</a:t>
            </a:r>
          </a:p>
          <a:p>
            <a:pPr eaLnBrk="1" hangingPunct="1"/>
            <a:r>
              <a:rPr lang="en-US" sz="2000" b="1">
                <a:cs typeface="Arial" pitchFamily="34" charset="0"/>
              </a:rPr>
              <a:t>NJOP= 8,5 x HB setahun</a:t>
            </a:r>
          </a:p>
        </p:txBody>
      </p:sp>
      <p:sp>
        <p:nvSpPr>
          <p:cNvPr id="113669" name="Text Box 5"/>
          <p:cNvSpPr txBox="1">
            <a:spLocks noChangeArrowheads="1"/>
          </p:cNvSpPr>
          <p:nvPr/>
        </p:nvSpPr>
        <p:spPr bwMode="auto">
          <a:xfrm>
            <a:off x="3733800" y="5943600"/>
            <a:ext cx="2674938"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Areal Blm/Tdk Prod.</a:t>
            </a:r>
          </a:p>
          <a:p>
            <a:pPr eaLnBrk="1" hangingPunct="1"/>
            <a:r>
              <a:rPr lang="en-US" sz="2000" b="1">
                <a:cs typeface="Arial" pitchFamily="34" charset="0"/>
              </a:rPr>
              <a:t>NJOP = NJOP Tanah</a:t>
            </a:r>
          </a:p>
        </p:txBody>
      </p:sp>
      <p:pic>
        <p:nvPicPr>
          <p:cNvPr id="113670" name="Picture 6" descr="Farm"/>
          <p:cNvPicPr>
            <a:picLocks noChangeAspect="1" noChangeArrowheads="1"/>
          </p:cNvPicPr>
          <p:nvPr/>
        </p:nvPicPr>
        <p:blipFill>
          <a:blip r:embed="rId2"/>
          <a:srcRect/>
          <a:stretch>
            <a:fillRect/>
          </a:stretch>
        </p:blipFill>
        <p:spPr bwMode="auto">
          <a:xfrm>
            <a:off x="6781800" y="228600"/>
            <a:ext cx="2057400" cy="1371600"/>
          </a:xfrm>
          <a:prstGeom prst="rect">
            <a:avLst/>
          </a:prstGeom>
          <a:noFill/>
          <a:ln w="9525">
            <a:noFill/>
            <a:miter lim="800000"/>
            <a:headEnd/>
            <a:tailEnd/>
          </a:ln>
        </p:spPr>
      </p:pic>
      <p:sp>
        <p:nvSpPr>
          <p:cNvPr id="113671" name="Text Box 7"/>
          <p:cNvSpPr txBox="1">
            <a:spLocks noChangeArrowheads="1"/>
          </p:cNvSpPr>
          <p:nvPr/>
        </p:nvSpPr>
        <p:spPr bwMode="auto">
          <a:xfrm>
            <a:off x="6629400" y="1498600"/>
            <a:ext cx="2535238"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Areal Emplasemen</a:t>
            </a:r>
          </a:p>
          <a:p>
            <a:pPr eaLnBrk="1" hangingPunct="1"/>
            <a:r>
              <a:rPr lang="en-US" sz="2000" b="1">
                <a:cs typeface="Arial" pitchFamily="34" charset="0"/>
              </a:rPr>
              <a:t>NJOP=NJOP Tanah</a:t>
            </a:r>
          </a:p>
        </p:txBody>
      </p:sp>
      <p:sp>
        <p:nvSpPr>
          <p:cNvPr id="113672" name="Line 8"/>
          <p:cNvSpPr>
            <a:spLocks noChangeShapeType="1"/>
          </p:cNvSpPr>
          <p:nvPr/>
        </p:nvSpPr>
        <p:spPr bwMode="auto">
          <a:xfrm>
            <a:off x="1371600" y="2895600"/>
            <a:ext cx="0" cy="914400"/>
          </a:xfrm>
          <a:prstGeom prst="line">
            <a:avLst/>
          </a:prstGeom>
          <a:noFill/>
          <a:ln w="38100">
            <a:solidFill>
              <a:schemeClr val="tx1"/>
            </a:solidFill>
            <a:round/>
            <a:headEnd/>
            <a:tailEnd type="triangle" w="med" len="med"/>
          </a:ln>
        </p:spPr>
        <p:txBody>
          <a:bodyPr/>
          <a:lstStyle/>
          <a:p>
            <a:endParaRPr lang="en-US"/>
          </a:p>
        </p:txBody>
      </p:sp>
      <p:sp>
        <p:nvSpPr>
          <p:cNvPr id="113673" name="Line 9"/>
          <p:cNvSpPr>
            <a:spLocks noChangeShapeType="1"/>
          </p:cNvSpPr>
          <p:nvPr/>
        </p:nvSpPr>
        <p:spPr bwMode="auto">
          <a:xfrm>
            <a:off x="2362200" y="2743200"/>
            <a:ext cx="1600200" cy="2057400"/>
          </a:xfrm>
          <a:prstGeom prst="line">
            <a:avLst/>
          </a:prstGeom>
          <a:noFill/>
          <a:ln w="38100">
            <a:solidFill>
              <a:schemeClr val="tx1"/>
            </a:solidFill>
            <a:round/>
            <a:headEnd/>
            <a:tailEnd type="triangle" w="med" len="med"/>
          </a:ln>
        </p:spPr>
        <p:txBody>
          <a:bodyPr/>
          <a:lstStyle/>
          <a:p>
            <a:endParaRPr lang="en-US"/>
          </a:p>
        </p:txBody>
      </p:sp>
      <p:sp>
        <p:nvSpPr>
          <p:cNvPr id="113674" name="Line 10"/>
          <p:cNvSpPr>
            <a:spLocks noChangeShapeType="1"/>
          </p:cNvSpPr>
          <p:nvPr/>
        </p:nvSpPr>
        <p:spPr bwMode="auto">
          <a:xfrm>
            <a:off x="4038600" y="1295400"/>
            <a:ext cx="2590800" cy="0"/>
          </a:xfrm>
          <a:prstGeom prst="line">
            <a:avLst/>
          </a:prstGeom>
          <a:noFill/>
          <a:ln w="28575">
            <a:solidFill>
              <a:schemeClr val="tx1"/>
            </a:solidFill>
            <a:round/>
            <a:headEnd/>
            <a:tailEnd type="triangle" w="med" len="med"/>
          </a:ln>
        </p:spPr>
        <p:txBody>
          <a:bodyPr/>
          <a:lstStyle/>
          <a:p>
            <a:endParaRPr lang="en-US"/>
          </a:p>
        </p:txBody>
      </p:sp>
      <p:sp>
        <p:nvSpPr>
          <p:cNvPr id="113675" name="AutoShape 11"/>
          <p:cNvSpPr>
            <a:spLocks noChangeArrowheads="1"/>
          </p:cNvSpPr>
          <p:nvPr/>
        </p:nvSpPr>
        <p:spPr bwMode="auto">
          <a:xfrm>
            <a:off x="5867400" y="2209800"/>
            <a:ext cx="3276600" cy="1752600"/>
          </a:xfrm>
          <a:prstGeom prst="irregularSeal1">
            <a:avLst/>
          </a:prstGeom>
          <a:solidFill>
            <a:schemeClr val="bg1"/>
          </a:solidFill>
          <a:ln w="38100">
            <a:solidFill>
              <a:srgbClr val="660033"/>
            </a:solidFill>
            <a:miter lim="800000"/>
            <a:headEnd/>
            <a:tailEnd/>
          </a:ln>
        </p:spPr>
        <p:txBody>
          <a:bodyPr wrap="none" anchor="ctr"/>
          <a:lstStyle/>
          <a:p>
            <a:pPr algn="ctr" eaLnBrk="1" hangingPunct="1"/>
            <a:r>
              <a:rPr lang="en-US" sz="2000" b="1">
                <a:cs typeface="Arial" pitchFamily="34" charset="0"/>
              </a:rPr>
              <a:t>Areal Lain</a:t>
            </a:r>
          </a:p>
          <a:p>
            <a:pPr algn="ctr" eaLnBrk="1" hangingPunct="1"/>
            <a:r>
              <a:rPr lang="en-US" sz="2000" b="1">
                <a:cs typeface="Arial" pitchFamily="34" charset="0"/>
              </a:rPr>
              <a:t>NJOP=NJOP Tanah</a:t>
            </a:r>
          </a:p>
        </p:txBody>
      </p:sp>
      <p:sp>
        <p:nvSpPr>
          <p:cNvPr id="113676" name="Line 12"/>
          <p:cNvSpPr>
            <a:spLocks noChangeShapeType="1"/>
          </p:cNvSpPr>
          <p:nvPr/>
        </p:nvSpPr>
        <p:spPr bwMode="auto">
          <a:xfrm>
            <a:off x="3581400" y="2057400"/>
            <a:ext cx="2209800" cy="533400"/>
          </a:xfrm>
          <a:prstGeom prst="line">
            <a:avLst/>
          </a:prstGeom>
          <a:noFill/>
          <a:ln w="28575">
            <a:solidFill>
              <a:schemeClr val="tx1"/>
            </a:solidFill>
            <a:round/>
            <a:headEnd/>
            <a:tailEnd type="triangle" w="med" len="med"/>
          </a:ln>
        </p:spPr>
        <p:txBody>
          <a:bodyPr/>
          <a:lstStyle/>
          <a:p>
            <a:endParaRPr lang="en-US"/>
          </a:p>
        </p:txBody>
      </p:sp>
      <p:sp>
        <p:nvSpPr>
          <p:cNvPr id="113677" name="AutoShape 13"/>
          <p:cNvSpPr>
            <a:spLocks noChangeArrowheads="1"/>
          </p:cNvSpPr>
          <p:nvPr/>
        </p:nvSpPr>
        <p:spPr bwMode="auto">
          <a:xfrm>
            <a:off x="6553200" y="3886200"/>
            <a:ext cx="2590800" cy="1981200"/>
          </a:xfrm>
          <a:prstGeom prst="irregularSeal2">
            <a:avLst/>
          </a:prstGeom>
          <a:solidFill>
            <a:schemeClr val="bg1"/>
          </a:solidFill>
          <a:ln w="38100">
            <a:solidFill>
              <a:schemeClr val="hlink"/>
            </a:solidFill>
            <a:miter lim="800000"/>
            <a:headEnd/>
            <a:tailEnd/>
          </a:ln>
        </p:spPr>
        <p:txBody>
          <a:bodyPr wrap="none" anchor="ctr"/>
          <a:lstStyle/>
          <a:p>
            <a:pPr algn="ctr" eaLnBrk="1" hangingPunct="1"/>
            <a:r>
              <a:rPr lang="en-US" sz="2000" b="1">
                <a:cs typeface="Arial" pitchFamily="34" charset="0"/>
              </a:rPr>
              <a:t>Log Pond</a:t>
            </a:r>
          </a:p>
          <a:p>
            <a:pPr algn="ctr" eaLnBrk="1" hangingPunct="1"/>
            <a:r>
              <a:rPr lang="en-US" sz="2000" b="1">
                <a:cs typeface="Arial" pitchFamily="34" charset="0"/>
              </a:rPr>
              <a:t>NJOP=NJOP</a:t>
            </a:r>
          </a:p>
          <a:p>
            <a:pPr algn="ctr" eaLnBrk="1" hangingPunct="1"/>
            <a:r>
              <a:rPr lang="en-US" sz="2000" b="1">
                <a:cs typeface="Arial" pitchFamily="34" charset="0"/>
              </a:rPr>
              <a:t>perairan</a:t>
            </a:r>
          </a:p>
        </p:txBody>
      </p:sp>
      <p:sp>
        <p:nvSpPr>
          <p:cNvPr id="113678" name="Line 14"/>
          <p:cNvSpPr>
            <a:spLocks noChangeShapeType="1"/>
          </p:cNvSpPr>
          <p:nvPr/>
        </p:nvSpPr>
        <p:spPr bwMode="auto">
          <a:xfrm>
            <a:off x="2895600" y="2362200"/>
            <a:ext cx="3657600" cy="2133600"/>
          </a:xfrm>
          <a:prstGeom prst="line">
            <a:avLst/>
          </a:prstGeom>
          <a:noFill/>
          <a:ln w="28575">
            <a:solidFill>
              <a:schemeClr val="tx1"/>
            </a:solidFill>
            <a:round/>
            <a:headEnd/>
            <a:tailEnd type="triangle" w="med" len="med"/>
          </a:ln>
        </p:spPr>
        <p:txBody>
          <a:bodyPr/>
          <a:lstStyle/>
          <a:p>
            <a:endParaRPr lang="en-US"/>
          </a:p>
        </p:txBody>
      </p:sp>
      <p:pic>
        <p:nvPicPr>
          <p:cNvPr id="113679" name="Picture 15" descr="JJ000071"/>
          <p:cNvPicPr>
            <a:picLocks noChangeAspect="1" noChangeArrowheads="1"/>
          </p:cNvPicPr>
          <p:nvPr/>
        </p:nvPicPr>
        <p:blipFill>
          <a:blip r:embed="rId3"/>
          <a:srcRect/>
          <a:stretch>
            <a:fillRect/>
          </a:stretch>
        </p:blipFill>
        <p:spPr bwMode="auto">
          <a:xfrm>
            <a:off x="228600" y="304800"/>
            <a:ext cx="3581400" cy="1676400"/>
          </a:xfrm>
          <a:prstGeom prst="rect">
            <a:avLst/>
          </a:prstGeom>
          <a:noFill/>
          <a:ln w="9525">
            <a:noFill/>
            <a:miter lim="800000"/>
            <a:headEnd/>
            <a:tailEnd/>
          </a:ln>
        </p:spPr>
      </p:pic>
      <p:pic>
        <p:nvPicPr>
          <p:cNvPr id="113680" name="Picture 16" descr="JJ000071"/>
          <p:cNvPicPr>
            <a:picLocks noChangeAspect="1" noChangeArrowheads="1"/>
          </p:cNvPicPr>
          <p:nvPr/>
        </p:nvPicPr>
        <p:blipFill>
          <a:blip r:embed="rId3"/>
          <a:srcRect/>
          <a:stretch>
            <a:fillRect/>
          </a:stretch>
        </p:blipFill>
        <p:spPr bwMode="auto">
          <a:xfrm>
            <a:off x="152400" y="4038600"/>
            <a:ext cx="3048000" cy="1219200"/>
          </a:xfrm>
          <a:prstGeom prst="rect">
            <a:avLst/>
          </a:prstGeom>
          <a:noFill/>
          <a:ln w="9525">
            <a:noFill/>
            <a:miter lim="800000"/>
            <a:headEnd/>
            <a:tailEnd/>
          </a:ln>
        </p:spPr>
      </p:pic>
      <p:pic>
        <p:nvPicPr>
          <p:cNvPr id="113681" name="Picture 17" descr="JJ000071"/>
          <p:cNvPicPr>
            <a:picLocks noChangeAspect="1" noChangeArrowheads="1"/>
          </p:cNvPicPr>
          <p:nvPr/>
        </p:nvPicPr>
        <p:blipFill>
          <a:blip r:embed="rId3"/>
          <a:srcRect/>
          <a:stretch>
            <a:fillRect/>
          </a:stretch>
        </p:blipFill>
        <p:spPr bwMode="auto">
          <a:xfrm>
            <a:off x="3733800" y="4876800"/>
            <a:ext cx="2667000" cy="1143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repeatCount="3000" fill="hold" nodeType="clickEffect">
                                  <p:stCondLst>
                                    <p:cond delay="0"/>
                                  </p:stCondLst>
                                  <p:childTnLst>
                                    <p:set>
                                      <p:cBhvr>
                                        <p:cTn id="6" dur="1" fill="hold">
                                          <p:stCondLst>
                                            <p:cond delay="0"/>
                                          </p:stCondLst>
                                        </p:cTn>
                                        <p:tgtEl>
                                          <p:spTgt spid="113679"/>
                                        </p:tgtEl>
                                        <p:attrNameLst>
                                          <p:attrName>style.visibility</p:attrName>
                                        </p:attrNameLst>
                                      </p:cBhvr>
                                      <p:to>
                                        <p:strVal val="visible"/>
                                      </p:to>
                                    </p:set>
                                    <p:anim calcmode="lin" valueType="num">
                                      <p:cBhvr>
                                        <p:cTn id="7" dur="1000" fill="hold"/>
                                        <p:tgtEl>
                                          <p:spTgt spid="113679"/>
                                        </p:tgtEl>
                                        <p:attrNameLst>
                                          <p:attrName>ppt_w</p:attrName>
                                        </p:attrNameLst>
                                      </p:cBhvr>
                                      <p:tavLst>
                                        <p:tav tm="0">
                                          <p:val>
                                            <p:fltVal val="0"/>
                                          </p:val>
                                        </p:tav>
                                        <p:tav tm="100000">
                                          <p:val>
                                            <p:strVal val="#ppt_w"/>
                                          </p:val>
                                        </p:tav>
                                      </p:tavLst>
                                    </p:anim>
                                    <p:anim calcmode="lin" valueType="num">
                                      <p:cBhvr>
                                        <p:cTn id="8" dur="1000" fill="hold"/>
                                        <p:tgtEl>
                                          <p:spTgt spid="11367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13666"/>
                                        </p:tgtEl>
                                        <p:attrNameLst>
                                          <p:attrName>style.visibility</p:attrName>
                                        </p:attrNameLst>
                                      </p:cBhvr>
                                      <p:to>
                                        <p:strVal val="visible"/>
                                      </p:to>
                                    </p:set>
                                    <p:anim calcmode="discrete" valueType="clr">
                                      <p:cBhvr override="childStyle">
                                        <p:cTn id="13" dur="80"/>
                                        <p:tgtEl>
                                          <p:spTgt spid="113666"/>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13666"/>
                                        </p:tgtEl>
                                        <p:attrNameLst>
                                          <p:attrName>fillcolor</p:attrName>
                                        </p:attrNameLst>
                                      </p:cBhvr>
                                      <p:tavLst>
                                        <p:tav tm="0">
                                          <p:val>
                                            <p:clrVal>
                                              <a:schemeClr val="accent2"/>
                                            </p:clrVal>
                                          </p:val>
                                        </p:tav>
                                        <p:tav tm="50000">
                                          <p:val>
                                            <p:clrVal>
                                              <a:schemeClr val="hlink"/>
                                            </p:clrVal>
                                          </p:val>
                                        </p:tav>
                                      </p:tavLst>
                                    </p:anim>
                                    <p:set>
                                      <p:cBhvr>
                                        <p:cTn id="15" dur="80"/>
                                        <p:tgtEl>
                                          <p:spTgt spid="113666"/>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13667"/>
                                        </p:tgtEl>
                                        <p:attrNameLst>
                                          <p:attrName>style.visibility</p:attrName>
                                        </p:attrNameLst>
                                      </p:cBhvr>
                                      <p:to>
                                        <p:strVal val="visible"/>
                                      </p:to>
                                    </p:set>
                                    <p:anim calcmode="discrete" valueType="clr">
                                      <p:cBhvr override="childStyle">
                                        <p:cTn id="20" dur="80"/>
                                        <p:tgtEl>
                                          <p:spTgt spid="113667"/>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13667"/>
                                        </p:tgtEl>
                                        <p:attrNameLst>
                                          <p:attrName>fillcolor</p:attrName>
                                        </p:attrNameLst>
                                      </p:cBhvr>
                                      <p:tavLst>
                                        <p:tav tm="0">
                                          <p:val>
                                            <p:clrVal>
                                              <a:schemeClr val="accent2"/>
                                            </p:clrVal>
                                          </p:val>
                                        </p:tav>
                                        <p:tav tm="50000">
                                          <p:val>
                                            <p:clrVal>
                                              <a:schemeClr val="hlink"/>
                                            </p:clrVal>
                                          </p:val>
                                        </p:tav>
                                      </p:tavLst>
                                    </p:anim>
                                    <p:set>
                                      <p:cBhvr>
                                        <p:cTn id="22" dur="80"/>
                                        <p:tgtEl>
                                          <p:spTgt spid="113667"/>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113672"/>
                                        </p:tgtEl>
                                        <p:attrNameLst>
                                          <p:attrName>style.visibility</p:attrName>
                                        </p:attrNameLst>
                                      </p:cBhvr>
                                      <p:to>
                                        <p:strVal val="visible"/>
                                      </p:to>
                                    </p:set>
                                    <p:anim calcmode="lin" valueType="num">
                                      <p:cBhvr>
                                        <p:cTn id="27" dur="500" fill="hold"/>
                                        <p:tgtEl>
                                          <p:spTgt spid="113672"/>
                                        </p:tgtEl>
                                        <p:attrNameLst>
                                          <p:attrName>ppt_w</p:attrName>
                                        </p:attrNameLst>
                                      </p:cBhvr>
                                      <p:tavLst>
                                        <p:tav tm="0">
                                          <p:val>
                                            <p:fltVal val="0"/>
                                          </p:val>
                                        </p:tav>
                                        <p:tav tm="100000">
                                          <p:val>
                                            <p:strVal val="#ppt_w"/>
                                          </p:val>
                                        </p:tav>
                                      </p:tavLst>
                                    </p:anim>
                                    <p:anim calcmode="lin" valueType="num">
                                      <p:cBhvr>
                                        <p:cTn id="28" dur="500" fill="hold"/>
                                        <p:tgtEl>
                                          <p:spTgt spid="113672"/>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113680"/>
                                        </p:tgtEl>
                                        <p:attrNameLst>
                                          <p:attrName>style.visibility</p:attrName>
                                        </p:attrNameLst>
                                      </p:cBhvr>
                                      <p:to>
                                        <p:strVal val="visible"/>
                                      </p:to>
                                    </p:set>
                                    <p:animEffect transition="in" filter="diamond(in)">
                                      <p:cBhvr>
                                        <p:cTn id="33" dur="2000"/>
                                        <p:tgtEl>
                                          <p:spTgt spid="113680"/>
                                        </p:tgtEl>
                                      </p:cBhvr>
                                    </p:animEffec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113668"/>
                                        </p:tgtEl>
                                        <p:attrNameLst>
                                          <p:attrName>style.visibility</p:attrName>
                                        </p:attrNameLst>
                                      </p:cBhvr>
                                      <p:to>
                                        <p:strVal val="visible"/>
                                      </p:to>
                                    </p:set>
                                    <p:anim calcmode="discrete" valueType="clr">
                                      <p:cBhvr override="childStyle">
                                        <p:cTn id="38" dur="80"/>
                                        <p:tgtEl>
                                          <p:spTgt spid="113668"/>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113668"/>
                                        </p:tgtEl>
                                        <p:attrNameLst>
                                          <p:attrName>fillcolor</p:attrName>
                                        </p:attrNameLst>
                                      </p:cBhvr>
                                      <p:tavLst>
                                        <p:tav tm="0">
                                          <p:val>
                                            <p:clrVal>
                                              <a:schemeClr val="accent2"/>
                                            </p:clrVal>
                                          </p:val>
                                        </p:tav>
                                        <p:tav tm="50000">
                                          <p:val>
                                            <p:clrVal>
                                              <a:schemeClr val="hlink"/>
                                            </p:clrVal>
                                          </p:val>
                                        </p:tav>
                                      </p:tavLst>
                                    </p:anim>
                                    <p:set>
                                      <p:cBhvr>
                                        <p:cTn id="40" dur="80"/>
                                        <p:tgtEl>
                                          <p:spTgt spid="113668"/>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13673"/>
                                        </p:tgtEl>
                                        <p:attrNameLst>
                                          <p:attrName>style.visibility</p:attrName>
                                        </p:attrNameLst>
                                      </p:cBhvr>
                                      <p:to>
                                        <p:strVal val="visible"/>
                                      </p:to>
                                    </p:set>
                                    <p:anim calcmode="lin" valueType="num">
                                      <p:cBhvr>
                                        <p:cTn id="45" dur="500" fill="hold"/>
                                        <p:tgtEl>
                                          <p:spTgt spid="113673"/>
                                        </p:tgtEl>
                                        <p:attrNameLst>
                                          <p:attrName>ppt_w</p:attrName>
                                        </p:attrNameLst>
                                      </p:cBhvr>
                                      <p:tavLst>
                                        <p:tav tm="0">
                                          <p:val>
                                            <p:fltVal val="0"/>
                                          </p:val>
                                        </p:tav>
                                        <p:tav tm="100000">
                                          <p:val>
                                            <p:strVal val="#ppt_w"/>
                                          </p:val>
                                        </p:tav>
                                      </p:tavLst>
                                    </p:anim>
                                    <p:anim calcmode="lin" valueType="num">
                                      <p:cBhvr>
                                        <p:cTn id="46" dur="500" fill="hold"/>
                                        <p:tgtEl>
                                          <p:spTgt spid="113673"/>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nodeType="clickEffect">
                                  <p:stCondLst>
                                    <p:cond delay="0"/>
                                  </p:stCondLst>
                                  <p:childTnLst>
                                    <p:set>
                                      <p:cBhvr>
                                        <p:cTn id="50" dur="1" fill="hold">
                                          <p:stCondLst>
                                            <p:cond delay="0"/>
                                          </p:stCondLst>
                                        </p:cTn>
                                        <p:tgtEl>
                                          <p:spTgt spid="113681"/>
                                        </p:tgtEl>
                                        <p:attrNameLst>
                                          <p:attrName>style.visibility</p:attrName>
                                        </p:attrNameLst>
                                      </p:cBhvr>
                                      <p:to>
                                        <p:strVal val="visible"/>
                                      </p:to>
                                    </p:set>
                                    <p:animEffect transition="in" filter="diamond(in)">
                                      <p:cBhvr>
                                        <p:cTn id="51" dur="2000"/>
                                        <p:tgtEl>
                                          <p:spTgt spid="113681"/>
                                        </p:tgtEl>
                                      </p:cBhvr>
                                    </p:animEffec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113669"/>
                                        </p:tgtEl>
                                        <p:attrNameLst>
                                          <p:attrName>style.visibility</p:attrName>
                                        </p:attrNameLst>
                                      </p:cBhvr>
                                      <p:to>
                                        <p:strVal val="visible"/>
                                      </p:to>
                                    </p:set>
                                    <p:anim calcmode="discrete" valueType="clr">
                                      <p:cBhvr override="childStyle">
                                        <p:cTn id="56" dur="80"/>
                                        <p:tgtEl>
                                          <p:spTgt spid="113669"/>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113669"/>
                                        </p:tgtEl>
                                        <p:attrNameLst>
                                          <p:attrName>fillcolor</p:attrName>
                                        </p:attrNameLst>
                                      </p:cBhvr>
                                      <p:tavLst>
                                        <p:tav tm="0">
                                          <p:val>
                                            <p:clrVal>
                                              <a:schemeClr val="accent2"/>
                                            </p:clrVal>
                                          </p:val>
                                        </p:tav>
                                        <p:tav tm="50000">
                                          <p:val>
                                            <p:clrVal>
                                              <a:schemeClr val="hlink"/>
                                            </p:clrVal>
                                          </p:val>
                                        </p:tav>
                                      </p:tavLst>
                                    </p:anim>
                                    <p:set>
                                      <p:cBhvr>
                                        <p:cTn id="58" dur="80"/>
                                        <p:tgtEl>
                                          <p:spTgt spid="113669"/>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3" presetClass="entr" presetSubtype="16" fill="hold" grpId="0" nodeType="clickEffect">
                                  <p:stCondLst>
                                    <p:cond delay="0"/>
                                  </p:stCondLst>
                                  <p:childTnLst>
                                    <p:set>
                                      <p:cBhvr>
                                        <p:cTn id="62" dur="1" fill="hold">
                                          <p:stCondLst>
                                            <p:cond delay="0"/>
                                          </p:stCondLst>
                                        </p:cTn>
                                        <p:tgtEl>
                                          <p:spTgt spid="113674"/>
                                        </p:tgtEl>
                                        <p:attrNameLst>
                                          <p:attrName>style.visibility</p:attrName>
                                        </p:attrNameLst>
                                      </p:cBhvr>
                                      <p:to>
                                        <p:strVal val="visible"/>
                                      </p:to>
                                    </p:set>
                                    <p:anim calcmode="lin" valueType="num">
                                      <p:cBhvr>
                                        <p:cTn id="63" dur="500" fill="hold"/>
                                        <p:tgtEl>
                                          <p:spTgt spid="113674"/>
                                        </p:tgtEl>
                                        <p:attrNameLst>
                                          <p:attrName>ppt_w</p:attrName>
                                        </p:attrNameLst>
                                      </p:cBhvr>
                                      <p:tavLst>
                                        <p:tav tm="0">
                                          <p:val>
                                            <p:fltVal val="0"/>
                                          </p:val>
                                        </p:tav>
                                        <p:tav tm="100000">
                                          <p:val>
                                            <p:strVal val="#ppt_w"/>
                                          </p:val>
                                        </p:tav>
                                      </p:tavLst>
                                    </p:anim>
                                    <p:anim calcmode="lin" valueType="num">
                                      <p:cBhvr>
                                        <p:cTn id="64" dur="500" fill="hold"/>
                                        <p:tgtEl>
                                          <p:spTgt spid="113674"/>
                                        </p:tgtEl>
                                        <p:attrNameLst>
                                          <p:attrName>ppt_h</p:attrName>
                                        </p:attrNameLst>
                                      </p:cBhvr>
                                      <p:tavLst>
                                        <p:tav tm="0">
                                          <p:val>
                                            <p:fltVal val="0"/>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8" presetClass="entr" presetSubtype="16" fill="hold" nodeType="clickEffect">
                                  <p:stCondLst>
                                    <p:cond delay="0"/>
                                  </p:stCondLst>
                                  <p:childTnLst>
                                    <p:set>
                                      <p:cBhvr>
                                        <p:cTn id="68" dur="1" fill="hold">
                                          <p:stCondLst>
                                            <p:cond delay="0"/>
                                          </p:stCondLst>
                                        </p:cTn>
                                        <p:tgtEl>
                                          <p:spTgt spid="113670"/>
                                        </p:tgtEl>
                                        <p:attrNameLst>
                                          <p:attrName>style.visibility</p:attrName>
                                        </p:attrNameLst>
                                      </p:cBhvr>
                                      <p:to>
                                        <p:strVal val="visible"/>
                                      </p:to>
                                    </p:set>
                                    <p:animEffect transition="in" filter="diamond(in)">
                                      <p:cBhvr>
                                        <p:cTn id="69" dur="2000"/>
                                        <p:tgtEl>
                                          <p:spTgt spid="113670"/>
                                        </p:tgtEl>
                                      </p:cBhvr>
                                    </p:animEffect>
                                  </p:childTnLst>
                                </p:cTn>
                              </p:par>
                            </p:childTnLst>
                          </p:cTn>
                        </p:par>
                      </p:childTnLst>
                    </p:cTn>
                  </p:par>
                  <p:par>
                    <p:cTn id="70" fill="hold">
                      <p:stCondLst>
                        <p:cond delay="indefinite"/>
                      </p:stCondLst>
                      <p:childTnLst>
                        <p:par>
                          <p:cTn id="71" fill="hold">
                            <p:stCondLst>
                              <p:cond delay="0"/>
                            </p:stCondLst>
                            <p:childTnLst>
                              <p:par>
                                <p:cTn id="72" presetID="27" presetClass="entr" presetSubtype="0" fill="hold" grpId="0" nodeType="clickEffect">
                                  <p:stCondLst>
                                    <p:cond delay="0"/>
                                  </p:stCondLst>
                                  <p:iterate type="lt">
                                    <p:tmPct val="50000"/>
                                  </p:iterate>
                                  <p:childTnLst>
                                    <p:set>
                                      <p:cBhvr>
                                        <p:cTn id="73" dur="1" fill="hold">
                                          <p:stCondLst>
                                            <p:cond delay="0"/>
                                          </p:stCondLst>
                                        </p:cTn>
                                        <p:tgtEl>
                                          <p:spTgt spid="113671"/>
                                        </p:tgtEl>
                                        <p:attrNameLst>
                                          <p:attrName>style.visibility</p:attrName>
                                        </p:attrNameLst>
                                      </p:cBhvr>
                                      <p:to>
                                        <p:strVal val="visible"/>
                                      </p:to>
                                    </p:set>
                                    <p:anim calcmode="discrete" valueType="clr">
                                      <p:cBhvr override="childStyle">
                                        <p:cTn id="74" dur="80"/>
                                        <p:tgtEl>
                                          <p:spTgt spid="113671"/>
                                        </p:tgtEl>
                                        <p:attrNameLst>
                                          <p:attrName>style.color</p:attrName>
                                        </p:attrNameLst>
                                      </p:cBhvr>
                                      <p:tavLst>
                                        <p:tav tm="0">
                                          <p:val>
                                            <p:clrVal>
                                              <a:schemeClr val="accent2"/>
                                            </p:clrVal>
                                          </p:val>
                                        </p:tav>
                                        <p:tav tm="50000">
                                          <p:val>
                                            <p:clrVal>
                                              <a:schemeClr val="hlink"/>
                                            </p:clrVal>
                                          </p:val>
                                        </p:tav>
                                      </p:tavLst>
                                    </p:anim>
                                    <p:anim calcmode="discrete" valueType="clr">
                                      <p:cBhvr>
                                        <p:cTn id="75" dur="80"/>
                                        <p:tgtEl>
                                          <p:spTgt spid="113671"/>
                                        </p:tgtEl>
                                        <p:attrNameLst>
                                          <p:attrName>fillcolor</p:attrName>
                                        </p:attrNameLst>
                                      </p:cBhvr>
                                      <p:tavLst>
                                        <p:tav tm="0">
                                          <p:val>
                                            <p:clrVal>
                                              <a:schemeClr val="accent2"/>
                                            </p:clrVal>
                                          </p:val>
                                        </p:tav>
                                        <p:tav tm="50000">
                                          <p:val>
                                            <p:clrVal>
                                              <a:schemeClr val="hlink"/>
                                            </p:clrVal>
                                          </p:val>
                                        </p:tav>
                                      </p:tavLst>
                                    </p:anim>
                                    <p:set>
                                      <p:cBhvr>
                                        <p:cTn id="76" dur="80"/>
                                        <p:tgtEl>
                                          <p:spTgt spid="113671"/>
                                        </p:tgtEl>
                                        <p:attrNameLst>
                                          <p:attrName>fill.type</p:attrName>
                                        </p:attrNameLst>
                                      </p:cBhvr>
                                      <p:to>
                                        <p:strVal val="solid"/>
                                      </p:to>
                                    </p:set>
                                  </p:childTnLst>
                                </p:cTn>
                              </p:par>
                            </p:childTnLst>
                          </p:cTn>
                        </p:par>
                      </p:childTnLst>
                    </p:cTn>
                  </p:par>
                  <p:par>
                    <p:cTn id="77" fill="hold">
                      <p:stCondLst>
                        <p:cond delay="indefinite"/>
                      </p:stCondLst>
                      <p:childTnLst>
                        <p:par>
                          <p:cTn id="78" fill="hold">
                            <p:stCondLst>
                              <p:cond delay="0"/>
                            </p:stCondLst>
                            <p:childTnLst>
                              <p:par>
                                <p:cTn id="79" presetID="23" presetClass="entr" presetSubtype="16" fill="hold" grpId="0" nodeType="clickEffect">
                                  <p:stCondLst>
                                    <p:cond delay="0"/>
                                  </p:stCondLst>
                                  <p:childTnLst>
                                    <p:set>
                                      <p:cBhvr>
                                        <p:cTn id="80" dur="1" fill="hold">
                                          <p:stCondLst>
                                            <p:cond delay="0"/>
                                          </p:stCondLst>
                                        </p:cTn>
                                        <p:tgtEl>
                                          <p:spTgt spid="113676"/>
                                        </p:tgtEl>
                                        <p:attrNameLst>
                                          <p:attrName>style.visibility</p:attrName>
                                        </p:attrNameLst>
                                      </p:cBhvr>
                                      <p:to>
                                        <p:strVal val="visible"/>
                                      </p:to>
                                    </p:set>
                                    <p:anim calcmode="lin" valueType="num">
                                      <p:cBhvr>
                                        <p:cTn id="81" dur="500" fill="hold"/>
                                        <p:tgtEl>
                                          <p:spTgt spid="113676"/>
                                        </p:tgtEl>
                                        <p:attrNameLst>
                                          <p:attrName>ppt_w</p:attrName>
                                        </p:attrNameLst>
                                      </p:cBhvr>
                                      <p:tavLst>
                                        <p:tav tm="0">
                                          <p:val>
                                            <p:fltVal val="0"/>
                                          </p:val>
                                        </p:tav>
                                        <p:tav tm="100000">
                                          <p:val>
                                            <p:strVal val="#ppt_w"/>
                                          </p:val>
                                        </p:tav>
                                      </p:tavLst>
                                    </p:anim>
                                    <p:anim calcmode="lin" valueType="num">
                                      <p:cBhvr>
                                        <p:cTn id="82" dur="500" fill="hold"/>
                                        <p:tgtEl>
                                          <p:spTgt spid="113676"/>
                                        </p:tgtEl>
                                        <p:attrNameLst>
                                          <p:attrName>ppt_h</p:attrName>
                                        </p:attrNameLst>
                                      </p:cBhvr>
                                      <p:tavLst>
                                        <p:tav tm="0">
                                          <p:val>
                                            <p:fltVal val="0"/>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8" presetClass="entr" presetSubtype="16" fill="hold" grpId="0" nodeType="clickEffect">
                                  <p:stCondLst>
                                    <p:cond delay="0"/>
                                  </p:stCondLst>
                                  <p:childTnLst>
                                    <p:set>
                                      <p:cBhvr>
                                        <p:cTn id="86" dur="1" fill="hold">
                                          <p:stCondLst>
                                            <p:cond delay="0"/>
                                          </p:stCondLst>
                                        </p:cTn>
                                        <p:tgtEl>
                                          <p:spTgt spid="113675"/>
                                        </p:tgtEl>
                                        <p:attrNameLst>
                                          <p:attrName>style.visibility</p:attrName>
                                        </p:attrNameLst>
                                      </p:cBhvr>
                                      <p:to>
                                        <p:strVal val="visible"/>
                                      </p:to>
                                    </p:set>
                                    <p:animEffect transition="in" filter="diamond(in)">
                                      <p:cBhvr>
                                        <p:cTn id="87" dur="2000"/>
                                        <p:tgtEl>
                                          <p:spTgt spid="113675"/>
                                        </p:tgtEl>
                                      </p:cBhvr>
                                    </p:animEffect>
                                  </p:childTnLst>
                                </p:cTn>
                              </p:par>
                            </p:childTnLst>
                          </p:cTn>
                        </p:par>
                      </p:childTnLst>
                    </p:cTn>
                  </p:par>
                  <p:par>
                    <p:cTn id="88" fill="hold">
                      <p:stCondLst>
                        <p:cond delay="indefinite"/>
                      </p:stCondLst>
                      <p:childTnLst>
                        <p:par>
                          <p:cTn id="89" fill="hold">
                            <p:stCondLst>
                              <p:cond delay="0"/>
                            </p:stCondLst>
                            <p:childTnLst>
                              <p:par>
                                <p:cTn id="90" presetID="23" presetClass="entr" presetSubtype="16" fill="hold" grpId="0" nodeType="clickEffect">
                                  <p:stCondLst>
                                    <p:cond delay="0"/>
                                  </p:stCondLst>
                                  <p:childTnLst>
                                    <p:set>
                                      <p:cBhvr>
                                        <p:cTn id="91" dur="1" fill="hold">
                                          <p:stCondLst>
                                            <p:cond delay="0"/>
                                          </p:stCondLst>
                                        </p:cTn>
                                        <p:tgtEl>
                                          <p:spTgt spid="113678"/>
                                        </p:tgtEl>
                                        <p:attrNameLst>
                                          <p:attrName>style.visibility</p:attrName>
                                        </p:attrNameLst>
                                      </p:cBhvr>
                                      <p:to>
                                        <p:strVal val="visible"/>
                                      </p:to>
                                    </p:set>
                                    <p:anim calcmode="lin" valueType="num">
                                      <p:cBhvr>
                                        <p:cTn id="92" dur="500" fill="hold"/>
                                        <p:tgtEl>
                                          <p:spTgt spid="113678"/>
                                        </p:tgtEl>
                                        <p:attrNameLst>
                                          <p:attrName>ppt_w</p:attrName>
                                        </p:attrNameLst>
                                      </p:cBhvr>
                                      <p:tavLst>
                                        <p:tav tm="0">
                                          <p:val>
                                            <p:fltVal val="0"/>
                                          </p:val>
                                        </p:tav>
                                        <p:tav tm="100000">
                                          <p:val>
                                            <p:strVal val="#ppt_w"/>
                                          </p:val>
                                        </p:tav>
                                      </p:tavLst>
                                    </p:anim>
                                    <p:anim calcmode="lin" valueType="num">
                                      <p:cBhvr>
                                        <p:cTn id="93" dur="500" fill="hold"/>
                                        <p:tgtEl>
                                          <p:spTgt spid="113678"/>
                                        </p:tgtEl>
                                        <p:attrNameLst>
                                          <p:attrName>ppt_h</p:attrName>
                                        </p:attrNameLst>
                                      </p:cBhvr>
                                      <p:tavLst>
                                        <p:tav tm="0">
                                          <p:val>
                                            <p:fltVal val="0"/>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8" presetClass="entr" presetSubtype="16" fill="hold" grpId="0" nodeType="clickEffect">
                                  <p:stCondLst>
                                    <p:cond delay="0"/>
                                  </p:stCondLst>
                                  <p:childTnLst>
                                    <p:set>
                                      <p:cBhvr>
                                        <p:cTn id="97" dur="1" fill="hold">
                                          <p:stCondLst>
                                            <p:cond delay="0"/>
                                          </p:stCondLst>
                                        </p:cTn>
                                        <p:tgtEl>
                                          <p:spTgt spid="113677"/>
                                        </p:tgtEl>
                                        <p:attrNameLst>
                                          <p:attrName>style.visibility</p:attrName>
                                        </p:attrNameLst>
                                      </p:cBhvr>
                                      <p:to>
                                        <p:strVal val="visible"/>
                                      </p:to>
                                    </p:set>
                                    <p:animEffect transition="in" filter="diamond(in)">
                                      <p:cBhvr>
                                        <p:cTn id="98" dur="2000"/>
                                        <p:tgtEl>
                                          <p:spTgt spid="113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p:bldP spid="113667" grpId="0"/>
      <p:bldP spid="113668" grpId="0"/>
      <p:bldP spid="113669" grpId="0"/>
      <p:bldP spid="113671" grpId="0"/>
      <p:bldP spid="113672" grpId="0" animBg="1"/>
      <p:bldP spid="113673" grpId="0" animBg="1"/>
      <p:bldP spid="113674" grpId="0" animBg="1"/>
      <p:bldP spid="113675" grpId="0" animBg="1"/>
      <p:bldP spid="113676" grpId="0" animBg="1"/>
      <p:bldP spid="113677" grpId="0" animBg="1"/>
      <p:bldP spid="11367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3D24301E-EEE1-404F-B34E-E0123DD2C25D}" type="slidenum">
              <a:rPr lang="en-US"/>
              <a:pPr/>
              <a:t>57</a:t>
            </a:fld>
            <a:endParaRPr lang="en-US"/>
          </a:p>
        </p:txBody>
      </p:sp>
      <p:sp>
        <p:nvSpPr>
          <p:cNvPr id="114690" name="Text Box 2"/>
          <p:cNvSpPr txBox="1">
            <a:spLocks noChangeArrowheads="1"/>
          </p:cNvSpPr>
          <p:nvPr/>
        </p:nvSpPr>
        <p:spPr bwMode="auto">
          <a:xfrm>
            <a:off x="914400" y="1905000"/>
            <a:ext cx="1582738"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Perhutanan</a:t>
            </a:r>
          </a:p>
          <a:p>
            <a:pPr eaLnBrk="1" hangingPunct="1"/>
            <a:r>
              <a:rPr lang="en-US" sz="2000" b="1">
                <a:cs typeface="Arial" pitchFamily="34" charset="0"/>
              </a:rPr>
              <a:t>( HPHTI )</a:t>
            </a:r>
          </a:p>
        </p:txBody>
      </p:sp>
      <p:sp>
        <p:nvSpPr>
          <p:cNvPr id="114691" name="Text Box 3"/>
          <p:cNvSpPr txBox="1">
            <a:spLocks noChangeArrowheads="1"/>
          </p:cNvSpPr>
          <p:nvPr/>
        </p:nvSpPr>
        <p:spPr bwMode="auto">
          <a:xfrm>
            <a:off x="1295400" y="5562600"/>
            <a:ext cx="3232150"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Areal Produktif </a:t>
            </a:r>
          </a:p>
          <a:p>
            <a:pPr eaLnBrk="1" hangingPunct="1"/>
            <a:r>
              <a:rPr lang="en-US" sz="2000" b="1">
                <a:cs typeface="Arial" pitchFamily="34" charset="0"/>
              </a:rPr>
              <a:t>NJOP= NJOP T + SBPHTI</a:t>
            </a:r>
          </a:p>
        </p:txBody>
      </p:sp>
      <p:pic>
        <p:nvPicPr>
          <p:cNvPr id="114692" name="Picture 4" descr="Farm"/>
          <p:cNvPicPr>
            <a:picLocks noChangeAspect="1" noChangeArrowheads="1"/>
          </p:cNvPicPr>
          <p:nvPr/>
        </p:nvPicPr>
        <p:blipFill>
          <a:blip r:embed="rId2"/>
          <a:srcRect/>
          <a:stretch>
            <a:fillRect/>
          </a:stretch>
        </p:blipFill>
        <p:spPr bwMode="auto">
          <a:xfrm>
            <a:off x="6781800" y="228600"/>
            <a:ext cx="2057400" cy="1371600"/>
          </a:xfrm>
          <a:prstGeom prst="rect">
            <a:avLst/>
          </a:prstGeom>
          <a:noFill/>
          <a:ln w="9525">
            <a:noFill/>
            <a:miter lim="800000"/>
            <a:headEnd/>
            <a:tailEnd/>
          </a:ln>
        </p:spPr>
      </p:pic>
      <p:sp>
        <p:nvSpPr>
          <p:cNvPr id="114693" name="Text Box 5"/>
          <p:cNvSpPr txBox="1">
            <a:spLocks noChangeArrowheads="1"/>
          </p:cNvSpPr>
          <p:nvPr/>
        </p:nvSpPr>
        <p:spPr bwMode="auto">
          <a:xfrm>
            <a:off x="6629400" y="1498600"/>
            <a:ext cx="2535238" cy="701675"/>
          </a:xfrm>
          <a:prstGeom prst="rect">
            <a:avLst/>
          </a:prstGeom>
          <a:noFill/>
          <a:ln w="9525">
            <a:noFill/>
            <a:miter lim="800000"/>
            <a:headEnd/>
            <a:tailEnd/>
          </a:ln>
        </p:spPr>
        <p:txBody>
          <a:bodyPr wrap="none">
            <a:spAutoFit/>
          </a:bodyPr>
          <a:lstStyle/>
          <a:p>
            <a:pPr eaLnBrk="1" hangingPunct="1"/>
            <a:r>
              <a:rPr lang="en-US" sz="2000" b="1">
                <a:cs typeface="Arial" pitchFamily="34" charset="0"/>
              </a:rPr>
              <a:t>Areal Emplasemen</a:t>
            </a:r>
          </a:p>
          <a:p>
            <a:pPr eaLnBrk="1" hangingPunct="1"/>
            <a:r>
              <a:rPr lang="en-US" sz="2000" b="1">
                <a:cs typeface="Arial" pitchFamily="34" charset="0"/>
              </a:rPr>
              <a:t>NJOP=NJOP Tanah</a:t>
            </a:r>
          </a:p>
        </p:txBody>
      </p:sp>
      <p:sp>
        <p:nvSpPr>
          <p:cNvPr id="114694" name="Line 6"/>
          <p:cNvSpPr>
            <a:spLocks noChangeShapeType="1"/>
          </p:cNvSpPr>
          <p:nvPr/>
        </p:nvSpPr>
        <p:spPr bwMode="auto">
          <a:xfrm>
            <a:off x="1752600" y="2743200"/>
            <a:ext cx="685800" cy="1295400"/>
          </a:xfrm>
          <a:prstGeom prst="line">
            <a:avLst/>
          </a:prstGeom>
          <a:noFill/>
          <a:ln w="38100">
            <a:solidFill>
              <a:schemeClr val="tx1"/>
            </a:solidFill>
            <a:round/>
            <a:headEnd/>
            <a:tailEnd type="triangle" w="med" len="med"/>
          </a:ln>
        </p:spPr>
        <p:txBody>
          <a:bodyPr/>
          <a:lstStyle/>
          <a:p>
            <a:endParaRPr lang="en-US"/>
          </a:p>
        </p:txBody>
      </p:sp>
      <p:sp>
        <p:nvSpPr>
          <p:cNvPr id="114695" name="Line 7"/>
          <p:cNvSpPr>
            <a:spLocks noChangeShapeType="1"/>
          </p:cNvSpPr>
          <p:nvPr/>
        </p:nvSpPr>
        <p:spPr bwMode="auto">
          <a:xfrm>
            <a:off x="4114800" y="1295400"/>
            <a:ext cx="2514600" cy="0"/>
          </a:xfrm>
          <a:prstGeom prst="line">
            <a:avLst/>
          </a:prstGeom>
          <a:noFill/>
          <a:ln w="28575">
            <a:solidFill>
              <a:schemeClr val="tx1"/>
            </a:solidFill>
            <a:round/>
            <a:headEnd/>
            <a:tailEnd type="triangle" w="med" len="med"/>
          </a:ln>
        </p:spPr>
        <p:txBody>
          <a:bodyPr/>
          <a:lstStyle/>
          <a:p>
            <a:endParaRPr lang="en-US"/>
          </a:p>
        </p:txBody>
      </p:sp>
      <p:sp>
        <p:nvSpPr>
          <p:cNvPr id="114696" name="AutoShape 8"/>
          <p:cNvSpPr>
            <a:spLocks noChangeArrowheads="1"/>
          </p:cNvSpPr>
          <p:nvPr/>
        </p:nvSpPr>
        <p:spPr bwMode="auto">
          <a:xfrm>
            <a:off x="5562600" y="3124200"/>
            <a:ext cx="3276600" cy="1752600"/>
          </a:xfrm>
          <a:prstGeom prst="irregularSeal1">
            <a:avLst/>
          </a:prstGeom>
          <a:solidFill>
            <a:schemeClr val="bg1"/>
          </a:solidFill>
          <a:ln w="38100">
            <a:solidFill>
              <a:srgbClr val="D60093"/>
            </a:solidFill>
            <a:miter lim="800000"/>
            <a:headEnd/>
            <a:tailEnd/>
          </a:ln>
        </p:spPr>
        <p:txBody>
          <a:bodyPr wrap="none" anchor="ctr"/>
          <a:lstStyle/>
          <a:p>
            <a:pPr algn="ctr" eaLnBrk="1" hangingPunct="1"/>
            <a:r>
              <a:rPr lang="en-US" sz="2000" b="1">
                <a:cs typeface="Arial" pitchFamily="34" charset="0"/>
              </a:rPr>
              <a:t>Areal Lain</a:t>
            </a:r>
          </a:p>
          <a:p>
            <a:pPr algn="ctr" eaLnBrk="1" hangingPunct="1"/>
            <a:r>
              <a:rPr lang="en-US" sz="2000" b="1">
                <a:cs typeface="Arial" pitchFamily="34" charset="0"/>
              </a:rPr>
              <a:t>NJOP=NJOP Tanah</a:t>
            </a:r>
          </a:p>
        </p:txBody>
      </p:sp>
      <p:sp>
        <p:nvSpPr>
          <p:cNvPr id="114697" name="Line 9"/>
          <p:cNvSpPr>
            <a:spLocks noChangeShapeType="1"/>
          </p:cNvSpPr>
          <p:nvPr/>
        </p:nvSpPr>
        <p:spPr bwMode="auto">
          <a:xfrm>
            <a:off x="3733800" y="2133600"/>
            <a:ext cx="1752600" cy="1219200"/>
          </a:xfrm>
          <a:prstGeom prst="line">
            <a:avLst/>
          </a:prstGeom>
          <a:noFill/>
          <a:ln w="28575">
            <a:solidFill>
              <a:schemeClr val="tx1"/>
            </a:solidFill>
            <a:round/>
            <a:headEnd/>
            <a:tailEnd type="triangle" w="med" len="med"/>
          </a:ln>
        </p:spPr>
        <p:txBody>
          <a:bodyPr/>
          <a:lstStyle/>
          <a:p>
            <a:endParaRPr lang="en-US"/>
          </a:p>
        </p:txBody>
      </p:sp>
      <p:pic>
        <p:nvPicPr>
          <p:cNvPr id="114698" name="Picture 10" descr="JJ000071"/>
          <p:cNvPicPr>
            <a:picLocks noChangeAspect="1" noChangeArrowheads="1"/>
          </p:cNvPicPr>
          <p:nvPr/>
        </p:nvPicPr>
        <p:blipFill>
          <a:blip r:embed="rId3"/>
          <a:srcRect/>
          <a:stretch>
            <a:fillRect/>
          </a:stretch>
        </p:blipFill>
        <p:spPr bwMode="auto">
          <a:xfrm>
            <a:off x="228600" y="304800"/>
            <a:ext cx="3657600" cy="1676400"/>
          </a:xfrm>
          <a:prstGeom prst="rect">
            <a:avLst/>
          </a:prstGeom>
          <a:noFill/>
          <a:ln w="9525">
            <a:noFill/>
            <a:miter lim="800000"/>
            <a:headEnd/>
            <a:tailEnd/>
          </a:ln>
        </p:spPr>
      </p:pic>
      <p:pic>
        <p:nvPicPr>
          <p:cNvPr id="114699" name="Picture 11" descr="JJ000071"/>
          <p:cNvPicPr>
            <a:picLocks noChangeAspect="1" noChangeArrowheads="1"/>
          </p:cNvPicPr>
          <p:nvPr/>
        </p:nvPicPr>
        <p:blipFill>
          <a:blip r:embed="rId3"/>
          <a:srcRect/>
          <a:stretch>
            <a:fillRect/>
          </a:stretch>
        </p:blipFill>
        <p:spPr bwMode="auto">
          <a:xfrm>
            <a:off x="1371600" y="4267200"/>
            <a:ext cx="3200400" cy="1295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4698"/>
                                        </p:tgtEl>
                                        <p:attrNameLst>
                                          <p:attrName>style.visibility</p:attrName>
                                        </p:attrNameLst>
                                      </p:cBhvr>
                                      <p:to>
                                        <p:strVal val="visible"/>
                                      </p:to>
                                    </p:set>
                                    <p:animEffect transition="in" filter="diamond(in)">
                                      <p:cBhvr>
                                        <p:cTn id="7" dur="2000"/>
                                        <p:tgtEl>
                                          <p:spTgt spid="114698"/>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4690"/>
                                        </p:tgtEl>
                                        <p:attrNameLst>
                                          <p:attrName>style.visibility</p:attrName>
                                        </p:attrNameLst>
                                      </p:cBhvr>
                                      <p:to>
                                        <p:strVal val="visible"/>
                                      </p:to>
                                    </p:set>
                                    <p:anim calcmode="discrete" valueType="clr">
                                      <p:cBhvr override="childStyle">
                                        <p:cTn id="12" dur="80"/>
                                        <p:tgtEl>
                                          <p:spTgt spid="11469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4690"/>
                                        </p:tgtEl>
                                        <p:attrNameLst>
                                          <p:attrName>fillcolor</p:attrName>
                                        </p:attrNameLst>
                                      </p:cBhvr>
                                      <p:tavLst>
                                        <p:tav tm="0">
                                          <p:val>
                                            <p:clrVal>
                                              <a:schemeClr val="accent2"/>
                                            </p:clrVal>
                                          </p:val>
                                        </p:tav>
                                        <p:tav tm="50000">
                                          <p:val>
                                            <p:clrVal>
                                              <a:schemeClr val="hlink"/>
                                            </p:clrVal>
                                          </p:val>
                                        </p:tav>
                                      </p:tavLst>
                                    </p:anim>
                                    <p:set>
                                      <p:cBhvr>
                                        <p:cTn id="14" dur="80"/>
                                        <p:tgtEl>
                                          <p:spTgt spid="11469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14694"/>
                                        </p:tgtEl>
                                        <p:attrNameLst>
                                          <p:attrName>style.visibility</p:attrName>
                                        </p:attrNameLst>
                                      </p:cBhvr>
                                      <p:to>
                                        <p:strVal val="visible"/>
                                      </p:to>
                                    </p:set>
                                    <p:anim calcmode="lin" valueType="num">
                                      <p:cBhvr>
                                        <p:cTn id="19" dur="500" fill="hold"/>
                                        <p:tgtEl>
                                          <p:spTgt spid="114694"/>
                                        </p:tgtEl>
                                        <p:attrNameLst>
                                          <p:attrName>ppt_w</p:attrName>
                                        </p:attrNameLst>
                                      </p:cBhvr>
                                      <p:tavLst>
                                        <p:tav tm="0">
                                          <p:val>
                                            <p:fltVal val="0"/>
                                          </p:val>
                                        </p:tav>
                                        <p:tav tm="100000">
                                          <p:val>
                                            <p:strVal val="#ppt_w"/>
                                          </p:val>
                                        </p:tav>
                                      </p:tavLst>
                                    </p:anim>
                                    <p:anim calcmode="lin" valueType="num">
                                      <p:cBhvr>
                                        <p:cTn id="20" dur="500" fill="hold"/>
                                        <p:tgtEl>
                                          <p:spTgt spid="11469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114699"/>
                                        </p:tgtEl>
                                        <p:attrNameLst>
                                          <p:attrName>style.visibility</p:attrName>
                                        </p:attrNameLst>
                                      </p:cBhvr>
                                      <p:to>
                                        <p:strVal val="visible"/>
                                      </p:to>
                                    </p:set>
                                    <p:animEffect transition="in" filter="diamond(in)">
                                      <p:cBhvr>
                                        <p:cTn id="25" dur="2000"/>
                                        <p:tgtEl>
                                          <p:spTgt spid="114699"/>
                                        </p:tgtEl>
                                      </p:cBhvr>
                                    </p:animEffect>
                                  </p:childTnLst>
                                </p:cTn>
                              </p:par>
                            </p:childTnLst>
                          </p:cTn>
                        </p:par>
                      </p:childTnLst>
                    </p:cTn>
                  </p:par>
                  <p:par>
                    <p:cTn id="26" fill="hold">
                      <p:stCondLst>
                        <p:cond delay="indefinite"/>
                      </p:stCondLst>
                      <p:childTnLst>
                        <p:par>
                          <p:cTn id="27" fill="hold">
                            <p:stCondLst>
                              <p:cond delay="0"/>
                            </p:stCondLst>
                            <p:childTnLst>
                              <p:par>
                                <p:cTn id="28" presetID="27" presetClass="entr" presetSubtype="0" fill="hold" grpId="0" nodeType="clickEffect">
                                  <p:stCondLst>
                                    <p:cond delay="0"/>
                                  </p:stCondLst>
                                  <p:iterate type="lt">
                                    <p:tmPct val="50000"/>
                                  </p:iterate>
                                  <p:childTnLst>
                                    <p:set>
                                      <p:cBhvr>
                                        <p:cTn id="29" dur="1" fill="hold">
                                          <p:stCondLst>
                                            <p:cond delay="0"/>
                                          </p:stCondLst>
                                        </p:cTn>
                                        <p:tgtEl>
                                          <p:spTgt spid="114691"/>
                                        </p:tgtEl>
                                        <p:attrNameLst>
                                          <p:attrName>style.visibility</p:attrName>
                                        </p:attrNameLst>
                                      </p:cBhvr>
                                      <p:to>
                                        <p:strVal val="visible"/>
                                      </p:to>
                                    </p:set>
                                    <p:anim calcmode="discrete" valueType="clr">
                                      <p:cBhvr override="childStyle">
                                        <p:cTn id="30" dur="80"/>
                                        <p:tgtEl>
                                          <p:spTgt spid="114691"/>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114691"/>
                                        </p:tgtEl>
                                        <p:attrNameLst>
                                          <p:attrName>fillcolor</p:attrName>
                                        </p:attrNameLst>
                                      </p:cBhvr>
                                      <p:tavLst>
                                        <p:tav tm="0">
                                          <p:val>
                                            <p:clrVal>
                                              <a:schemeClr val="accent2"/>
                                            </p:clrVal>
                                          </p:val>
                                        </p:tav>
                                        <p:tav tm="50000">
                                          <p:val>
                                            <p:clrVal>
                                              <a:schemeClr val="hlink"/>
                                            </p:clrVal>
                                          </p:val>
                                        </p:tav>
                                      </p:tavLst>
                                    </p:anim>
                                    <p:set>
                                      <p:cBhvr>
                                        <p:cTn id="32" dur="80"/>
                                        <p:tgtEl>
                                          <p:spTgt spid="114691"/>
                                        </p:tgtEl>
                                        <p:attrNameLst>
                                          <p:attrName>fill.type</p:attrName>
                                        </p:attrNameLst>
                                      </p:cBhvr>
                                      <p:to>
                                        <p:strVal val="solid"/>
                                      </p:to>
                                    </p:se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14695"/>
                                        </p:tgtEl>
                                        <p:attrNameLst>
                                          <p:attrName>style.visibility</p:attrName>
                                        </p:attrNameLst>
                                      </p:cBhvr>
                                      <p:to>
                                        <p:strVal val="visible"/>
                                      </p:to>
                                    </p:set>
                                    <p:anim calcmode="lin" valueType="num">
                                      <p:cBhvr>
                                        <p:cTn id="37" dur="500" fill="hold"/>
                                        <p:tgtEl>
                                          <p:spTgt spid="114695"/>
                                        </p:tgtEl>
                                        <p:attrNameLst>
                                          <p:attrName>ppt_w</p:attrName>
                                        </p:attrNameLst>
                                      </p:cBhvr>
                                      <p:tavLst>
                                        <p:tav tm="0">
                                          <p:val>
                                            <p:fltVal val="0"/>
                                          </p:val>
                                        </p:tav>
                                        <p:tav tm="100000">
                                          <p:val>
                                            <p:strVal val="#ppt_w"/>
                                          </p:val>
                                        </p:tav>
                                      </p:tavLst>
                                    </p:anim>
                                    <p:anim calcmode="lin" valueType="num">
                                      <p:cBhvr>
                                        <p:cTn id="38" dur="500" fill="hold"/>
                                        <p:tgtEl>
                                          <p:spTgt spid="114695"/>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114692"/>
                                        </p:tgtEl>
                                        <p:attrNameLst>
                                          <p:attrName>style.visibility</p:attrName>
                                        </p:attrNameLst>
                                      </p:cBhvr>
                                      <p:to>
                                        <p:strVal val="visible"/>
                                      </p:to>
                                    </p:set>
                                    <p:animEffect transition="in" filter="diamond(in)">
                                      <p:cBhvr>
                                        <p:cTn id="43" dur="2000"/>
                                        <p:tgtEl>
                                          <p:spTgt spid="114692"/>
                                        </p:tgtEl>
                                      </p:cBhvr>
                                    </p:animEffec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114693"/>
                                        </p:tgtEl>
                                        <p:attrNameLst>
                                          <p:attrName>style.visibility</p:attrName>
                                        </p:attrNameLst>
                                      </p:cBhvr>
                                      <p:to>
                                        <p:strVal val="visible"/>
                                      </p:to>
                                    </p:set>
                                    <p:anim calcmode="discrete" valueType="clr">
                                      <p:cBhvr override="childStyle">
                                        <p:cTn id="48" dur="80"/>
                                        <p:tgtEl>
                                          <p:spTgt spid="114693"/>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14693"/>
                                        </p:tgtEl>
                                        <p:attrNameLst>
                                          <p:attrName>fillcolor</p:attrName>
                                        </p:attrNameLst>
                                      </p:cBhvr>
                                      <p:tavLst>
                                        <p:tav tm="0">
                                          <p:val>
                                            <p:clrVal>
                                              <a:schemeClr val="accent2"/>
                                            </p:clrVal>
                                          </p:val>
                                        </p:tav>
                                        <p:tav tm="50000">
                                          <p:val>
                                            <p:clrVal>
                                              <a:schemeClr val="hlink"/>
                                            </p:clrVal>
                                          </p:val>
                                        </p:tav>
                                      </p:tavLst>
                                    </p:anim>
                                    <p:set>
                                      <p:cBhvr>
                                        <p:cTn id="50" dur="80"/>
                                        <p:tgtEl>
                                          <p:spTgt spid="114693"/>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114697"/>
                                        </p:tgtEl>
                                        <p:attrNameLst>
                                          <p:attrName>style.visibility</p:attrName>
                                        </p:attrNameLst>
                                      </p:cBhvr>
                                      <p:to>
                                        <p:strVal val="visible"/>
                                      </p:to>
                                    </p:set>
                                    <p:anim calcmode="lin" valueType="num">
                                      <p:cBhvr>
                                        <p:cTn id="55" dur="500" fill="hold"/>
                                        <p:tgtEl>
                                          <p:spTgt spid="114697"/>
                                        </p:tgtEl>
                                        <p:attrNameLst>
                                          <p:attrName>ppt_w</p:attrName>
                                        </p:attrNameLst>
                                      </p:cBhvr>
                                      <p:tavLst>
                                        <p:tav tm="0">
                                          <p:val>
                                            <p:fltVal val="0"/>
                                          </p:val>
                                        </p:tav>
                                        <p:tav tm="100000">
                                          <p:val>
                                            <p:strVal val="#ppt_w"/>
                                          </p:val>
                                        </p:tav>
                                      </p:tavLst>
                                    </p:anim>
                                    <p:anim calcmode="lin" valueType="num">
                                      <p:cBhvr>
                                        <p:cTn id="56" dur="500" fill="hold"/>
                                        <p:tgtEl>
                                          <p:spTgt spid="114697"/>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8" presetClass="entr" presetSubtype="16" fill="hold" grpId="0" nodeType="clickEffect">
                                  <p:stCondLst>
                                    <p:cond delay="0"/>
                                  </p:stCondLst>
                                  <p:childTnLst>
                                    <p:set>
                                      <p:cBhvr>
                                        <p:cTn id="60" dur="1" fill="hold">
                                          <p:stCondLst>
                                            <p:cond delay="0"/>
                                          </p:stCondLst>
                                        </p:cTn>
                                        <p:tgtEl>
                                          <p:spTgt spid="114696"/>
                                        </p:tgtEl>
                                        <p:attrNameLst>
                                          <p:attrName>style.visibility</p:attrName>
                                        </p:attrNameLst>
                                      </p:cBhvr>
                                      <p:to>
                                        <p:strVal val="visible"/>
                                      </p:to>
                                    </p:set>
                                    <p:animEffect transition="in" filter="diamond(in)">
                                      <p:cBhvr>
                                        <p:cTn id="61" dur="2000"/>
                                        <p:tgtEl>
                                          <p:spTgt spid="114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p:bldP spid="114691" grpId="0"/>
      <p:bldP spid="114693" grpId="0"/>
      <p:bldP spid="114694" grpId="0" animBg="1"/>
      <p:bldP spid="114695" grpId="0" animBg="1"/>
      <p:bldP spid="114696" grpId="0" animBg="1"/>
      <p:bldP spid="11469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0611201F-FB7D-4E3B-97C3-AF61DBEF6716}" type="slidenum">
              <a:rPr lang="en-US"/>
              <a:pPr/>
              <a:t>58</a:t>
            </a:fld>
            <a:endParaRPr lang="en-US"/>
          </a:p>
        </p:txBody>
      </p:sp>
      <p:pic>
        <p:nvPicPr>
          <p:cNvPr id="115714" name="Picture 2" descr="Bs20017"/>
          <p:cNvPicPr>
            <a:picLocks noChangeAspect="1" noChangeArrowheads="1"/>
          </p:cNvPicPr>
          <p:nvPr/>
        </p:nvPicPr>
        <p:blipFill>
          <a:blip r:embed="rId2"/>
          <a:srcRect/>
          <a:stretch>
            <a:fillRect/>
          </a:stretch>
        </p:blipFill>
        <p:spPr bwMode="auto">
          <a:xfrm>
            <a:off x="1600200" y="762000"/>
            <a:ext cx="5867400" cy="1676400"/>
          </a:xfrm>
          <a:prstGeom prst="rect">
            <a:avLst/>
          </a:prstGeom>
          <a:noFill/>
          <a:ln w="9525">
            <a:noFill/>
            <a:miter lim="800000"/>
            <a:headEnd/>
            <a:tailEnd/>
          </a:ln>
        </p:spPr>
      </p:pic>
      <p:sp>
        <p:nvSpPr>
          <p:cNvPr id="115715" name="Text Box 3"/>
          <p:cNvSpPr txBox="1">
            <a:spLocks noChangeArrowheads="1"/>
          </p:cNvSpPr>
          <p:nvPr/>
        </p:nvSpPr>
        <p:spPr bwMode="auto">
          <a:xfrm>
            <a:off x="1905000" y="0"/>
            <a:ext cx="5676900" cy="519113"/>
          </a:xfrm>
          <a:prstGeom prst="rect">
            <a:avLst/>
          </a:prstGeom>
          <a:noFill/>
          <a:ln w="9525">
            <a:noFill/>
            <a:miter lim="800000"/>
            <a:headEnd/>
            <a:tailEnd/>
          </a:ln>
        </p:spPr>
        <p:txBody>
          <a:bodyPr wrap="none">
            <a:spAutoFit/>
          </a:bodyPr>
          <a:lstStyle/>
          <a:p>
            <a:pPr eaLnBrk="1" hangingPunct="1"/>
            <a:r>
              <a:rPr lang="en-US" sz="2800" b="1">
                <a:cs typeface="Arial" pitchFamily="34" charset="0"/>
              </a:rPr>
              <a:t>PBB SEKTOR PERTAMBANGAN</a:t>
            </a:r>
          </a:p>
        </p:txBody>
      </p:sp>
      <p:sp>
        <p:nvSpPr>
          <p:cNvPr id="115716" name="Line 4"/>
          <p:cNvSpPr>
            <a:spLocks noChangeShapeType="1"/>
          </p:cNvSpPr>
          <p:nvPr/>
        </p:nvSpPr>
        <p:spPr bwMode="auto">
          <a:xfrm flipH="1">
            <a:off x="1447800" y="2133600"/>
            <a:ext cx="2133600" cy="914400"/>
          </a:xfrm>
          <a:prstGeom prst="line">
            <a:avLst/>
          </a:prstGeom>
          <a:noFill/>
          <a:ln w="38100">
            <a:solidFill>
              <a:schemeClr val="tx1"/>
            </a:solidFill>
            <a:round/>
            <a:headEnd/>
            <a:tailEnd type="triangle" w="med" len="med"/>
          </a:ln>
        </p:spPr>
        <p:txBody>
          <a:bodyPr/>
          <a:lstStyle/>
          <a:p>
            <a:endParaRPr lang="en-US"/>
          </a:p>
        </p:txBody>
      </p:sp>
      <p:sp>
        <p:nvSpPr>
          <p:cNvPr id="115717" name="Line 5"/>
          <p:cNvSpPr>
            <a:spLocks noChangeShapeType="1"/>
          </p:cNvSpPr>
          <p:nvPr/>
        </p:nvSpPr>
        <p:spPr bwMode="auto">
          <a:xfrm flipH="1">
            <a:off x="2667000" y="2209800"/>
            <a:ext cx="914400" cy="2362200"/>
          </a:xfrm>
          <a:prstGeom prst="line">
            <a:avLst/>
          </a:prstGeom>
          <a:noFill/>
          <a:ln w="38100">
            <a:solidFill>
              <a:schemeClr val="tx1"/>
            </a:solidFill>
            <a:round/>
            <a:headEnd/>
            <a:tailEnd type="triangle" w="med" len="med"/>
          </a:ln>
        </p:spPr>
        <p:txBody>
          <a:bodyPr/>
          <a:lstStyle/>
          <a:p>
            <a:endParaRPr lang="en-US"/>
          </a:p>
        </p:txBody>
      </p:sp>
      <p:sp>
        <p:nvSpPr>
          <p:cNvPr id="115718" name="Line 6"/>
          <p:cNvSpPr>
            <a:spLocks noChangeShapeType="1"/>
          </p:cNvSpPr>
          <p:nvPr/>
        </p:nvSpPr>
        <p:spPr bwMode="auto">
          <a:xfrm>
            <a:off x="3657600" y="2209800"/>
            <a:ext cx="1219200" cy="1600200"/>
          </a:xfrm>
          <a:prstGeom prst="line">
            <a:avLst/>
          </a:prstGeom>
          <a:noFill/>
          <a:ln w="38100">
            <a:solidFill>
              <a:schemeClr val="tx1"/>
            </a:solidFill>
            <a:round/>
            <a:headEnd/>
            <a:tailEnd type="triangle" w="med" len="med"/>
          </a:ln>
        </p:spPr>
        <p:txBody>
          <a:bodyPr/>
          <a:lstStyle/>
          <a:p>
            <a:endParaRPr lang="en-US"/>
          </a:p>
        </p:txBody>
      </p:sp>
      <p:sp>
        <p:nvSpPr>
          <p:cNvPr id="115719" name="Line 7"/>
          <p:cNvSpPr>
            <a:spLocks noChangeShapeType="1"/>
          </p:cNvSpPr>
          <p:nvPr/>
        </p:nvSpPr>
        <p:spPr bwMode="auto">
          <a:xfrm>
            <a:off x="3733800" y="2209800"/>
            <a:ext cx="2971800" cy="990600"/>
          </a:xfrm>
          <a:prstGeom prst="line">
            <a:avLst/>
          </a:prstGeom>
          <a:noFill/>
          <a:ln w="38100">
            <a:solidFill>
              <a:schemeClr val="tx1"/>
            </a:solidFill>
            <a:round/>
            <a:headEnd/>
            <a:tailEnd type="triangle" w="med" len="med"/>
          </a:ln>
        </p:spPr>
        <p:txBody>
          <a:bodyPr/>
          <a:lstStyle/>
          <a:p>
            <a:endParaRPr lang="en-US"/>
          </a:p>
        </p:txBody>
      </p:sp>
      <p:sp>
        <p:nvSpPr>
          <p:cNvPr id="115720" name="AutoShape 8"/>
          <p:cNvSpPr>
            <a:spLocks noChangeArrowheads="1"/>
          </p:cNvSpPr>
          <p:nvPr/>
        </p:nvSpPr>
        <p:spPr bwMode="auto">
          <a:xfrm>
            <a:off x="228600" y="2743200"/>
            <a:ext cx="1676400" cy="1600200"/>
          </a:xfrm>
          <a:prstGeom prst="flowChartDecision">
            <a:avLst/>
          </a:prstGeom>
          <a:solidFill>
            <a:schemeClr val="bg1"/>
          </a:solidFill>
          <a:ln w="38100">
            <a:solidFill>
              <a:srgbClr val="CC3300"/>
            </a:solidFill>
            <a:miter lim="800000"/>
            <a:headEnd/>
            <a:tailEnd/>
          </a:ln>
        </p:spPr>
        <p:txBody>
          <a:bodyPr wrap="none" anchor="ctr"/>
          <a:lstStyle/>
          <a:p>
            <a:pPr algn="ctr" eaLnBrk="1" hangingPunct="1"/>
            <a:r>
              <a:rPr lang="en-US" b="1">
                <a:cs typeface="Arial" pitchFamily="34" charset="0"/>
              </a:rPr>
              <a:t>NON </a:t>
            </a:r>
          </a:p>
          <a:p>
            <a:pPr algn="ctr" eaLnBrk="1" hangingPunct="1"/>
            <a:r>
              <a:rPr lang="en-US" b="1">
                <a:cs typeface="Arial" pitchFamily="34" charset="0"/>
              </a:rPr>
              <a:t>MIGAS</a:t>
            </a:r>
          </a:p>
        </p:txBody>
      </p:sp>
      <p:sp>
        <p:nvSpPr>
          <p:cNvPr id="115721" name="AutoShape 9"/>
          <p:cNvSpPr>
            <a:spLocks noChangeArrowheads="1"/>
          </p:cNvSpPr>
          <p:nvPr/>
        </p:nvSpPr>
        <p:spPr bwMode="auto">
          <a:xfrm>
            <a:off x="1752600" y="4648200"/>
            <a:ext cx="1905000" cy="1295400"/>
          </a:xfrm>
          <a:prstGeom prst="flowChartDocument">
            <a:avLst/>
          </a:prstGeom>
          <a:solidFill>
            <a:schemeClr val="bg1"/>
          </a:solidFill>
          <a:ln w="38100">
            <a:solidFill>
              <a:schemeClr val="hlink"/>
            </a:solidFill>
            <a:miter lim="800000"/>
            <a:headEnd/>
            <a:tailEnd/>
          </a:ln>
        </p:spPr>
        <p:txBody>
          <a:bodyPr wrap="none" anchor="ctr"/>
          <a:lstStyle/>
          <a:p>
            <a:pPr algn="ctr" eaLnBrk="1" hangingPunct="1"/>
            <a:r>
              <a:rPr lang="en-US" b="1">
                <a:cs typeface="Arial" pitchFamily="34" charset="0"/>
              </a:rPr>
              <a:t>NON MIGAS</a:t>
            </a:r>
          </a:p>
          <a:p>
            <a:pPr algn="ctr" eaLnBrk="1" hangingPunct="1"/>
            <a:r>
              <a:rPr lang="en-US" b="1">
                <a:cs typeface="Arial" pitchFamily="34" charset="0"/>
              </a:rPr>
              <a:t>GALIAN C</a:t>
            </a:r>
          </a:p>
        </p:txBody>
      </p:sp>
      <p:sp>
        <p:nvSpPr>
          <p:cNvPr id="115722" name="AutoShape 10"/>
          <p:cNvSpPr>
            <a:spLocks noChangeArrowheads="1"/>
          </p:cNvSpPr>
          <p:nvPr/>
        </p:nvSpPr>
        <p:spPr bwMode="auto">
          <a:xfrm>
            <a:off x="4343400" y="3886200"/>
            <a:ext cx="1524000" cy="1143000"/>
          </a:xfrm>
          <a:prstGeom prst="flowChartMagneticDisk">
            <a:avLst/>
          </a:prstGeom>
          <a:solidFill>
            <a:schemeClr val="bg1"/>
          </a:solidFill>
          <a:ln w="57150">
            <a:solidFill>
              <a:srgbClr val="D60093"/>
            </a:solidFill>
            <a:round/>
            <a:headEnd/>
            <a:tailEnd/>
          </a:ln>
        </p:spPr>
        <p:txBody>
          <a:bodyPr wrap="none" anchor="ctr"/>
          <a:lstStyle/>
          <a:p>
            <a:pPr algn="ctr" eaLnBrk="1" hangingPunct="1"/>
            <a:r>
              <a:rPr lang="en-US" b="1">
                <a:cs typeface="Arial" pitchFamily="34" charset="0"/>
              </a:rPr>
              <a:t>MIGAS</a:t>
            </a:r>
          </a:p>
        </p:txBody>
      </p:sp>
      <p:sp>
        <p:nvSpPr>
          <p:cNvPr id="115723" name="AutoShape 11"/>
          <p:cNvSpPr>
            <a:spLocks noChangeArrowheads="1"/>
          </p:cNvSpPr>
          <p:nvPr/>
        </p:nvSpPr>
        <p:spPr bwMode="auto">
          <a:xfrm>
            <a:off x="6705600" y="2895600"/>
            <a:ext cx="1981200" cy="1371600"/>
          </a:xfrm>
          <a:prstGeom prst="flowChartMagneticDrum">
            <a:avLst/>
          </a:prstGeom>
          <a:solidFill>
            <a:schemeClr val="bg1"/>
          </a:solidFill>
          <a:ln w="9525">
            <a:solidFill>
              <a:schemeClr val="tx1"/>
            </a:solidFill>
            <a:round/>
            <a:headEnd/>
            <a:tailEnd/>
          </a:ln>
        </p:spPr>
        <p:txBody>
          <a:bodyPr wrap="none" anchor="ctr"/>
          <a:lstStyle/>
          <a:p>
            <a:pPr algn="ctr" eaLnBrk="1" hangingPunct="1"/>
            <a:r>
              <a:rPr lang="en-US" b="1">
                <a:cs typeface="Arial" pitchFamily="34" charset="0"/>
              </a:rPr>
              <a:t>ENERGI</a:t>
            </a:r>
          </a:p>
          <a:p>
            <a:pPr algn="ctr" eaLnBrk="1" hangingPunct="1"/>
            <a:r>
              <a:rPr lang="en-US" b="1">
                <a:cs typeface="Arial" pitchFamily="34" charset="0"/>
              </a:rPr>
              <a:t>PANAS</a:t>
            </a:r>
          </a:p>
          <a:p>
            <a:pPr algn="ctr" eaLnBrk="1" hangingPunct="1"/>
            <a:r>
              <a:rPr lang="en-US" b="1">
                <a:cs typeface="Arial" pitchFamily="34" charset="0"/>
              </a:rPr>
              <a:t>BUMI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5715"/>
                                        </p:tgtEl>
                                        <p:attrNameLst>
                                          <p:attrName>style.visibility</p:attrName>
                                        </p:attrNameLst>
                                      </p:cBhvr>
                                      <p:to>
                                        <p:strVal val="visible"/>
                                      </p:to>
                                    </p:set>
                                    <p:anim calcmode="discrete" valueType="clr">
                                      <p:cBhvr override="childStyle">
                                        <p:cTn id="7" dur="80"/>
                                        <p:tgtEl>
                                          <p:spTgt spid="1157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5715"/>
                                        </p:tgtEl>
                                        <p:attrNameLst>
                                          <p:attrName>fillcolor</p:attrName>
                                        </p:attrNameLst>
                                      </p:cBhvr>
                                      <p:tavLst>
                                        <p:tav tm="0">
                                          <p:val>
                                            <p:clrVal>
                                              <a:schemeClr val="accent2"/>
                                            </p:clrVal>
                                          </p:val>
                                        </p:tav>
                                        <p:tav tm="50000">
                                          <p:val>
                                            <p:clrVal>
                                              <a:schemeClr val="hlink"/>
                                            </p:clrVal>
                                          </p:val>
                                        </p:tav>
                                      </p:tavLst>
                                    </p:anim>
                                    <p:set>
                                      <p:cBhvr>
                                        <p:cTn id="9" dur="80"/>
                                        <p:tgtEl>
                                          <p:spTgt spid="11571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115714"/>
                                        </p:tgtEl>
                                        <p:attrNameLst>
                                          <p:attrName>style.visibility</p:attrName>
                                        </p:attrNameLst>
                                      </p:cBhvr>
                                      <p:to>
                                        <p:strVal val="visible"/>
                                      </p:to>
                                    </p:set>
                                    <p:animEffect transition="in" filter="diamond(in)">
                                      <p:cBhvr>
                                        <p:cTn id="14" dur="2000"/>
                                        <p:tgtEl>
                                          <p:spTgt spid="115714"/>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15716"/>
                                        </p:tgtEl>
                                        <p:attrNameLst>
                                          <p:attrName>style.visibility</p:attrName>
                                        </p:attrNameLst>
                                      </p:cBhvr>
                                      <p:to>
                                        <p:strVal val="visible"/>
                                      </p:to>
                                    </p:set>
                                    <p:animEffect transition="in" filter="box(in)">
                                      <p:cBhvr>
                                        <p:cTn id="19" dur="500"/>
                                        <p:tgtEl>
                                          <p:spTgt spid="115716"/>
                                        </p:tgtEl>
                                      </p:cBhvr>
                                    </p:animEffec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115720"/>
                                        </p:tgtEl>
                                        <p:attrNameLst>
                                          <p:attrName>style.visibility</p:attrName>
                                        </p:attrNameLst>
                                      </p:cBhvr>
                                      <p:to>
                                        <p:strVal val="visible"/>
                                      </p:to>
                                    </p:set>
                                    <p:anim calcmode="discrete" valueType="clr">
                                      <p:cBhvr override="childStyle">
                                        <p:cTn id="24" dur="80"/>
                                        <p:tgtEl>
                                          <p:spTgt spid="115720"/>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15720"/>
                                        </p:tgtEl>
                                        <p:attrNameLst>
                                          <p:attrName>fillcolor</p:attrName>
                                        </p:attrNameLst>
                                      </p:cBhvr>
                                      <p:tavLst>
                                        <p:tav tm="0">
                                          <p:val>
                                            <p:clrVal>
                                              <a:schemeClr val="accent2"/>
                                            </p:clrVal>
                                          </p:val>
                                        </p:tav>
                                        <p:tav tm="50000">
                                          <p:val>
                                            <p:clrVal>
                                              <a:schemeClr val="hlink"/>
                                            </p:clrVal>
                                          </p:val>
                                        </p:tav>
                                      </p:tavLst>
                                    </p:anim>
                                    <p:set>
                                      <p:cBhvr>
                                        <p:cTn id="26" dur="80"/>
                                        <p:tgtEl>
                                          <p:spTgt spid="115720"/>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115717"/>
                                        </p:tgtEl>
                                        <p:attrNameLst>
                                          <p:attrName>style.visibility</p:attrName>
                                        </p:attrNameLst>
                                      </p:cBhvr>
                                      <p:to>
                                        <p:strVal val="visible"/>
                                      </p:to>
                                    </p:set>
                                    <p:animEffect transition="in" filter="box(in)">
                                      <p:cBhvr>
                                        <p:cTn id="31" dur="500"/>
                                        <p:tgtEl>
                                          <p:spTgt spid="115717"/>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15721"/>
                                        </p:tgtEl>
                                        <p:attrNameLst>
                                          <p:attrName>style.visibility</p:attrName>
                                        </p:attrNameLst>
                                      </p:cBhvr>
                                      <p:to>
                                        <p:strVal val="visible"/>
                                      </p:to>
                                    </p:set>
                                    <p:animEffect transition="in" filter="checkerboard(across)">
                                      <p:cBhvr>
                                        <p:cTn id="36" dur="500"/>
                                        <p:tgtEl>
                                          <p:spTgt spid="115721"/>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115718"/>
                                        </p:tgtEl>
                                        <p:attrNameLst>
                                          <p:attrName>style.visibility</p:attrName>
                                        </p:attrNameLst>
                                      </p:cBhvr>
                                      <p:to>
                                        <p:strVal val="visible"/>
                                      </p:to>
                                    </p:set>
                                    <p:animEffect transition="in" filter="box(in)">
                                      <p:cBhvr>
                                        <p:cTn id="41" dur="500"/>
                                        <p:tgtEl>
                                          <p:spTgt spid="115718"/>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115722"/>
                                        </p:tgtEl>
                                        <p:attrNameLst>
                                          <p:attrName>style.visibility</p:attrName>
                                        </p:attrNameLst>
                                      </p:cBhvr>
                                      <p:to>
                                        <p:strVal val="visible"/>
                                      </p:to>
                                    </p:set>
                                    <p:animEffect transition="in" filter="diamond(in)">
                                      <p:cBhvr>
                                        <p:cTn id="46" dur="2000"/>
                                        <p:tgtEl>
                                          <p:spTgt spid="115722"/>
                                        </p:tgtEl>
                                      </p:cBhvr>
                                    </p:animEffect>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115719"/>
                                        </p:tgtEl>
                                        <p:attrNameLst>
                                          <p:attrName>style.visibility</p:attrName>
                                        </p:attrNameLst>
                                      </p:cBhvr>
                                      <p:to>
                                        <p:strVal val="visible"/>
                                      </p:to>
                                    </p:set>
                                    <p:animEffect transition="in" filter="box(in)">
                                      <p:cBhvr>
                                        <p:cTn id="51" dur="500"/>
                                        <p:tgtEl>
                                          <p:spTgt spid="115719"/>
                                        </p:tgtEl>
                                      </p:cBhvr>
                                    </p:animEffect>
                                  </p:childTnLst>
                                </p:cTn>
                              </p:par>
                            </p:childTnLst>
                          </p:cTn>
                        </p:par>
                      </p:childTnLst>
                    </p:cTn>
                  </p:par>
                  <p:par>
                    <p:cTn id="52" fill="hold">
                      <p:stCondLst>
                        <p:cond delay="indefinite"/>
                      </p:stCondLst>
                      <p:childTnLst>
                        <p:par>
                          <p:cTn id="53" fill="hold">
                            <p:stCondLst>
                              <p:cond delay="0"/>
                            </p:stCondLst>
                            <p:childTnLst>
                              <p:par>
                                <p:cTn id="54" presetID="8" presetClass="entr" presetSubtype="16" fill="hold" grpId="0" nodeType="clickEffect">
                                  <p:stCondLst>
                                    <p:cond delay="0"/>
                                  </p:stCondLst>
                                  <p:childTnLst>
                                    <p:set>
                                      <p:cBhvr>
                                        <p:cTn id="55" dur="1" fill="hold">
                                          <p:stCondLst>
                                            <p:cond delay="0"/>
                                          </p:stCondLst>
                                        </p:cTn>
                                        <p:tgtEl>
                                          <p:spTgt spid="115723"/>
                                        </p:tgtEl>
                                        <p:attrNameLst>
                                          <p:attrName>style.visibility</p:attrName>
                                        </p:attrNameLst>
                                      </p:cBhvr>
                                      <p:to>
                                        <p:strVal val="visible"/>
                                      </p:to>
                                    </p:set>
                                    <p:animEffect transition="in" filter="diamond(in)">
                                      <p:cBhvr>
                                        <p:cTn id="56" dur="2000"/>
                                        <p:tgtEl>
                                          <p:spTgt spid="115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p:bldP spid="115716" grpId="0" animBg="1"/>
      <p:bldP spid="115717" grpId="0" animBg="1"/>
      <p:bldP spid="115718" grpId="0" animBg="1"/>
      <p:bldP spid="115719" grpId="0" animBg="1"/>
      <p:bldP spid="115720" grpId="0" animBg="1"/>
      <p:bldP spid="115721" grpId="0" animBg="1"/>
      <p:bldP spid="115722" grpId="0" animBg="1"/>
      <p:bldP spid="11572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AFDBD80-46D5-41B2-9550-3134E0CB2ED7}" type="slidenum">
              <a:rPr lang="en-US"/>
              <a:pPr/>
              <a:t>59</a:t>
            </a:fld>
            <a:endParaRPr lang="en-US"/>
          </a:p>
        </p:txBody>
      </p:sp>
      <p:sp>
        <p:nvSpPr>
          <p:cNvPr id="116738" name="Rectangle 2"/>
          <p:cNvSpPr>
            <a:spLocks noGrp="1"/>
          </p:cNvSpPr>
          <p:nvPr>
            <p:ph type="title"/>
          </p:nvPr>
        </p:nvSpPr>
        <p:spPr bwMode="auto"/>
        <p:txBody>
          <a:bodyPr wrap="square" lIns="91440" tIns="45720" rIns="91440" bIns="45720" numCol="1" anchorCtr="0" compatLnSpc="1">
            <a:prstTxWarp prst="textNoShape">
              <a:avLst/>
            </a:prstTxWarp>
          </a:bodyPr>
          <a:lstStyle/>
          <a:p>
            <a:pPr eaLnBrk="1" hangingPunct="1">
              <a:defRPr/>
            </a:pPr>
            <a:r>
              <a:rPr lang="en-US" sz="2900" b="0" smtClean="0">
                <a:solidFill>
                  <a:srgbClr val="FFFF00"/>
                </a:solidFill>
              </a:rPr>
              <a:t>PBB SEKTOR PERTAMBANGAN NON MIGAS </a:t>
            </a:r>
            <a:br>
              <a:rPr lang="en-US" sz="2900" b="0" smtClean="0">
                <a:solidFill>
                  <a:srgbClr val="FFFF00"/>
                </a:solidFill>
              </a:rPr>
            </a:br>
            <a:r>
              <a:rPr lang="en-US" sz="2400" b="0" smtClean="0">
                <a:solidFill>
                  <a:srgbClr val="FFFF00"/>
                </a:solidFill>
              </a:rPr>
              <a:t>( SE-26/PJ.6/1999 tgl. 23-4-1999 )</a:t>
            </a:r>
          </a:p>
        </p:txBody>
      </p:sp>
      <p:sp>
        <p:nvSpPr>
          <p:cNvPr id="116739" name="Rectangle 3"/>
          <p:cNvSpPr>
            <a:spLocks noGrp="1"/>
          </p:cNvSpPr>
          <p:nvPr>
            <p:ph type="body" idx="1"/>
          </p:nvPr>
        </p:nvSpPr>
        <p:spPr/>
        <p:txBody>
          <a:bodyPr/>
          <a:lstStyle/>
          <a:p>
            <a:pPr eaLnBrk="1" hangingPunct="1"/>
            <a:r>
              <a:rPr lang="en-US" b="1" i="1" smtClean="0"/>
              <a:t>Areal Produktif</a:t>
            </a:r>
            <a:r>
              <a:rPr lang="en-US" smtClean="0"/>
              <a:t> : Areal yg telah di eksploitasi/menghasilkan bahan tambang</a:t>
            </a:r>
          </a:p>
          <a:p>
            <a:pPr eaLnBrk="1" hangingPunct="1">
              <a:buFont typeface="Wingdings 2" pitchFamily="18" charset="2"/>
              <a:buNone/>
            </a:pPr>
            <a:r>
              <a:rPr lang="en-US" smtClean="0"/>
              <a:t>	NJOP = 9,5 x hasil bersih galian tambang dlm satu tahun</a:t>
            </a:r>
          </a:p>
          <a:p>
            <a:pPr eaLnBrk="1" hangingPunct="1">
              <a:buFont typeface="Wingdings 2" pitchFamily="18" charset="2"/>
              <a:buNone/>
            </a:pPr>
            <a:r>
              <a:rPr lang="en-US" smtClean="0"/>
              <a:t>	</a:t>
            </a:r>
            <a:r>
              <a:rPr lang="en-US" b="1" i="1" smtClean="0"/>
              <a:t>Hasil Bersih</a:t>
            </a:r>
            <a:r>
              <a:rPr lang="en-US" smtClean="0"/>
              <a:t> = Pend.Kotor hasil penjualan galian tambang setahun – biaya eksploitasi di mulut tambang ( Run On Mine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6738"/>
                                        </p:tgtEl>
                                        <p:attrNameLst>
                                          <p:attrName>style.visibility</p:attrName>
                                        </p:attrNameLst>
                                      </p:cBhvr>
                                      <p:to>
                                        <p:strVal val="visible"/>
                                      </p:to>
                                    </p:set>
                                    <p:animEffect transition="in" filter="box(in)">
                                      <p:cBhvr>
                                        <p:cTn id="7" dur="2000"/>
                                        <p:tgtEl>
                                          <p:spTgt spid="1167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6739">
                                            <p:txEl>
                                              <p:pRg st="0" end="0"/>
                                            </p:txEl>
                                          </p:spTgt>
                                        </p:tgtEl>
                                        <p:attrNameLst>
                                          <p:attrName>style.visibility</p:attrName>
                                        </p:attrNameLst>
                                      </p:cBhvr>
                                      <p:to>
                                        <p:strVal val="visible"/>
                                      </p:to>
                                    </p:set>
                                    <p:animEffect transition="in" filter="fade">
                                      <p:cBhvr>
                                        <p:cTn id="12" dur="1000"/>
                                        <p:tgtEl>
                                          <p:spTgt spid="116739">
                                            <p:txEl>
                                              <p:pRg st="0" end="0"/>
                                            </p:txEl>
                                          </p:spTgt>
                                        </p:tgtEl>
                                      </p:cBhvr>
                                    </p:animEffect>
                                    <p:anim calcmode="lin" valueType="num">
                                      <p:cBhvr>
                                        <p:cTn id="13" dur="1000" fill="hold"/>
                                        <p:tgtEl>
                                          <p:spTgt spid="11673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67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6739">
                                            <p:txEl>
                                              <p:pRg st="1" end="1"/>
                                            </p:txEl>
                                          </p:spTgt>
                                        </p:tgtEl>
                                        <p:attrNameLst>
                                          <p:attrName>style.visibility</p:attrName>
                                        </p:attrNameLst>
                                      </p:cBhvr>
                                      <p:to>
                                        <p:strVal val="visible"/>
                                      </p:to>
                                    </p:set>
                                    <p:animEffect transition="in" filter="fade">
                                      <p:cBhvr>
                                        <p:cTn id="19" dur="1000"/>
                                        <p:tgtEl>
                                          <p:spTgt spid="116739">
                                            <p:txEl>
                                              <p:pRg st="1" end="1"/>
                                            </p:txEl>
                                          </p:spTgt>
                                        </p:tgtEl>
                                      </p:cBhvr>
                                    </p:animEffect>
                                    <p:anim calcmode="lin" valueType="num">
                                      <p:cBhvr>
                                        <p:cTn id="20" dur="1000" fill="hold"/>
                                        <p:tgtEl>
                                          <p:spTgt spid="116739">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167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6739">
                                            <p:txEl>
                                              <p:pRg st="2" end="2"/>
                                            </p:txEl>
                                          </p:spTgt>
                                        </p:tgtEl>
                                        <p:attrNameLst>
                                          <p:attrName>style.visibility</p:attrName>
                                        </p:attrNameLst>
                                      </p:cBhvr>
                                      <p:to>
                                        <p:strVal val="visible"/>
                                      </p:to>
                                    </p:set>
                                    <p:animEffect transition="in" filter="fade">
                                      <p:cBhvr>
                                        <p:cTn id="26" dur="1000"/>
                                        <p:tgtEl>
                                          <p:spTgt spid="116739">
                                            <p:txEl>
                                              <p:pRg st="2" end="2"/>
                                            </p:txEl>
                                          </p:spTgt>
                                        </p:tgtEl>
                                      </p:cBhvr>
                                    </p:animEffect>
                                    <p:anim calcmode="lin" valueType="num">
                                      <p:cBhvr>
                                        <p:cTn id="27" dur="1000" fill="hold"/>
                                        <p:tgtEl>
                                          <p:spTgt spid="116739">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1167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6934BFB2-41EE-411C-BF57-DB48BFE280CD}" type="slidenum">
              <a:rPr lang="en-US"/>
              <a:pPr/>
              <a:t>6</a:t>
            </a:fld>
            <a:endParaRPr lang="en-US"/>
          </a:p>
        </p:txBody>
      </p:sp>
      <p:sp>
        <p:nvSpPr>
          <p:cNvPr id="19458" name="Rectangle 2"/>
          <p:cNvSpPr>
            <a:spLocks noChangeArrowheads="1"/>
          </p:cNvSpPr>
          <p:nvPr/>
        </p:nvSpPr>
        <p:spPr bwMode="auto">
          <a:xfrm>
            <a:off x="-357188" y="903288"/>
            <a:ext cx="9501188" cy="6324600"/>
          </a:xfrm>
          <a:prstGeom prst="rect">
            <a:avLst/>
          </a:prstGeom>
          <a:noFill/>
          <a:ln w="9525">
            <a:noFill/>
            <a:miter lim="800000"/>
            <a:headEnd/>
            <a:tailEnd/>
          </a:ln>
          <a:effectLst/>
        </p:spPr>
        <p:txBody>
          <a:bodyPr lIns="457056" bIns="0" anchor="ctr">
            <a:spAutoFit/>
          </a:bodyPr>
          <a:lstStyle/>
          <a:p>
            <a:pPr marL="0" lvl="4" algn="just">
              <a:tabLst>
                <a:tab pos="355600" algn="l"/>
              </a:tabLst>
            </a:pPr>
            <a:r>
              <a:rPr lang="fi-FI" sz="2400" b="1">
                <a:latin typeface="Arial Narrow" pitchFamily="34" charset="0"/>
                <a:cs typeface="Times New Roman" pitchFamily="18" charset="0"/>
              </a:rPr>
              <a:t>3.	Zaman</a:t>
            </a:r>
            <a:r>
              <a:rPr lang="en-US" sz="2400" b="1">
                <a:latin typeface="Arial Narrow" pitchFamily="34" charset="0"/>
                <a:cs typeface="Times New Roman" pitchFamily="18" charset="0"/>
              </a:rPr>
              <a:t> Kemerdekaan (1949-1956)</a:t>
            </a:r>
          </a:p>
          <a:p>
            <a:pPr marL="623888" indent="-268288" algn="just">
              <a:buFont typeface="Lucida Sans" pitchFamily="34" charset="0"/>
              <a:buAutoNum type="alphaLcPeriod"/>
              <a:tabLst>
                <a:tab pos="355600" algn="l"/>
              </a:tabLst>
            </a:pPr>
            <a:r>
              <a:rPr lang="en-US" sz="2400">
                <a:latin typeface="Arial Narrow" pitchFamily="34" charset="0"/>
                <a:cs typeface="Times New Roman" pitchFamily="18" charset="0"/>
              </a:rPr>
              <a:t>Pemerintah Republik Indonesia meneruskan pemungutan pajak atas tanah dengan nama Pajak Bumi yang kemudian diganti dengan Pajak Pendapatan Tanah. </a:t>
            </a:r>
          </a:p>
          <a:p>
            <a:pPr marL="623888" indent="-268288" algn="just">
              <a:tabLst>
                <a:tab pos="355600" algn="l"/>
              </a:tabLst>
            </a:pPr>
            <a:r>
              <a:rPr lang="en-US" sz="2400">
                <a:latin typeface="Arial Narrow" pitchFamily="34" charset="0"/>
                <a:cs typeface="Times New Roman" pitchFamily="18" charset="0"/>
              </a:rPr>
              <a:t>	Pada tahun 1950 Jawatan Pajak Bumi berubah menjadi Jawatan Pendaftaran dan Pajak Pendapatan Tanah.</a:t>
            </a:r>
          </a:p>
          <a:p>
            <a:pPr marL="623888" indent="-268288" algn="just">
              <a:tabLst>
                <a:tab pos="355600" algn="l"/>
              </a:tabLst>
            </a:pPr>
            <a:r>
              <a:rPr lang="en-US" sz="2400">
                <a:latin typeface="Arial Narrow" pitchFamily="34" charset="0"/>
                <a:cs typeface="Times New Roman" pitchFamily="18" charset="0"/>
              </a:rPr>
              <a:t>	Tahun 1956 Jawatan Pendaftaran dan Pajak Pendapatan Tanah berubah menjadi Jawatan Pendaftaran Tanah Milik Indonesia (PTMI) tugas pokok melakukan pendaftaran tanah milik terdaftar sebagai objek pajak.</a:t>
            </a:r>
          </a:p>
          <a:p>
            <a:pPr marL="623888" indent="-268288" algn="just">
              <a:tabLst>
                <a:tab pos="355600" algn="l"/>
              </a:tabLst>
            </a:pPr>
            <a:endParaRPr lang="en-US" sz="2400">
              <a:latin typeface="Arial Narrow" pitchFamily="34" charset="0"/>
              <a:cs typeface="Times New Roman" pitchFamily="18" charset="0"/>
            </a:endParaRPr>
          </a:p>
          <a:p>
            <a:pPr marL="623888" indent="-268288" algn="just">
              <a:tabLst>
                <a:tab pos="355600" algn="l"/>
              </a:tabLst>
            </a:pPr>
            <a:r>
              <a:rPr lang="en-US" sz="2400">
                <a:latin typeface="Arial Narrow" pitchFamily="34" charset="0"/>
                <a:cs typeface="Times New Roman" pitchFamily="18" charset="0"/>
              </a:rPr>
              <a:t>c.	Tahun 1959 -1985</a:t>
            </a:r>
          </a:p>
          <a:p>
            <a:pPr marL="623888" indent="-268288" algn="just">
              <a:tabLst>
                <a:tab pos="355600" algn="l"/>
              </a:tabLst>
            </a:pPr>
            <a:r>
              <a:rPr lang="en-US" sz="2400">
                <a:latin typeface="Arial Narrow" pitchFamily="34" charset="0"/>
                <a:cs typeface="Times New Roman" pitchFamily="18" charset="0"/>
              </a:rPr>
              <a:t>	Undang-undang Nomor 11 Tahun 1959 tentang Pajak Hasil Bumi dimana </a:t>
            </a:r>
            <a:r>
              <a:rPr lang="en-US" sz="2400" i="1">
                <a:latin typeface="Arial Narrow" pitchFamily="34" charset="0"/>
                <a:cs typeface="Times New Roman" pitchFamily="18" charset="0"/>
              </a:rPr>
              <a:t>“hasil yang diperoleh dari tanah”</a:t>
            </a:r>
            <a:r>
              <a:rPr lang="en-US" sz="2400">
                <a:latin typeface="Arial Narrow" pitchFamily="34" charset="0"/>
                <a:cs typeface="Times New Roman" pitchFamily="18" charset="0"/>
              </a:rPr>
              <a:t> dijadikan dasar pengenaan pajak.</a:t>
            </a:r>
          </a:p>
          <a:p>
            <a:pPr marL="623888" indent="-268288" algn="just">
              <a:tabLst>
                <a:tab pos="355600" algn="l"/>
              </a:tabLst>
            </a:pPr>
            <a:r>
              <a:rPr lang="en-US" sz="2400">
                <a:latin typeface="Arial Narrow" pitchFamily="34" charset="0"/>
                <a:cs typeface="Times New Roman" pitchFamily="18" charset="0"/>
              </a:rPr>
              <a:t>	Tahun 1965 Pajak Hasil Bumi diubah menjadi Iuran Pembangunan Daerah (IPEDA). </a:t>
            </a:r>
            <a:endParaRPr lang="en-US" sz="2400">
              <a:latin typeface="Arial Narrow" pitchFamily="34" charset="0"/>
            </a:endParaRPr>
          </a:p>
          <a:p>
            <a:pPr marL="623888" indent="-268288" algn="just">
              <a:buFont typeface="Lucida Sans" pitchFamily="34" charset="0"/>
              <a:buAutoNum type="alphaLcPeriod"/>
              <a:tabLst>
                <a:tab pos="355600" algn="l"/>
              </a:tabLst>
            </a:pPr>
            <a:endParaRPr lang="en-US" sz="2400">
              <a:latin typeface="Arial Narrow" pitchFamily="34" charset="0"/>
            </a:endParaRPr>
          </a:p>
          <a:p>
            <a:pPr marL="623888" indent="-268288" algn="just">
              <a:tabLst>
                <a:tab pos="355600" algn="l"/>
              </a:tabLst>
            </a:pPr>
            <a:endParaRPr lang="en-US" sz="2400">
              <a:latin typeface="Arial Narrow" pitchFamily="34" charset="0"/>
            </a:endParaRPr>
          </a:p>
        </p:txBody>
      </p:sp>
      <p:sp>
        <p:nvSpPr>
          <p:cNvPr id="6" name="Rectangle 2"/>
          <p:cNvSpPr txBox="1">
            <a:spLocks noChangeArrowheads="1"/>
          </p:cNvSpPr>
          <p:nvPr/>
        </p:nvSpPr>
        <p:spPr bwMode="auto">
          <a:xfrm>
            <a:off x="214282" y="285728"/>
            <a:ext cx="8715436" cy="500066"/>
          </a:xfrm>
          <a:prstGeom prst="rect">
            <a:avLst/>
          </a:prstGeom>
          <a:solidFill>
            <a:srgbClr val="FFC000"/>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eaLnBrk="1" hangingPunct="1">
              <a:defRPr/>
            </a:pPr>
            <a:r>
              <a:rPr lang="en-US" sz="2800" b="1" kern="0">
                <a:solidFill>
                  <a:srgbClr val="C00000"/>
                </a:solidFill>
                <a:latin typeface="+mj-lt"/>
                <a:ea typeface="+mj-ea"/>
                <a:cs typeface="+mj-cs"/>
              </a:rPr>
              <a:t>SEJARAH DAN FILOSOFI PAJAK BUMI DAN BANGUNAN-3</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40D4EE3-9792-450A-8937-8AB91031BAA3}" type="slidenum">
              <a:rPr lang="en-US"/>
              <a:pPr/>
              <a:t>60</a:t>
            </a:fld>
            <a:endParaRPr lang="en-US"/>
          </a:p>
        </p:txBody>
      </p:sp>
      <p:sp>
        <p:nvSpPr>
          <p:cNvPr id="117762" name="Rectangle 2"/>
          <p:cNvSpPr>
            <a:spLocks noGrp="1"/>
          </p:cNvSpPr>
          <p:nvPr>
            <p:ph type="title"/>
          </p:nvPr>
        </p:nvSpPr>
        <p:spPr bwMode="auto">
          <a:xfrm>
            <a:off x="457200" y="304800"/>
            <a:ext cx="8686800" cy="1143000"/>
          </a:xfrm>
        </p:spPr>
        <p:txBody>
          <a:bodyPr wrap="square" lIns="91440" tIns="45720" rIns="91440" bIns="45720" numCol="1" anchorCtr="0" compatLnSpc="1">
            <a:prstTxWarp prst="textNoShape">
              <a:avLst/>
            </a:prstTxWarp>
            <a:normAutofit/>
          </a:bodyPr>
          <a:lstStyle/>
          <a:p>
            <a:pPr eaLnBrk="1" hangingPunct="1">
              <a:defRPr/>
            </a:pPr>
            <a:r>
              <a:rPr lang="en-US" sz="3700" b="0" smtClean="0">
                <a:solidFill>
                  <a:srgbClr val="FFFF00"/>
                </a:solidFill>
              </a:rPr>
              <a:t>SEKTOR PERTAMBANGAN NON MIGAS</a:t>
            </a:r>
          </a:p>
        </p:txBody>
      </p:sp>
      <p:sp>
        <p:nvSpPr>
          <p:cNvPr id="117763" name="Rectangle 3"/>
          <p:cNvSpPr>
            <a:spLocks noGrp="1"/>
          </p:cNvSpPr>
          <p:nvPr>
            <p:ph type="body" idx="1"/>
          </p:nvPr>
        </p:nvSpPr>
        <p:spPr>
          <a:xfrm>
            <a:off x="457200" y="1828800"/>
            <a:ext cx="8229600" cy="4648200"/>
          </a:xfrm>
        </p:spPr>
        <p:txBody>
          <a:bodyPr/>
          <a:lstStyle/>
          <a:p>
            <a:pPr eaLnBrk="1" hangingPunct="1">
              <a:lnSpc>
                <a:spcPct val="90000"/>
              </a:lnSpc>
            </a:pPr>
            <a:r>
              <a:rPr lang="en-US" sz="2000" b="1" i="1" smtClean="0">
                <a:latin typeface="Arial" pitchFamily="34" charset="0"/>
              </a:rPr>
              <a:t>Areal Blm</a:t>
            </a:r>
            <a:r>
              <a:rPr lang="en-US" sz="2000" smtClean="0">
                <a:latin typeface="Arial" pitchFamily="34" charset="0"/>
              </a:rPr>
              <a:t> </a:t>
            </a:r>
            <a:r>
              <a:rPr lang="en-US" sz="2000" b="1" i="1" smtClean="0">
                <a:latin typeface="Arial" pitchFamily="34" charset="0"/>
              </a:rPr>
              <a:t>Produktif</a:t>
            </a:r>
            <a:r>
              <a:rPr lang="en-US" sz="2000" smtClean="0">
                <a:latin typeface="Arial" pitchFamily="34" charset="0"/>
              </a:rPr>
              <a:t> : Areal yg blm menghasilkan tapi sewaktu-waktu akan menghasilkan ( tahap penyelidikan umum, eksplorasi, dan konstruksi ).</a:t>
            </a:r>
          </a:p>
          <a:p>
            <a:pPr eaLnBrk="1" hangingPunct="1">
              <a:lnSpc>
                <a:spcPct val="90000"/>
              </a:lnSpc>
              <a:buFont typeface="Wingdings 2" pitchFamily="18" charset="2"/>
              <a:buNone/>
            </a:pPr>
            <a:endParaRPr lang="en-US" sz="2000" smtClean="0">
              <a:latin typeface="Arial" pitchFamily="34" charset="0"/>
            </a:endParaRPr>
          </a:p>
          <a:p>
            <a:pPr eaLnBrk="1" hangingPunct="1">
              <a:lnSpc>
                <a:spcPct val="90000"/>
              </a:lnSpc>
              <a:buFont typeface="Wingdings" pitchFamily="2" charset="2"/>
              <a:buChar char="q"/>
            </a:pPr>
            <a:r>
              <a:rPr lang="en-US" sz="2000" smtClean="0">
                <a:latin typeface="Arial" pitchFamily="34" charset="0"/>
              </a:rPr>
              <a:t>Berdasar SE-47/PJ.6/1999, NJOP untuk pengenaan PBB:</a:t>
            </a:r>
          </a:p>
          <a:p>
            <a:pPr eaLnBrk="1" hangingPunct="1">
              <a:lnSpc>
                <a:spcPct val="90000"/>
              </a:lnSpc>
              <a:buFont typeface="Wingdings 2" pitchFamily="18" charset="2"/>
              <a:buNone/>
            </a:pPr>
            <a:r>
              <a:rPr lang="en-US" sz="2000" smtClean="0">
                <a:latin typeface="Arial" pitchFamily="34" charset="0"/>
              </a:rPr>
              <a:t>	NJOP = NJOP Tanah</a:t>
            </a:r>
          </a:p>
          <a:p>
            <a:pPr eaLnBrk="1" hangingPunct="1">
              <a:lnSpc>
                <a:spcPct val="90000"/>
              </a:lnSpc>
              <a:buFont typeface="Wingdings 2" pitchFamily="18" charset="2"/>
              <a:buNone/>
            </a:pPr>
            <a:r>
              <a:rPr lang="en-US" sz="2000" smtClean="0">
                <a:latin typeface="Arial" pitchFamily="34" charset="0"/>
              </a:rPr>
              <a:t>	</a:t>
            </a:r>
            <a:r>
              <a:rPr lang="en-US" sz="2400" b="1" smtClean="0">
                <a:latin typeface="Arial" pitchFamily="34" charset="0"/>
              </a:rPr>
              <a:t>Penyel.Umum = 5% dari luas areal WKP</a:t>
            </a:r>
          </a:p>
          <a:p>
            <a:pPr eaLnBrk="1" hangingPunct="1">
              <a:lnSpc>
                <a:spcPct val="90000"/>
              </a:lnSpc>
              <a:buFont typeface="Wingdings 2" pitchFamily="18" charset="2"/>
              <a:buNone/>
            </a:pPr>
            <a:r>
              <a:rPr lang="en-US" sz="2000" smtClean="0">
                <a:latin typeface="Arial" pitchFamily="34" charset="0"/>
              </a:rPr>
              <a:t>	Eksplor. th 1 s/d 5 = 20% dari luas areal WKP</a:t>
            </a:r>
          </a:p>
          <a:p>
            <a:pPr eaLnBrk="1" hangingPunct="1">
              <a:lnSpc>
                <a:spcPct val="90000"/>
              </a:lnSpc>
              <a:buFont typeface="Wingdings 2" pitchFamily="18" charset="2"/>
              <a:buNone/>
            </a:pPr>
            <a:r>
              <a:rPr lang="en-US" sz="2000" smtClean="0">
                <a:latin typeface="Arial" pitchFamily="34" charset="0"/>
              </a:rPr>
              <a:t>	Eksplor. Perpanjangan I &amp; II = 50% luas WKP</a:t>
            </a:r>
          </a:p>
          <a:p>
            <a:pPr eaLnBrk="1" hangingPunct="1">
              <a:lnSpc>
                <a:spcPct val="90000"/>
              </a:lnSpc>
              <a:buFont typeface="Wingdings 2" pitchFamily="18" charset="2"/>
              <a:buNone/>
            </a:pPr>
            <a:r>
              <a:rPr lang="en-US" sz="2000" smtClean="0">
                <a:latin typeface="Arial" pitchFamily="34" charset="0"/>
              </a:rPr>
              <a:t>	Pemb.Konstruksi s/d Prod. = luas areal WKP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fade">
                                      <p:cBhvr>
                                        <p:cTn id="7" dur="1000"/>
                                        <p:tgtEl>
                                          <p:spTgt spid="117763">
                                            <p:txEl>
                                              <p:pRg st="0" end="0"/>
                                            </p:txEl>
                                          </p:spTgt>
                                        </p:tgtEl>
                                      </p:cBhvr>
                                    </p:animEffect>
                                    <p:anim calcmode="lin" valueType="num">
                                      <p:cBhvr>
                                        <p:cTn id="8" dur="1000" fill="hold"/>
                                        <p:tgtEl>
                                          <p:spTgt spid="11776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776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7763">
                                            <p:txEl>
                                              <p:pRg st="2" end="2"/>
                                            </p:txEl>
                                          </p:spTgt>
                                        </p:tgtEl>
                                        <p:attrNameLst>
                                          <p:attrName>style.visibility</p:attrName>
                                        </p:attrNameLst>
                                      </p:cBhvr>
                                      <p:to>
                                        <p:strVal val="visible"/>
                                      </p:to>
                                    </p:set>
                                    <p:animEffect transition="in" filter="fade">
                                      <p:cBhvr>
                                        <p:cTn id="14" dur="1000"/>
                                        <p:tgtEl>
                                          <p:spTgt spid="117763">
                                            <p:txEl>
                                              <p:pRg st="2" end="2"/>
                                            </p:txEl>
                                          </p:spTgt>
                                        </p:tgtEl>
                                      </p:cBhvr>
                                    </p:animEffect>
                                    <p:anim calcmode="lin" valueType="num">
                                      <p:cBhvr>
                                        <p:cTn id="15" dur="1000" fill="hold"/>
                                        <p:tgtEl>
                                          <p:spTgt spid="11776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1776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7763">
                                            <p:txEl>
                                              <p:pRg st="3" end="3"/>
                                            </p:txEl>
                                          </p:spTgt>
                                        </p:tgtEl>
                                        <p:attrNameLst>
                                          <p:attrName>style.visibility</p:attrName>
                                        </p:attrNameLst>
                                      </p:cBhvr>
                                      <p:to>
                                        <p:strVal val="visible"/>
                                      </p:to>
                                    </p:set>
                                    <p:animEffect transition="in" filter="fade">
                                      <p:cBhvr>
                                        <p:cTn id="21" dur="1000"/>
                                        <p:tgtEl>
                                          <p:spTgt spid="117763">
                                            <p:txEl>
                                              <p:pRg st="3" end="3"/>
                                            </p:txEl>
                                          </p:spTgt>
                                        </p:tgtEl>
                                      </p:cBhvr>
                                    </p:animEffect>
                                    <p:anim calcmode="lin" valueType="num">
                                      <p:cBhvr>
                                        <p:cTn id="22" dur="1000" fill="hold"/>
                                        <p:tgtEl>
                                          <p:spTgt spid="11776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1776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7763">
                                            <p:txEl>
                                              <p:pRg st="4" end="4"/>
                                            </p:txEl>
                                          </p:spTgt>
                                        </p:tgtEl>
                                        <p:attrNameLst>
                                          <p:attrName>style.visibility</p:attrName>
                                        </p:attrNameLst>
                                      </p:cBhvr>
                                      <p:to>
                                        <p:strVal val="visible"/>
                                      </p:to>
                                    </p:set>
                                    <p:animEffect transition="in" filter="fade">
                                      <p:cBhvr>
                                        <p:cTn id="28" dur="1000"/>
                                        <p:tgtEl>
                                          <p:spTgt spid="117763">
                                            <p:txEl>
                                              <p:pRg st="4" end="4"/>
                                            </p:txEl>
                                          </p:spTgt>
                                        </p:tgtEl>
                                      </p:cBhvr>
                                    </p:animEffect>
                                    <p:anim calcmode="lin" valueType="num">
                                      <p:cBhvr>
                                        <p:cTn id="29" dur="1000" fill="hold"/>
                                        <p:tgtEl>
                                          <p:spTgt spid="11776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11776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7763">
                                            <p:txEl>
                                              <p:pRg st="5" end="5"/>
                                            </p:txEl>
                                          </p:spTgt>
                                        </p:tgtEl>
                                        <p:attrNameLst>
                                          <p:attrName>style.visibility</p:attrName>
                                        </p:attrNameLst>
                                      </p:cBhvr>
                                      <p:to>
                                        <p:strVal val="visible"/>
                                      </p:to>
                                    </p:set>
                                    <p:animEffect transition="in" filter="fade">
                                      <p:cBhvr>
                                        <p:cTn id="35" dur="1000"/>
                                        <p:tgtEl>
                                          <p:spTgt spid="117763">
                                            <p:txEl>
                                              <p:pRg st="5" end="5"/>
                                            </p:txEl>
                                          </p:spTgt>
                                        </p:tgtEl>
                                      </p:cBhvr>
                                    </p:animEffect>
                                    <p:anim calcmode="lin" valueType="num">
                                      <p:cBhvr>
                                        <p:cTn id="36" dur="1000" fill="hold"/>
                                        <p:tgtEl>
                                          <p:spTgt spid="11776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11776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7763">
                                            <p:txEl>
                                              <p:pRg st="6" end="6"/>
                                            </p:txEl>
                                          </p:spTgt>
                                        </p:tgtEl>
                                        <p:attrNameLst>
                                          <p:attrName>style.visibility</p:attrName>
                                        </p:attrNameLst>
                                      </p:cBhvr>
                                      <p:to>
                                        <p:strVal val="visible"/>
                                      </p:to>
                                    </p:set>
                                    <p:animEffect transition="in" filter="fade">
                                      <p:cBhvr>
                                        <p:cTn id="42" dur="1000"/>
                                        <p:tgtEl>
                                          <p:spTgt spid="117763">
                                            <p:txEl>
                                              <p:pRg st="6" end="6"/>
                                            </p:txEl>
                                          </p:spTgt>
                                        </p:tgtEl>
                                      </p:cBhvr>
                                    </p:animEffect>
                                    <p:anim calcmode="lin" valueType="num">
                                      <p:cBhvr>
                                        <p:cTn id="43" dur="1000" fill="hold"/>
                                        <p:tgtEl>
                                          <p:spTgt spid="11776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11776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7763">
                                            <p:txEl>
                                              <p:pRg st="7" end="7"/>
                                            </p:txEl>
                                          </p:spTgt>
                                        </p:tgtEl>
                                        <p:attrNameLst>
                                          <p:attrName>style.visibility</p:attrName>
                                        </p:attrNameLst>
                                      </p:cBhvr>
                                      <p:to>
                                        <p:strVal val="visible"/>
                                      </p:to>
                                    </p:set>
                                    <p:animEffect transition="in" filter="fade">
                                      <p:cBhvr>
                                        <p:cTn id="49" dur="1000"/>
                                        <p:tgtEl>
                                          <p:spTgt spid="117763">
                                            <p:txEl>
                                              <p:pRg st="7" end="7"/>
                                            </p:txEl>
                                          </p:spTgt>
                                        </p:tgtEl>
                                      </p:cBhvr>
                                    </p:animEffect>
                                    <p:anim calcmode="lin" valueType="num">
                                      <p:cBhvr>
                                        <p:cTn id="50" dur="1000" fill="hold"/>
                                        <p:tgtEl>
                                          <p:spTgt spid="11776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11776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77C5625-CF26-48E3-BB08-331F7E83CFF3}" type="slidenum">
              <a:rPr lang="en-US"/>
              <a:pPr/>
              <a:t>61</a:t>
            </a:fld>
            <a:endParaRPr lang="en-US"/>
          </a:p>
        </p:txBody>
      </p:sp>
      <p:sp>
        <p:nvSpPr>
          <p:cNvPr id="118786" name="Rectangle 2"/>
          <p:cNvSpPr>
            <a:spLocks noGrp="1"/>
          </p:cNvSpPr>
          <p:nvPr>
            <p:ph type="title"/>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b="0" smtClean="0">
                <a:solidFill>
                  <a:srgbClr val="FFFF00"/>
                </a:solidFill>
              </a:rPr>
              <a:t>SEKTOR PERTAMBANGAN NON MIGAS</a:t>
            </a:r>
          </a:p>
        </p:txBody>
      </p:sp>
      <p:sp>
        <p:nvSpPr>
          <p:cNvPr id="118787" name="Rectangle 3"/>
          <p:cNvSpPr>
            <a:spLocks noGrp="1"/>
          </p:cNvSpPr>
          <p:nvPr>
            <p:ph type="body" idx="1"/>
          </p:nvPr>
        </p:nvSpPr>
        <p:spPr/>
        <p:txBody>
          <a:bodyPr/>
          <a:lstStyle/>
          <a:p>
            <a:pPr eaLnBrk="1" hangingPunct="1">
              <a:lnSpc>
                <a:spcPct val="90000"/>
              </a:lnSpc>
            </a:pPr>
            <a:r>
              <a:rPr lang="en-US" b="1" i="1" smtClean="0"/>
              <a:t>Areal Tdk Prod</a:t>
            </a:r>
            <a:r>
              <a:rPr lang="en-US" smtClean="0"/>
              <a:t> : Areal yg sama sekali tdk menghasilkan galian tambang.</a:t>
            </a:r>
          </a:p>
          <a:p>
            <a:pPr eaLnBrk="1" hangingPunct="1">
              <a:lnSpc>
                <a:spcPct val="90000"/>
              </a:lnSpc>
              <a:buFont typeface="Wingdings 2" pitchFamily="18" charset="2"/>
              <a:buNone/>
            </a:pPr>
            <a:r>
              <a:rPr lang="en-US" smtClean="0"/>
              <a:t>	NJOP = NJOP Tanah</a:t>
            </a:r>
          </a:p>
          <a:p>
            <a:pPr eaLnBrk="1" hangingPunct="1">
              <a:lnSpc>
                <a:spcPct val="90000"/>
              </a:lnSpc>
            </a:pPr>
            <a:r>
              <a:rPr lang="en-US" b="1" i="1" smtClean="0"/>
              <a:t>Areal Emplasemen</a:t>
            </a:r>
            <a:r>
              <a:rPr lang="en-US" smtClean="0"/>
              <a:t> : Areal yg diatasnya terdapat bangunan dan atau pekarangan</a:t>
            </a:r>
          </a:p>
          <a:p>
            <a:pPr eaLnBrk="1" hangingPunct="1">
              <a:lnSpc>
                <a:spcPct val="90000"/>
              </a:lnSpc>
              <a:buFont typeface="Wingdings 2" pitchFamily="18" charset="2"/>
              <a:buNone/>
            </a:pPr>
            <a:r>
              <a:rPr lang="en-US" smtClean="0"/>
              <a:t>	NJOP = NJOP Tanah</a:t>
            </a:r>
          </a:p>
          <a:p>
            <a:pPr eaLnBrk="1" hangingPunct="1">
              <a:lnSpc>
                <a:spcPct val="90000"/>
              </a:lnSpc>
            </a:pPr>
            <a:r>
              <a:rPr lang="en-US" b="1" i="1" smtClean="0"/>
              <a:t>Areal Lain</a:t>
            </a:r>
            <a:r>
              <a:rPr lang="en-US" smtClean="0"/>
              <a:t> : Areal Perairan yg digunakan utk pelabuhan khusus pertambangan</a:t>
            </a:r>
          </a:p>
          <a:p>
            <a:pPr eaLnBrk="1" hangingPunct="1">
              <a:lnSpc>
                <a:spcPct val="90000"/>
              </a:lnSpc>
              <a:buFont typeface="Wingdings 2" pitchFamily="18" charset="2"/>
              <a:buNone/>
            </a:pPr>
            <a:r>
              <a:rPr lang="en-US" smtClean="0"/>
              <a:t>	NJOP = NJOP Perairan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18787">
                                            <p:txEl>
                                              <p:pRg st="0" end="0"/>
                                            </p:txEl>
                                          </p:spTgt>
                                        </p:tgtEl>
                                        <p:attrNameLst>
                                          <p:attrName>style.visibility</p:attrName>
                                        </p:attrNameLst>
                                      </p:cBhvr>
                                      <p:to>
                                        <p:strVal val="visible"/>
                                      </p:to>
                                    </p:set>
                                    <p:animEffect transition="in" filter="fade">
                                      <p:cBhvr>
                                        <p:cTn id="7" dur="1000"/>
                                        <p:tgtEl>
                                          <p:spTgt spid="118787">
                                            <p:txEl>
                                              <p:pRg st="0" end="0"/>
                                            </p:txEl>
                                          </p:spTgt>
                                        </p:tgtEl>
                                      </p:cBhvr>
                                    </p:animEffect>
                                    <p:anim calcmode="lin" valueType="num">
                                      <p:cBhvr>
                                        <p:cTn id="8" dur="1000" fill="hold"/>
                                        <p:tgtEl>
                                          <p:spTgt spid="11878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11878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118787">
                                            <p:txEl>
                                              <p:pRg st="1" end="1"/>
                                            </p:txEl>
                                          </p:spTgt>
                                        </p:tgtEl>
                                        <p:attrNameLst>
                                          <p:attrName>style.visibility</p:attrName>
                                        </p:attrNameLst>
                                      </p:cBhvr>
                                      <p:to>
                                        <p:strVal val="visible"/>
                                      </p:to>
                                    </p:set>
                                    <p:animEffect transition="in" filter="fade">
                                      <p:cBhvr>
                                        <p:cTn id="14" dur="1000"/>
                                        <p:tgtEl>
                                          <p:spTgt spid="118787">
                                            <p:txEl>
                                              <p:pRg st="1" end="1"/>
                                            </p:txEl>
                                          </p:spTgt>
                                        </p:tgtEl>
                                      </p:cBhvr>
                                    </p:animEffect>
                                    <p:anim calcmode="lin" valueType="num">
                                      <p:cBhvr>
                                        <p:cTn id="15" dur="1000" fill="hold"/>
                                        <p:tgtEl>
                                          <p:spTgt spid="118787">
                                            <p:txEl>
                                              <p:pRg st="1" end="1"/>
                                            </p:txEl>
                                          </p:spTgt>
                                        </p:tgtEl>
                                        <p:attrNameLst>
                                          <p:attrName>ppt_x</p:attrName>
                                        </p:attrNameLst>
                                      </p:cBhvr>
                                      <p:tavLst>
                                        <p:tav tm="0">
                                          <p:val>
                                            <p:strVal val="#ppt_x-.1"/>
                                          </p:val>
                                        </p:tav>
                                        <p:tav tm="100000">
                                          <p:val>
                                            <p:strVal val="#ppt_x"/>
                                          </p:val>
                                        </p:tav>
                                      </p:tavLst>
                                    </p:anim>
                                    <p:anim calcmode="lin" valueType="num">
                                      <p:cBhvr>
                                        <p:cTn id="16" dur="1000" fill="hold"/>
                                        <p:tgtEl>
                                          <p:spTgt spid="11878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grpId="0" nodeType="clickEffect">
                                  <p:stCondLst>
                                    <p:cond delay="0"/>
                                  </p:stCondLst>
                                  <p:iterate type="lt">
                                    <p:tmPct val="10000"/>
                                  </p:iterate>
                                  <p:childTnLst>
                                    <p:set>
                                      <p:cBhvr>
                                        <p:cTn id="20" dur="1" fill="hold">
                                          <p:stCondLst>
                                            <p:cond delay="0"/>
                                          </p:stCondLst>
                                        </p:cTn>
                                        <p:tgtEl>
                                          <p:spTgt spid="118787">
                                            <p:txEl>
                                              <p:pRg st="2" end="2"/>
                                            </p:txEl>
                                          </p:spTgt>
                                        </p:tgtEl>
                                        <p:attrNameLst>
                                          <p:attrName>style.visibility</p:attrName>
                                        </p:attrNameLst>
                                      </p:cBhvr>
                                      <p:to>
                                        <p:strVal val="visible"/>
                                      </p:to>
                                    </p:set>
                                    <p:animEffect transition="in" filter="fade">
                                      <p:cBhvr>
                                        <p:cTn id="21" dur="1000"/>
                                        <p:tgtEl>
                                          <p:spTgt spid="118787">
                                            <p:txEl>
                                              <p:pRg st="2" end="2"/>
                                            </p:txEl>
                                          </p:spTgt>
                                        </p:tgtEl>
                                      </p:cBhvr>
                                    </p:animEffect>
                                    <p:anim calcmode="lin" valueType="num">
                                      <p:cBhvr>
                                        <p:cTn id="22" dur="1000" fill="hold"/>
                                        <p:tgtEl>
                                          <p:spTgt spid="118787">
                                            <p:txEl>
                                              <p:pRg st="2" end="2"/>
                                            </p:txEl>
                                          </p:spTgt>
                                        </p:tgtEl>
                                        <p:attrNameLst>
                                          <p:attrName>ppt_x</p:attrName>
                                        </p:attrNameLst>
                                      </p:cBhvr>
                                      <p:tavLst>
                                        <p:tav tm="0">
                                          <p:val>
                                            <p:strVal val="#ppt_x-.1"/>
                                          </p:val>
                                        </p:tav>
                                        <p:tav tm="100000">
                                          <p:val>
                                            <p:strVal val="#ppt_x"/>
                                          </p:val>
                                        </p:tav>
                                      </p:tavLst>
                                    </p:anim>
                                    <p:anim calcmode="lin" valueType="num">
                                      <p:cBhvr>
                                        <p:cTn id="23" dur="1000" fill="hold"/>
                                        <p:tgtEl>
                                          <p:spTgt spid="11878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0" presetClass="entr" presetSubtype="0" fill="hold" grpId="0" nodeType="clickEffect">
                                  <p:stCondLst>
                                    <p:cond delay="0"/>
                                  </p:stCondLst>
                                  <p:iterate type="lt">
                                    <p:tmPct val="10000"/>
                                  </p:iterate>
                                  <p:childTnLst>
                                    <p:set>
                                      <p:cBhvr>
                                        <p:cTn id="27" dur="1" fill="hold">
                                          <p:stCondLst>
                                            <p:cond delay="0"/>
                                          </p:stCondLst>
                                        </p:cTn>
                                        <p:tgtEl>
                                          <p:spTgt spid="118787">
                                            <p:txEl>
                                              <p:pRg st="3" end="3"/>
                                            </p:txEl>
                                          </p:spTgt>
                                        </p:tgtEl>
                                        <p:attrNameLst>
                                          <p:attrName>style.visibility</p:attrName>
                                        </p:attrNameLst>
                                      </p:cBhvr>
                                      <p:to>
                                        <p:strVal val="visible"/>
                                      </p:to>
                                    </p:set>
                                    <p:animEffect transition="in" filter="fade">
                                      <p:cBhvr>
                                        <p:cTn id="28" dur="1000"/>
                                        <p:tgtEl>
                                          <p:spTgt spid="118787">
                                            <p:txEl>
                                              <p:pRg st="3" end="3"/>
                                            </p:txEl>
                                          </p:spTgt>
                                        </p:tgtEl>
                                      </p:cBhvr>
                                    </p:animEffect>
                                    <p:anim calcmode="lin" valueType="num">
                                      <p:cBhvr>
                                        <p:cTn id="29" dur="1000" fill="hold"/>
                                        <p:tgtEl>
                                          <p:spTgt spid="118787">
                                            <p:txEl>
                                              <p:pRg st="3" end="3"/>
                                            </p:txEl>
                                          </p:spTgt>
                                        </p:tgtEl>
                                        <p:attrNameLst>
                                          <p:attrName>ppt_x</p:attrName>
                                        </p:attrNameLst>
                                      </p:cBhvr>
                                      <p:tavLst>
                                        <p:tav tm="0">
                                          <p:val>
                                            <p:strVal val="#ppt_x-.1"/>
                                          </p:val>
                                        </p:tav>
                                        <p:tav tm="100000">
                                          <p:val>
                                            <p:strVal val="#ppt_x"/>
                                          </p:val>
                                        </p:tav>
                                      </p:tavLst>
                                    </p:anim>
                                    <p:anim calcmode="lin" valueType="num">
                                      <p:cBhvr>
                                        <p:cTn id="30" dur="1000" fill="hold"/>
                                        <p:tgtEl>
                                          <p:spTgt spid="1187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0" presetClass="entr" presetSubtype="0" fill="hold" grpId="0" nodeType="clickEffect">
                                  <p:stCondLst>
                                    <p:cond delay="0"/>
                                  </p:stCondLst>
                                  <p:iterate type="lt">
                                    <p:tmPct val="10000"/>
                                  </p:iterate>
                                  <p:childTnLst>
                                    <p:set>
                                      <p:cBhvr>
                                        <p:cTn id="34" dur="1" fill="hold">
                                          <p:stCondLst>
                                            <p:cond delay="0"/>
                                          </p:stCondLst>
                                        </p:cTn>
                                        <p:tgtEl>
                                          <p:spTgt spid="118787">
                                            <p:txEl>
                                              <p:pRg st="4" end="4"/>
                                            </p:txEl>
                                          </p:spTgt>
                                        </p:tgtEl>
                                        <p:attrNameLst>
                                          <p:attrName>style.visibility</p:attrName>
                                        </p:attrNameLst>
                                      </p:cBhvr>
                                      <p:to>
                                        <p:strVal val="visible"/>
                                      </p:to>
                                    </p:set>
                                    <p:animEffect transition="in" filter="fade">
                                      <p:cBhvr>
                                        <p:cTn id="35" dur="1000"/>
                                        <p:tgtEl>
                                          <p:spTgt spid="118787">
                                            <p:txEl>
                                              <p:pRg st="4" end="4"/>
                                            </p:txEl>
                                          </p:spTgt>
                                        </p:tgtEl>
                                      </p:cBhvr>
                                    </p:animEffect>
                                    <p:anim calcmode="lin" valueType="num">
                                      <p:cBhvr>
                                        <p:cTn id="36" dur="1000" fill="hold"/>
                                        <p:tgtEl>
                                          <p:spTgt spid="118787">
                                            <p:txEl>
                                              <p:pRg st="4" end="4"/>
                                            </p:txEl>
                                          </p:spTgt>
                                        </p:tgtEl>
                                        <p:attrNameLst>
                                          <p:attrName>ppt_x</p:attrName>
                                        </p:attrNameLst>
                                      </p:cBhvr>
                                      <p:tavLst>
                                        <p:tav tm="0">
                                          <p:val>
                                            <p:strVal val="#ppt_x-.1"/>
                                          </p:val>
                                        </p:tav>
                                        <p:tav tm="100000">
                                          <p:val>
                                            <p:strVal val="#ppt_x"/>
                                          </p:val>
                                        </p:tav>
                                      </p:tavLst>
                                    </p:anim>
                                    <p:anim calcmode="lin" valueType="num">
                                      <p:cBhvr>
                                        <p:cTn id="37" dur="1000" fill="hold"/>
                                        <p:tgtEl>
                                          <p:spTgt spid="11878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0" presetClass="entr" presetSubtype="0" fill="hold" grpId="0" nodeType="clickEffect">
                                  <p:stCondLst>
                                    <p:cond delay="0"/>
                                  </p:stCondLst>
                                  <p:iterate type="lt">
                                    <p:tmPct val="10000"/>
                                  </p:iterate>
                                  <p:childTnLst>
                                    <p:set>
                                      <p:cBhvr>
                                        <p:cTn id="41" dur="1" fill="hold">
                                          <p:stCondLst>
                                            <p:cond delay="0"/>
                                          </p:stCondLst>
                                        </p:cTn>
                                        <p:tgtEl>
                                          <p:spTgt spid="118787">
                                            <p:txEl>
                                              <p:pRg st="5" end="5"/>
                                            </p:txEl>
                                          </p:spTgt>
                                        </p:tgtEl>
                                        <p:attrNameLst>
                                          <p:attrName>style.visibility</p:attrName>
                                        </p:attrNameLst>
                                      </p:cBhvr>
                                      <p:to>
                                        <p:strVal val="visible"/>
                                      </p:to>
                                    </p:set>
                                    <p:animEffect transition="in" filter="fade">
                                      <p:cBhvr>
                                        <p:cTn id="42" dur="1000"/>
                                        <p:tgtEl>
                                          <p:spTgt spid="118787">
                                            <p:txEl>
                                              <p:pRg st="5" end="5"/>
                                            </p:txEl>
                                          </p:spTgt>
                                        </p:tgtEl>
                                      </p:cBhvr>
                                    </p:animEffect>
                                    <p:anim calcmode="lin" valueType="num">
                                      <p:cBhvr>
                                        <p:cTn id="43" dur="1000" fill="hold"/>
                                        <p:tgtEl>
                                          <p:spTgt spid="118787">
                                            <p:txEl>
                                              <p:pRg st="5" end="5"/>
                                            </p:txEl>
                                          </p:spTgt>
                                        </p:tgtEl>
                                        <p:attrNameLst>
                                          <p:attrName>ppt_x</p:attrName>
                                        </p:attrNameLst>
                                      </p:cBhvr>
                                      <p:tavLst>
                                        <p:tav tm="0">
                                          <p:val>
                                            <p:strVal val="#ppt_x-.1"/>
                                          </p:val>
                                        </p:tav>
                                        <p:tav tm="100000">
                                          <p:val>
                                            <p:strVal val="#ppt_x"/>
                                          </p:val>
                                        </p:tav>
                                      </p:tavLst>
                                    </p:anim>
                                    <p:anim calcmode="lin" valueType="num">
                                      <p:cBhvr>
                                        <p:cTn id="44" dur="1000" fill="hold"/>
                                        <p:tgtEl>
                                          <p:spTgt spid="11878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930DA1A-C2FE-4F72-B8A7-AB0C2DF7D435}" type="slidenum">
              <a:rPr lang="en-US"/>
              <a:pPr/>
              <a:t>62</a:t>
            </a:fld>
            <a:endParaRPr lang="en-US"/>
          </a:p>
        </p:txBody>
      </p:sp>
      <p:sp>
        <p:nvSpPr>
          <p:cNvPr id="119810" name="Rectangle 2"/>
          <p:cNvSpPr>
            <a:spLocks noGrp="1"/>
          </p:cNvSpPr>
          <p:nvPr>
            <p:ph type="title"/>
          </p:nvPr>
        </p:nvSpPr>
        <p:spPr bwMode="auto">
          <a:xfrm>
            <a:off x="457200" y="228600"/>
            <a:ext cx="8229600" cy="1143000"/>
          </a:xfrm>
        </p:spPr>
        <p:txBody>
          <a:bodyPr wrap="square" lIns="91440" tIns="45720" rIns="91440" bIns="45720" numCol="1" anchorCtr="0" compatLnSpc="1">
            <a:prstTxWarp prst="textNoShape">
              <a:avLst/>
            </a:prstTxWarp>
          </a:bodyPr>
          <a:lstStyle/>
          <a:p>
            <a:pPr eaLnBrk="1" hangingPunct="1">
              <a:defRPr/>
            </a:pPr>
            <a:r>
              <a:rPr lang="en-US" sz="2400" b="0" smtClean="0">
                <a:solidFill>
                  <a:srgbClr val="FFFF00"/>
                </a:solidFill>
                <a:latin typeface="Arial" pitchFamily="34" charset="0"/>
              </a:rPr>
              <a:t>PBB SEKTOR PERTAMBANGAN NON MIGAS GALIAN C</a:t>
            </a:r>
            <a:r>
              <a:rPr lang="en-US" sz="2900" b="0" smtClean="0">
                <a:solidFill>
                  <a:srgbClr val="FFFF00"/>
                </a:solidFill>
              </a:rPr>
              <a:t> </a:t>
            </a:r>
            <a:br>
              <a:rPr lang="en-US" sz="2900" b="0" smtClean="0">
                <a:solidFill>
                  <a:srgbClr val="FFFF00"/>
                </a:solidFill>
              </a:rPr>
            </a:br>
            <a:r>
              <a:rPr lang="en-US" sz="1800" b="0" smtClean="0">
                <a:solidFill>
                  <a:srgbClr val="FFFF00"/>
                </a:solidFill>
                <a:latin typeface="Arial" pitchFamily="34" charset="0"/>
              </a:rPr>
              <a:t>( SE- 27/PJ.6/1999 tgl 23-4-1999 )</a:t>
            </a:r>
          </a:p>
        </p:txBody>
      </p:sp>
      <p:sp>
        <p:nvSpPr>
          <p:cNvPr id="119811" name="Rectangle 3"/>
          <p:cNvSpPr>
            <a:spLocks noGrp="1"/>
          </p:cNvSpPr>
          <p:nvPr>
            <p:ph type="body" idx="1"/>
          </p:nvPr>
        </p:nvSpPr>
        <p:spPr/>
        <p:txBody>
          <a:bodyPr/>
          <a:lstStyle/>
          <a:p>
            <a:pPr eaLnBrk="1" hangingPunct="1">
              <a:lnSpc>
                <a:spcPct val="90000"/>
              </a:lnSpc>
            </a:pPr>
            <a:r>
              <a:rPr lang="en-US" sz="3200" b="1" i="1" smtClean="0"/>
              <a:t>Areal Produktif</a:t>
            </a:r>
            <a:r>
              <a:rPr lang="en-US" sz="2400" smtClean="0"/>
              <a:t> : Areal yg telah dieksploitasi /menghasilkan bahan galian tambang.</a:t>
            </a:r>
          </a:p>
          <a:p>
            <a:pPr eaLnBrk="1" hangingPunct="1">
              <a:lnSpc>
                <a:spcPct val="90000"/>
              </a:lnSpc>
              <a:buFont typeface="Wingdings 2" pitchFamily="18" charset="2"/>
              <a:buNone/>
            </a:pPr>
            <a:r>
              <a:rPr lang="en-US" sz="2400" smtClean="0"/>
              <a:t>	NJOP = Angka Kapitalisasi x Hasil Bersih setahun</a:t>
            </a:r>
          </a:p>
          <a:p>
            <a:pPr eaLnBrk="1" hangingPunct="1">
              <a:lnSpc>
                <a:spcPct val="90000"/>
              </a:lnSpc>
              <a:buFont typeface="Wingdings 2" pitchFamily="18" charset="2"/>
              <a:buNone/>
            </a:pPr>
            <a:endParaRPr lang="en-US" sz="2400" smtClean="0"/>
          </a:p>
          <a:p>
            <a:pPr eaLnBrk="1" hangingPunct="1">
              <a:lnSpc>
                <a:spcPct val="90000"/>
              </a:lnSpc>
              <a:buFont typeface="Wingdings 2" pitchFamily="18" charset="2"/>
              <a:buNone/>
            </a:pPr>
            <a:r>
              <a:rPr lang="en-US" sz="2400" smtClean="0"/>
              <a:t>	</a:t>
            </a:r>
            <a:r>
              <a:rPr lang="en-US" b="1" i="1" smtClean="0"/>
              <a:t>Angka kapitalisasi</a:t>
            </a:r>
            <a:r>
              <a:rPr lang="en-US" sz="2400" smtClean="0"/>
              <a:t> : sesuai dengan lamanya waktu penambangan berkisar 0,91 (1 thn) s/d 9,43 (30 thn)</a:t>
            </a:r>
            <a:r>
              <a:rPr lang="en-US" smtClean="0"/>
              <a:t> </a:t>
            </a:r>
          </a:p>
          <a:p>
            <a:pPr eaLnBrk="1" hangingPunct="1">
              <a:lnSpc>
                <a:spcPct val="90000"/>
              </a:lnSpc>
              <a:buFont typeface="Wingdings 2" pitchFamily="18" charset="2"/>
              <a:buNone/>
            </a:pPr>
            <a:r>
              <a:rPr lang="en-US" sz="2400" smtClean="0"/>
              <a:t> </a:t>
            </a:r>
          </a:p>
          <a:p>
            <a:pPr eaLnBrk="1" hangingPunct="1">
              <a:lnSpc>
                <a:spcPct val="90000"/>
              </a:lnSpc>
              <a:buFont typeface="Wingdings 2" pitchFamily="18" charset="2"/>
              <a:buNone/>
            </a:pPr>
            <a:r>
              <a:rPr lang="en-US" sz="2400" smtClean="0"/>
              <a:t>	</a:t>
            </a:r>
            <a:r>
              <a:rPr lang="en-US" b="1" i="1" smtClean="0"/>
              <a:t>Hasil bersih</a:t>
            </a:r>
            <a:r>
              <a:rPr lang="en-US" sz="2400" smtClean="0"/>
              <a:t> = Pend.Kotor hsl penjualan galian tambang setahun – biaya eksploitasi di mulut tambang ( Run On Mine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19810"/>
                                        </p:tgtEl>
                                        <p:attrNameLst>
                                          <p:attrName>style.visibility</p:attrName>
                                        </p:attrNameLst>
                                      </p:cBhvr>
                                      <p:to>
                                        <p:strVal val="visible"/>
                                      </p:to>
                                    </p:set>
                                    <p:animEffect transition="in" filter="wedge">
                                      <p:cBhvr>
                                        <p:cTn id="7" dur="2000"/>
                                        <p:tgtEl>
                                          <p:spTgt spid="1198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9811">
                                            <p:txEl>
                                              <p:pRg st="0" end="0"/>
                                            </p:txEl>
                                          </p:spTgt>
                                        </p:tgtEl>
                                        <p:attrNameLst>
                                          <p:attrName>style.visibility</p:attrName>
                                        </p:attrNameLst>
                                      </p:cBhvr>
                                      <p:to>
                                        <p:strVal val="visible"/>
                                      </p:to>
                                    </p:set>
                                    <p:animEffect transition="in" filter="fade">
                                      <p:cBhvr>
                                        <p:cTn id="12" dur="1000"/>
                                        <p:tgtEl>
                                          <p:spTgt spid="119811">
                                            <p:txEl>
                                              <p:pRg st="0" end="0"/>
                                            </p:txEl>
                                          </p:spTgt>
                                        </p:tgtEl>
                                      </p:cBhvr>
                                    </p:animEffect>
                                    <p:anim calcmode="lin" valueType="num">
                                      <p:cBhvr>
                                        <p:cTn id="13" dur="1000" fill="hold"/>
                                        <p:tgtEl>
                                          <p:spTgt spid="1198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98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9811">
                                            <p:txEl>
                                              <p:pRg st="1" end="1"/>
                                            </p:txEl>
                                          </p:spTgt>
                                        </p:tgtEl>
                                        <p:attrNameLst>
                                          <p:attrName>style.visibility</p:attrName>
                                        </p:attrNameLst>
                                      </p:cBhvr>
                                      <p:to>
                                        <p:strVal val="visible"/>
                                      </p:to>
                                    </p:set>
                                    <p:animEffect transition="in" filter="fade">
                                      <p:cBhvr>
                                        <p:cTn id="19" dur="1000"/>
                                        <p:tgtEl>
                                          <p:spTgt spid="119811">
                                            <p:txEl>
                                              <p:pRg st="1" end="1"/>
                                            </p:txEl>
                                          </p:spTgt>
                                        </p:tgtEl>
                                      </p:cBhvr>
                                    </p:animEffect>
                                    <p:anim calcmode="lin" valueType="num">
                                      <p:cBhvr>
                                        <p:cTn id="20" dur="1000" fill="hold"/>
                                        <p:tgtEl>
                                          <p:spTgt spid="119811">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198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9811">
                                            <p:txEl>
                                              <p:pRg st="3" end="3"/>
                                            </p:txEl>
                                          </p:spTgt>
                                        </p:tgtEl>
                                        <p:attrNameLst>
                                          <p:attrName>style.visibility</p:attrName>
                                        </p:attrNameLst>
                                      </p:cBhvr>
                                      <p:to>
                                        <p:strVal val="visible"/>
                                      </p:to>
                                    </p:set>
                                    <p:animEffect transition="in" filter="fade">
                                      <p:cBhvr>
                                        <p:cTn id="26" dur="1000"/>
                                        <p:tgtEl>
                                          <p:spTgt spid="119811">
                                            <p:txEl>
                                              <p:pRg st="3" end="3"/>
                                            </p:txEl>
                                          </p:spTgt>
                                        </p:tgtEl>
                                      </p:cBhvr>
                                    </p:animEffect>
                                    <p:anim calcmode="lin" valueType="num">
                                      <p:cBhvr>
                                        <p:cTn id="27" dur="1000" fill="hold"/>
                                        <p:tgtEl>
                                          <p:spTgt spid="119811">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11981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9811">
                                            <p:txEl>
                                              <p:pRg st="4" end="4"/>
                                            </p:txEl>
                                          </p:spTgt>
                                        </p:tgtEl>
                                        <p:attrNameLst>
                                          <p:attrName>style.visibility</p:attrName>
                                        </p:attrNameLst>
                                      </p:cBhvr>
                                      <p:to>
                                        <p:strVal val="visible"/>
                                      </p:to>
                                    </p:set>
                                    <p:animEffect transition="in" filter="fade">
                                      <p:cBhvr>
                                        <p:cTn id="33" dur="1000"/>
                                        <p:tgtEl>
                                          <p:spTgt spid="119811">
                                            <p:txEl>
                                              <p:pRg st="4" end="4"/>
                                            </p:txEl>
                                          </p:spTgt>
                                        </p:tgtEl>
                                      </p:cBhvr>
                                    </p:animEffect>
                                    <p:anim calcmode="lin" valueType="num">
                                      <p:cBhvr>
                                        <p:cTn id="34" dur="1000" fill="hold"/>
                                        <p:tgtEl>
                                          <p:spTgt spid="119811">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11981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9811">
                                            <p:txEl>
                                              <p:pRg st="5" end="5"/>
                                            </p:txEl>
                                          </p:spTgt>
                                        </p:tgtEl>
                                        <p:attrNameLst>
                                          <p:attrName>style.visibility</p:attrName>
                                        </p:attrNameLst>
                                      </p:cBhvr>
                                      <p:to>
                                        <p:strVal val="visible"/>
                                      </p:to>
                                    </p:set>
                                    <p:animEffect transition="in" filter="fade">
                                      <p:cBhvr>
                                        <p:cTn id="40" dur="1000"/>
                                        <p:tgtEl>
                                          <p:spTgt spid="119811">
                                            <p:txEl>
                                              <p:pRg st="5" end="5"/>
                                            </p:txEl>
                                          </p:spTgt>
                                        </p:tgtEl>
                                      </p:cBhvr>
                                    </p:animEffect>
                                    <p:anim calcmode="lin" valueType="num">
                                      <p:cBhvr>
                                        <p:cTn id="41" dur="1000" fill="hold"/>
                                        <p:tgtEl>
                                          <p:spTgt spid="119811">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11981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806EE3F-9EBB-4D35-9591-56458D1223B7}" type="slidenum">
              <a:rPr lang="en-US"/>
              <a:pPr/>
              <a:t>63</a:t>
            </a:fld>
            <a:endParaRPr lang="en-US"/>
          </a:p>
        </p:txBody>
      </p:sp>
      <p:sp>
        <p:nvSpPr>
          <p:cNvPr id="120834" name="Rectangle 2"/>
          <p:cNvSpPr>
            <a:spLocks noGrp="1"/>
          </p:cNvSpPr>
          <p:nvPr>
            <p:ph type="title"/>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b="0" smtClean="0">
                <a:solidFill>
                  <a:srgbClr val="FFFF00"/>
                </a:solidFill>
              </a:rPr>
              <a:t>PERTAMBANGAN NON MIGAS GALIAN C</a:t>
            </a:r>
          </a:p>
        </p:txBody>
      </p:sp>
      <p:sp>
        <p:nvSpPr>
          <p:cNvPr id="120835" name="Rectangle 3"/>
          <p:cNvSpPr>
            <a:spLocks noGrp="1"/>
          </p:cNvSpPr>
          <p:nvPr>
            <p:ph type="body" idx="1"/>
          </p:nvPr>
        </p:nvSpPr>
        <p:spPr/>
        <p:txBody>
          <a:bodyPr/>
          <a:lstStyle/>
          <a:p>
            <a:pPr eaLnBrk="1" hangingPunct="1">
              <a:lnSpc>
                <a:spcPct val="90000"/>
              </a:lnSpc>
            </a:pPr>
            <a:r>
              <a:rPr lang="en-US" b="1" i="1" smtClean="0"/>
              <a:t>Areal Blm Produktif</a:t>
            </a:r>
            <a:r>
              <a:rPr lang="en-US" smtClean="0"/>
              <a:t> : Areal yg blm menghasilkan tapi sewaktu-waktu akan menghasilkan (peny.umum, eksplorasi, dan konstruksi)</a:t>
            </a:r>
          </a:p>
          <a:p>
            <a:pPr eaLnBrk="1" hangingPunct="1">
              <a:lnSpc>
                <a:spcPct val="90000"/>
              </a:lnSpc>
              <a:buFont typeface="Wingdings 2" pitchFamily="18" charset="2"/>
              <a:buNone/>
            </a:pPr>
            <a:r>
              <a:rPr lang="en-US" smtClean="0"/>
              <a:t>	NJOP = NJOP Tanah</a:t>
            </a:r>
          </a:p>
          <a:p>
            <a:pPr eaLnBrk="1" hangingPunct="1">
              <a:lnSpc>
                <a:spcPct val="90000"/>
              </a:lnSpc>
            </a:pPr>
            <a:r>
              <a:rPr lang="en-US" smtClean="0"/>
              <a:t>Areal Tdk Produktif, Areal Emplasemen</a:t>
            </a:r>
          </a:p>
          <a:p>
            <a:pPr eaLnBrk="1" hangingPunct="1">
              <a:lnSpc>
                <a:spcPct val="90000"/>
              </a:lnSpc>
              <a:buFont typeface="Wingdings 2" pitchFamily="18" charset="2"/>
              <a:buNone/>
            </a:pPr>
            <a:r>
              <a:rPr lang="en-US" smtClean="0"/>
              <a:t>	NJOP = NJOP Tanah</a:t>
            </a:r>
          </a:p>
          <a:p>
            <a:pPr eaLnBrk="1" hangingPunct="1">
              <a:lnSpc>
                <a:spcPct val="90000"/>
              </a:lnSpc>
            </a:pPr>
            <a:r>
              <a:rPr lang="en-US" smtClean="0"/>
              <a:t>Areal Pelabuhan Khusus Pertambangan</a:t>
            </a:r>
          </a:p>
          <a:p>
            <a:pPr eaLnBrk="1" hangingPunct="1">
              <a:lnSpc>
                <a:spcPct val="90000"/>
              </a:lnSpc>
              <a:buFont typeface="Wingdings 2" pitchFamily="18" charset="2"/>
              <a:buNone/>
            </a:pPr>
            <a:r>
              <a:rPr lang="en-US" smtClean="0"/>
              <a:t>	NJOP = NJOP Perairan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0835">
                                            <p:txEl>
                                              <p:pRg st="0" end="0"/>
                                            </p:txEl>
                                          </p:spTgt>
                                        </p:tgtEl>
                                        <p:attrNameLst>
                                          <p:attrName>style.visibility</p:attrName>
                                        </p:attrNameLst>
                                      </p:cBhvr>
                                      <p:to>
                                        <p:strVal val="visible"/>
                                      </p:to>
                                    </p:set>
                                    <p:animEffect transition="in" filter="fade">
                                      <p:cBhvr>
                                        <p:cTn id="7" dur="1000"/>
                                        <p:tgtEl>
                                          <p:spTgt spid="120835">
                                            <p:txEl>
                                              <p:pRg st="0" end="0"/>
                                            </p:txEl>
                                          </p:spTgt>
                                        </p:tgtEl>
                                      </p:cBhvr>
                                    </p:animEffect>
                                    <p:anim calcmode="lin" valueType="num">
                                      <p:cBhvr>
                                        <p:cTn id="8" dur="1000" fill="hold"/>
                                        <p:tgtEl>
                                          <p:spTgt spid="12083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08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0835">
                                            <p:txEl>
                                              <p:pRg st="1" end="1"/>
                                            </p:txEl>
                                          </p:spTgt>
                                        </p:tgtEl>
                                        <p:attrNameLst>
                                          <p:attrName>style.visibility</p:attrName>
                                        </p:attrNameLst>
                                      </p:cBhvr>
                                      <p:to>
                                        <p:strVal val="visible"/>
                                      </p:to>
                                    </p:set>
                                    <p:animEffect transition="in" filter="fade">
                                      <p:cBhvr>
                                        <p:cTn id="14" dur="1000"/>
                                        <p:tgtEl>
                                          <p:spTgt spid="120835">
                                            <p:txEl>
                                              <p:pRg st="1" end="1"/>
                                            </p:txEl>
                                          </p:spTgt>
                                        </p:tgtEl>
                                      </p:cBhvr>
                                    </p:animEffect>
                                    <p:anim calcmode="lin" valueType="num">
                                      <p:cBhvr>
                                        <p:cTn id="15" dur="1000" fill="hold"/>
                                        <p:tgtEl>
                                          <p:spTgt spid="12083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083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0835">
                                            <p:txEl>
                                              <p:pRg st="2" end="2"/>
                                            </p:txEl>
                                          </p:spTgt>
                                        </p:tgtEl>
                                        <p:attrNameLst>
                                          <p:attrName>style.visibility</p:attrName>
                                        </p:attrNameLst>
                                      </p:cBhvr>
                                      <p:to>
                                        <p:strVal val="visible"/>
                                      </p:to>
                                    </p:set>
                                    <p:animEffect transition="in" filter="fade">
                                      <p:cBhvr>
                                        <p:cTn id="21" dur="1000"/>
                                        <p:tgtEl>
                                          <p:spTgt spid="120835">
                                            <p:txEl>
                                              <p:pRg st="2" end="2"/>
                                            </p:txEl>
                                          </p:spTgt>
                                        </p:tgtEl>
                                      </p:cBhvr>
                                    </p:animEffect>
                                    <p:anim calcmode="lin" valueType="num">
                                      <p:cBhvr>
                                        <p:cTn id="22" dur="1000" fill="hold"/>
                                        <p:tgtEl>
                                          <p:spTgt spid="12083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2083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0835">
                                            <p:txEl>
                                              <p:pRg st="3" end="3"/>
                                            </p:txEl>
                                          </p:spTgt>
                                        </p:tgtEl>
                                        <p:attrNameLst>
                                          <p:attrName>style.visibility</p:attrName>
                                        </p:attrNameLst>
                                      </p:cBhvr>
                                      <p:to>
                                        <p:strVal val="visible"/>
                                      </p:to>
                                    </p:set>
                                    <p:animEffect transition="in" filter="fade">
                                      <p:cBhvr>
                                        <p:cTn id="28" dur="1000"/>
                                        <p:tgtEl>
                                          <p:spTgt spid="120835">
                                            <p:txEl>
                                              <p:pRg st="3" end="3"/>
                                            </p:txEl>
                                          </p:spTgt>
                                        </p:tgtEl>
                                      </p:cBhvr>
                                    </p:animEffect>
                                    <p:anim calcmode="lin" valueType="num">
                                      <p:cBhvr>
                                        <p:cTn id="29" dur="1000" fill="hold"/>
                                        <p:tgtEl>
                                          <p:spTgt spid="12083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2083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0835">
                                            <p:txEl>
                                              <p:pRg st="4" end="4"/>
                                            </p:txEl>
                                          </p:spTgt>
                                        </p:tgtEl>
                                        <p:attrNameLst>
                                          <p:attrName>style.visibility</p:attrName>
                                        </p:attrNameLst>
                                      </p:cBhvr>
                                      <p:to>
                                        <p:strVal val="visible"/>
                                      </p:to>
                                    </p:set>
                                    <p:animEffect transition="in" filter="fade">
                                      <p:cBhvr>
                                        <p:cTn id="35" dur="1000"/>
                                        <p:tgtEl>
                                          <p:spTgt spid="120835">
                                            <p:txEl>
                                              <p:pRg st="4" end="4"/>
                                            </p:txEl>
                                          </p:spTgt>
                                        </p:tgtEl>
                                      </p:cBhvr>
                                    </p:animEffect>
                                    <p:anim calcmode="lin" valueType="num">
                                      <p:cBhvr>
                                        <p:cTn id="36" dur="1000" fill="hold"/>
                                        <p:tgtEl>
                                          <p:spTgt spid="12083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2083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0835">
                                            <p:txEl>
                                              <p:pRg st="5" end="5"/>
                                            </p:txEl>
                                          </p:spTgt>
                                        </p:tgtEl>
                                        <p:attrNameLst>
                                          <p:attrName>style.visibility</p:attrName>
                                        </p:attrNameLst>
                                      </p:cBhvr>
                                      <p:to>
                                        <p:strVal val="visible"/>
                                      </p:to>
                                    </p:set>
                                    <p:animEffect transition="in" filter="fade">
                                      <p:cBhvr>
                                        <p:cTn id="42" dur="1000"/>
                                        <p:tgtEl>
                                          <p:spTgt spid="120835">
                                            <p:txEl>
                                              <p:pRg st="5" end="5"/>
                                            </p:txEl>
                                          </p:spTgt>
                                        </p:tgtEl>
                                      </p:cBhvr>
                                    </p:animEffect>
                                    <p:anim calcmode="lin" valueType="num">
                                      <p:cBhvr>
                                        <p:cTn id="43" dur="1000" fill="hold"/>
                                        <p:tgtEl>
                                          <p:spTgt spid="12083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2083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8B909E71-DCDB-444F-979C-C7A584D7AC6A}" type="slidenum">
              <a:rPr lang="en-US"/>
              <a:pPr/>
              <a:t>64</a:t>
            </a:fld>
            <a:endParaRPr lang="en-US"/>
          </a:p>
        </p:txBody>
      </p:sp>
      <p:sp>
        <p:nvSpPr>
          <p:cNvPr id="133122"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bodyPr>
          <a:lstStyle/>
          <a:p>
            <a:pPr eaLnBrk="1" hangingPunct="1">
              <a:defRPr/>
            </a:pPr>
            <a:r>
              <a:rPr lang="en-US" sz="2400" b="0" smtClean="0">
                <a:solidFill>
                  <a:srgbClr val="FFFF00"/>
                </a:solidFill>
                <a:latin typeface="Arial" pitchFamily="34" charset="0"/>
              </a:rPr>
              <a:t>PBB SEKTOR PERTAMBANGAN ENERGI PANAS BUMI</a:t>
            </a:r>
            <a:br>
              <a:rPr lang="en-US" sz="2400" b="0" smtClean="0">
                <a:solidFill>
                  <a:srgbClr val="FFFF00"/>
                </a:solidFill>
                <a:latin typeface="Arial" pitchFamily="34" charset="0"/>
              </a:rPr>
            </a:br>
            <a:r>
              <a:rPr lang="en-US" sz="2400" b="0" smtClean="0">
                <a:solidFill>
                  <a:srgbClr val="FFFF00"/>
                </a:solidFill>
                <a:latin typeface="Arial" pitchFamily="34" charset="0"/>
              </a:rPr>
              <a:t> </a:t>
            </a:r>
            <a:r>
              <a:rPr lang="en-US" sz="1800" b="0" smtClean="0">
                <a:solidFill>
                  <a:srgbClr val="FFFF00"/>
                </a:solidFill>
                <a:latin typeface="Arial" pitchFamily="34" charset="0"/>
              </a:rPr>
              <a:t>(SE- 25/PJ.6/1999 tgl 23-4-1999)</a:t>
            </a:r>
          </a:p>
        </p:txBody>
      </p:sp>
      <p:sp>
        <p:nvSpPr>
          <p:cNvPr id="133123" name="Rectangle 3"/>
          <p:cNvSpPr>
            <a:spLocks noGrp="1" noChangeArrowheads="1"/>
          </p:cNvSpPr>
          <p:nvPr>
            <p:ph type="body" idx="4294967295"/>
          </p:nvPr>
        </p:nvSpPr>
        <p:spPr/>
        <p:txBody>
          <a:bodyPr/>
          <a:lstStyle/>
          <a:p>
            <a:pPr eaLnBrk="1" hangingPunct="1">
              <a:lnSpc>
                <a:spcPct val="90000"/>
              </a:lnSpc>
            </a:pPr>
            <a:r>
              <a:rPr lang="en-US" b="1" i="1" smtClean="0"/>
              <a:t>Areal Produktif</a:t>
            </a:r>
            <a:r>
              <a:rPr lang="en-US" smtClean="0"/>
              <a:t> : </a:t>
            </a:r>
            <a:r>
              <a:rPr lang="en-US" sz="2400" smtClean="0"/>
              <a:t>Areal di dlm WK PSP yg telah di eksploitasi dan menghasilkan energi panasbumi.</a:t>
            </a:r>
          </a:p>
          <a:p>
            <a:pPr eaLnBrk="1" hangingPunct="1">
              <a:lnSpc>
                <a:spcPct val="90000"/>
              </a:lnSpc>
            </a:pPr>
            <a:endParaRPr lang="en-US" sz="2400" smtClean="0"/>
          </a:p>
          <a:p>
            <a:pPr algn="ctr" eaLnBrk="1" hangingPunct="1">
              <a:lnSpc>
                <a:spcPct val="90000"/>
              </a:lnSpc>
              <a:buFont typeface="Wingdings 2" pitchFamily="18" charset="2"/>
              <a:buNone/>
            </a:pPr>
            <a:r>
              <a:rPr lang="en-US" smtClean="0"/>
              <a:t>	NJOP = 9,5 x Hasil Penjualan Energi Panasbumi setahun</a:t>
            </a:r>
          </a:p>
          <a:p>
            <a:pPr algn="ctr" eaLnBrk="1" hangingPunct="1">
              <a:lnSpc>
                <a:spcPct val="90000"/>
              </a:lnSpc>
              <a:buFont typeface="Wingdings 2" pitchFamily="18" charset="2"/>
              <a:buNone/>
            </a:pPr>
            <a:endParaRPr lang="en-US" smtClean="0"/>
          </a:p>
          <a:p>
            <a:pPr algn="ctr" eaLnBrk="1" hangingPunct="1">
              <a:lnSpc>
                <a:spcPct val="90000"/>
              </a:lnSpc>
              <a:buFont typeface="Wingdings 2" pitchFamily="18" charset="2"/>
              <a:buNone/>
            </a:pPr>
            <a:endParaRPr lang="en-US" smtClean="0"/>
          </a:p>
          <a:p>
            <a:pPr eaLnBrk="1" hangingPunct="1">
              <a:lnSpc>
                <a:spcPct val="90000"/>
              </a:lnSpc>
              <a:buFont typeface="Wingdings 2" pitchFamily="18" charset="2"/>
              <a:buNone/>
            </a:pPr>
            <a:r>
              <a:rPr lang="en-US" smtClean="0"/>
              <a:t>	</a:t>
            </a:r>
            <a:r>
              <a:rPr lang="en-US" b="1" i="1" smtClean="0"/>
              <a:t>Hasil Produksi</a:t>
            </a:r>
            <a:r>
              <a:rPr lang="en-US" smtClean="0"/>
              <a:t> : </a:t>
            </a:r>
            <a:r>
              <a:rPr lang="en-US" sz="2400" smtClean="0"/>
              <a:t>Seluruh jumlah air dan atau uap panasbumi yg diperoleh dari proses eksploitasi dan digunakan sebagai sumber energi/listrik dl ukuran Kwh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33122"/>
                                        </p:tgtEl>
                                        <p:attrNameLst>
                                          <p:attrName>style.visibility</p:attrName>
                                        </p:attrNameLst>
                                      </p:cBhvr>
                                      <p:to>
                                        <p:strVal val="visible"/>
                                      </p:to>
                                    </p:set>
                                    <p:anim calcmode="lin" valueType="num">
                                      <p:cBhvr>
                                        <p:cTn id="7" dur="5000" fill="hold"/>
                                        <p:tgtEl>
                                          <p:spTgt spid="133122"/>
                                        </p:tgtEl>
                                        <p:attrNameLst>
                                          <p:attrName>ppt_w</p:attrName>
                                        </p:attrNameLst>
                                      </p:cBhvr>
                                      <p:tavLst>
                                        <p:tav tm="0" fmla="#ppt_w*sin(2.5*pi*$)">
                                          <p:val>
                                            <p:fltVal val="0"/>
                                          </p:val>
                                        </p:tav>
                                        <p:tav tm="100000">
                                          <p:val>
                                            <p:fltVal val="1"/>
                                          </p:val>
                                        </p:tav>
                                      </p:tavLst>
                                    </p:anim>
                                    <p:anim calcmode="lin" valueType="num">
                                      <p:cBhvr>
                                        <p:cTn id="8" dur="5000" fill="hold"/>
                                        <p:tgtEl>
                                          <p:spTgt spid="13312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33123">
                                            <p:txEl>
                                              <p:pRg st="0" end="0"/>
                                            </p:txEl>
                                          </p:spTgt>
                                        </p:tgtEl>
                                        <p:attrNameLst>
                                          <p:attrName>style.visibility</p:attrName>
                                        </p:attrNameLst>
                                      </p:cBhvr>
                                      <p:to>
                                        <p:strVal val="visible"/>
                                      </p:to>
                                    </p:set>
                                    <p:animEffect transition="in" filter="fade">
                                      <p:cBhvr>
                                        <p:cTn id="13" dur="1000"/>
                                        <p:tgtEl>
                                          <p:spTgt spid="133123">
                                            <p:txEl>
                                              <p:pRg st="0" end="0"/>
                                            </p:txEl>
                                          </p:spTgt>
                                        </p:tgtEl>
                                      </p:cBhvr>
                                    </p:animEffect>
                                    <p:anim calcmode="lin" valueType="num">
                                      <p:cBhvr>
                                        <p:cTn id="14" dur="1000" fill="hold"/>
                                        <p:tgtEl>
                                          <p:spTgt spid="13312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331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33123">
                                            <p:txEl>
                                              <p:pRg st="2" end="2"/>
                                            </p:txEl>
                                          </p:spTgt>
                                        </p:tgtEl>
                                        <p:attrNameLst>
                                          <p:attrName>style.visibility</p:attrName>
                                        </p:attrNameLst>
                                      </p:cBhvr>
                                      <p:to>
                                        <p:strVal val="visible"/>
                                      </p:to>
                                    </p:set>
                                    <p:animEffect transition="in" filter="fade">
                                      <p:cBhvr>
                                        <p:cTn id="20" dur="1000"/>
                                        <p:tgtEl>
                                          <p:spTgt spid="133123">
                                            <p:txEl>
                                              <p:pRg st="2" end="2"/>
                                            </p:txEl>
                                          </p:spTgt>
                                        </p:tgtEl>
                                      </p:cBhvr>
                                    </p:animEffect>
                                    <p:anim calcmode="lin" valueType="num">
                                      <p:cBhvr>
                                        <p:cTn id="21" dur="1000" fill="hold"/>
                                        <p:tgtEl>
                                          <p:spTgt spid="13312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13312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33123">
                                            <p:txEl>
                                              <p:pRg st="5" end="5"/>
                                            </p:txEl>
                                          </p:spTgt>
                                        </p:tgtEl>
                                        <p:attrNameLst>
                                          <p:attrName>style.visibility</p:attrName>
                                        </p:attrNameLst>
                                      </p:cBhvr>
                                      <p:to>
                                        <p:strVal val="visible"/>
                                      </p:to>
                                    </p:set>
                                    <p:animEffect transition="in" filter="fade">
                                      <p:cBhvr>
                                        <p:cTn id="27" dur="1000"/>
                                        <p:tgtEl>
                                          <p:spTgt spid="133123">
                                            <p:txEl>
                                              <p:pRg st="5" end="5"/>
                                            </p:txEl>
                                          </p:spTgt>
                                        </p:tgtEl>
                                      </p:cBhvr>
                                    </p:animEffect>
                                    <p:anim calcmode="lin" valueType="num">
                                      <p:cBhvr>
                                        <p:cTn id="28" dur="1000" fill="hold"/>
                                        <p:tgtEl>
                                          <p:spTgt spid="13312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13312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C37BCE15-A910-4D44-A3FD-CDA83BA06754}" type="slidenum">
              <a:rPr lang="en-US"/>
              <a:pPr/>
              <a:t>65</a:t>
            </a:fld>
            <a:endParaRPr lang="en-US"/>
          </a:p>
        </p:txBody>
      </p:sp>
      <p:sp>
        <p:nvSpPr>
          <p:cNvPr id="122882"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b="0" smtClean="0"/>
              <a:t>PERTAMBANGAN ENERGI PANAS BUMI</a:t>
            </a:r>
          </a:p>
        </p:txBody>
      </p:sp>
      <p:sp>
        <p:nvSpPr>
          <p:cNvPr id="134147" name="Rectangle 3"/>
          <p:cNvSpPr>
            <a:spLocks noGrp="1" noChangeArrowheads="1"/>
          </p:cNvSpPr>
          <p:nvPr>
            <p:ph type="body" idx="4294967295"/>
          </p:nvPr>
        </p:nvSpPr>
        <p:spPr>
          <a:xfrm>
            <a:off x="457200" y="1752600"/>
            <a:ext cx="8229600" cy="4708525"/>
          </a:xfrm>
        </p:spPr>
        <p:txBody>
          <a:bodyPr/>
          <a:lstStyle/>
          <a:p>
            <a:pPr eaLnBrk="1" hangingPunct="1">
              <a:lnSpc>
                <a:spcPct val="90000"/>
              </a:lnSpc>
            </a:pPr>
            <a:r>
              <a:rPr lang="en-US" b="1" i="1" smtClean="0"/>
              <a:t>Areal Blm Produktif</a:t>
            </a:r>
            <a:r>
              <a:rPr lang="en-US" smtClean="0"/>
              <a:t> :</a:t>
            </a:r>
          </a:p>
          <a:p>
            <a:pPr eaLnBrk="1" hangingPunct="1">
              <a:lnSpc>
                <a:spcPct val="90000"/>
              </a:lnSpc>
              <a:buFont typeface="Wingdings 2" pitchFamily="18" charset="2"/>
              <a:buNone/>
            </a:pPr>
            <a:r>
              <a:rPr lang="en-US" smtClean="0"/>
              <a:t>	1. Areal Penyelidikan Umum</a:t>
            </a:r>
          </a:p>
          <a:p>
            <a:pPr eaLnBrk="1" hangingPunct="1">
              <a:lnSpc>
                <a:spcPct val="90000"/>
              </a:lnSpc>
              <a:buFont typeface="Wingdings 2" pitchFamily="18" charset="2"/>
              <a:buNone/>
            </a:pPr>
            <a:r>
              <a:rPr lang="en-US" smtClean="0"/>
              <a:t>	2. Areal Eksplorasi</a:t>
            </a:r>
          </a:p>
          <a:p>
            <a:pPr eaLnBrk="1" hangingPunct="1">
              <a:lnSpc>
                <a:spcPct val="90000"/>
              </a:lnSpc>
              <a:buFont typeface="Wingdings 2" pitchFamily="18" charset="2"/>
              <a:buNone/>
            </a:pPr>
            <a:r>
              <a:rPr lang="en-US" smtClean="0"/>
              <a:t>	3. Areal Cadangan Produksi</a:t>
            </a:r>
          </a:p>
          <a:p>
            <a:pPr eaLnBrk="1" hangingPunct="1">
              <a:lnSpc>
                <a:spcPct val="90000"/>
              </a:lnSpc>
              <a:buFont typeface="Wingdings 2" pitchFamily="18" charset="2"/>
              <a:buNone/>
            </a:pPr>
            <a:r>
              <a:rPr lang="en-US" smtClean="0"/>
              <a:t>	 NJOP (1 s/d 3) = NJOP Tanah</a:t>
            </a:r>
          </a:p>
          <a:p>
            <a:pPr eaLnBrk="1" hangingPunct="1">
              <a:lnSpc>
                <a:spcPct val="90000"/>
              </a:lnSpc>
            </a:pPr>
            <a:r>
              <a:rPr lang="en-US" b="1" i="1" smtClean="0"/>
              <a:t>Areal Tdk Produktif</a:t>
            </a:r>
            <a:r>
              <a:rPr lang="en-US" smtClean="0"/>
              <a:t> : Areal yg sama sekali tdk menghasilkan energi panasbumi</a:t>
            </a:r>
          </a:p>
          <a:p>
            <a:pPr eaLnBrk="1" hangingPunct="1">
              <a:lnSpc>
                <a:spcPct val="90000"/>
              </a:lnSpc>
              <a:buFont typeface="Wingdings 2" pitchFamily="18" charset="2"/>
              <a:buNone/>
            </a:pPr>
            <a:r>
              <a:rPr lang="en-US" smtClean="0"/>
              <a:t> 	NJOP = NJOP Tanah</a:t>
            </a:r>
          </a:p>
          <a:p>
            <a:pPr eaLnBrk="1" hangingPunct="1">
              <a:lnSpc>
                <a:spcPct val="90000"/>
              </a:lnSpc>
              <a:buFont typeface="Wingdings 2" pitchFamily="18" charset="2"/>
              <a:buNone/>
            </a:pP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4147">
                                            <p:txEl>
                                              <p:pRg st="0" end="0"/>
                                            </p:txEl>
                                          </p:spTgt>
                                        </p:tgtEl>
                                        <p:attrNameLst>
                                          <p:attrName>style.visibility</p:attrName>
                                        </p:attrNameLst>
                                      </p:cBhvr>
                                      <p:to>
                                        <p:strVal val="visible"/>
                                      </p:to>
                                    </p:set>
                                    <p:animEffect transition="in" filter="fade">
                                      <p:cBhvr>
                                        <p:cTn id="7" dur="1000"/>
                                        <p:tgtEl>
                                          <p:spTgt spid="134147">
                                            <p:txEl>
                                              <p:pRg st="0" end="0"/>
                                            </p:txEl>
                                          </p:spTgt>
                                        </p:tgtEl>
                                      </p:cBhvr>
                                    </p:animEffect>
                                    <p:anim calcmode="lin" valueType="num">
                                      <p:cBhvr>
                                        <p:cTn id="8" dur="1000" fill="hold"/>
                                        <p:tgtEl>
                                          <p:spTgt spid="1341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414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4147">
                                            <p:txEl>
                                              <p:pRg st="1" end="1"/>
                                            </p:txEl>
                                          </p:spTgt>
                                        </p:tgtEl>
                                        <p:attrNameLst>
                                          <p:attrName>style.visibility</p:attrName>
                                        </p:attrNameLst>
                                      </p:cBhvr>
                                      <p:to>
                                        <p:strVal val="visible"/>
                                      </p:to>
                                    </p:set>
                                    <p:animEffect transition="in" filter="fade">
                                      <p:cBhvr>
                                        <p:cTn id="14" dur="1000"/>
                                        <p:tgtEl>
                                          <p:spTgt spid="134147">
                                            <p:txEl>
                                              <p:pRg st="1" end="1"/>
                                            </p:txEl>
                                          </p:spTgt>
                                        </p:tgtEl>
                                      </p:cBhvr>
                                    </p:animEffect>
                                    <p:anim calcmode="lin" valueType="num">
                                      <p:cBhvr>
                                        <p:cTn id="15" dur="1000" fill="hold"/>
                                        <p:tgtEl>
                                          <p:spTgt spid="13414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341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4147">
                                            <p:txEl>
                                              <p:pRg st="2" end="2"/>
                                            </p:txEl>
                                          </p:spTgt>
                                        </p:tgtEl>
                                        <p:attrNameLst>
                                          <p:attrName>style.visibility</p:attrName>
                                        </p:attrNameLst>
                                      </p:cBhvr>
                                      <p:to>
                                        <p:strVal val="visible"/>
                                      </p:to>
                                    </p:set>
                                    <p:animEffect transition="in" filter="fade">
                                      <p:cBhvr>
                                        <p:cTn id="21" dur="1000"/>
                                        <p:tgtEl>
                                          <p:spTgt spid="134147">
                                            <p:txEl>
                                              <p:pRg st="2" end="2"/>
                                            </p:txEl>
                                          </p:spTgt>
                                        </p:tgtEl>
                                      </p:cBhvr>
                                    </p:animEffect>
                                    <p:anim calcmode="lin" valueType="num">
                                      <p:cBhvr>
                                        <p:cTn id="22" dur="1000" fill="hold"/>
                                        <p:tgtEl>
                                          <p:spTgt spid="13414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341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4147">
                                            <p:txEl>
                                              <p:pRg st="3" end="3"/>
                                            </p:txEl>
                                          </p:spTgt>
                                        </p:tgtEl>
                                        <p:attrNameLst>
                                          <p:attrName>style.visibility</p:attrName>
                                        </p:attrNameLst>
                                      </p:cBhvr>
                                      <p:to>
                                        <p:strVal val="visible"/>
                                      </p:to>
                                    </p:set>
                                    <p:animEffect transition="in" filter="fade">
                                      <p:cBhvr>
                                        <p:cTn id="28" dur="1000"/>
                                        <p:tgtEl>
                                          <p:spTgt spid="134147">
                                            <p:txEl>
                                              <p:pRg st="3" end="3"/>
                                            </p:txEl>
                                          </p:spTgt>
                                        </p:tgtEl>
                                      </p:cBhvr>
                                    </p:animEffect>
                                    <p:anim calcmode="lin" valueType="num">
                                      <p:cBhvr>
                                        <p:cTn id="29" dur="1000" fill="hold"/>
                                        <p:tgtEl>
                                          <p:spTgt spid="13414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341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4147">
                                            <p:txEl>
                                              <p:pRg st="4" end="4"/>
                                            </p:txEl>
                                          </p:spTgt>
                                        </p:tgtEl>
                                        <p:attrNameLst>
                                          <p:attrName>style.visibility</p:attrName>
                                        </p:attrNameLst>
                                      </p:cBhvr>
                                      <p:to>
                                        <p:strVal val="visible"/>
                                      </p:to>
                                    </p:set>
                                    <p:animEffect transition="in" filter="fade">
                                      <p:cBhvr>
                                        <p:cTn id="35" dur="1000"/>
                                        <p:tgtEl>
                                          <p:spTgt spid="134147">
                                            <p:txEl>
                                              <p:pRg st="4" end="4"/>
                                            </p:txEl>
                                          </p:spTgt>
                                        </p:tgtEl>
                                      </p:cBhvr>
                                    </p:animEffect>
                                    <p:anim calcmode="lin" valueType="num">
                                      <p:cBhvr>
                                        <p:cTn id="36" dur="1000" fill="hold"/>
                                        <p:tgtEl>
                                          <p:spTgt spid="13414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3414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4147">
                                            <p:txEl>
                                              <p:pRg st="5" end="5"/>
                                            </p:txEl>
                                          </p:spTgt>
                                        </p:tgtEl>
                                        <p:attrNameLst>
                                          <p:attrName>style.visibility</p:attrName>
                                        </p:attrNameLst>
                                      </p:cBhvr>
                                      <p:to>
                                        <p:strVal val="visible"/>
                                      </p:to>
                                    </p:set>
                                    <p:animEffect transition="in" filter="fade">
                                      <p:cBhvr>
                                        <p:cTn id="42" dur="1000"/>
                                        <p:tgtEl>
                                          <p:spTgt spid="134147">
                                            <p:txEl>
                                              <p:pRg st="5" end="5"/>
                                            </p:txEl>
                                          </p:spTgt>
                                        </p:tgtEl>
                                      </p:cBhvr>
                                    </p:animEffect>
                                    <p:anim calcmode="lin" valueType="num">
                                      <p:cBhvr>
                                        <p:cTn id="43" dur="1000" fill="hold"/>
                                        <p:tgtEl>
                                          <p:spTgt spid="134147">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3414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4147">
                                            <p:txEl>
                                              <p:pRg st="6" end="6"/>
                                            </p:txEl>
                                          </p:spTgt>
                                        </p:tgtEl>
                                        <p:attrNameLst>
                                          <p:attrName>style.visibility</p:attrName>
                                        </p:attrNameLst>
                                      </p:cBhvr>
                                      <p:to>
                                        <p:strVal val="visible"/>
                                      </p:to>
                                    </p:set>
                                    <p:animEffect transition="in" filter="fade">
                                      <p:cBhvr>
                                        <p:cTn id="49" dur="1000"/>
                                        <p:tgtEl>
                                          <p:spTgt spid="134147">
                                            <p:txEl>
                                              <p:pRg st="6" end="6"/>
                                            </p:txEl>
                                          </p:spTgt>
                                        </p:tgtEl>
                                      </p:cBhvr>
                                    </p:animEffect>
                                    <p:anim calcmode="lin" valueType="num">
                                      <p:cBhvr>
                                        <p:cTn id="50" dur="1000" fill="hold"/>
                                        <p:tgtEl>
                                          <p:spTgt spid="134147">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3414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6A66A66E-BD1E-41D4-859A-8D4EE870F45A}" type="slidenum">
              <a:rPr lang="en-US"/>
              <a:pPr/>
              <a:t>66</a:t>
            </a:fld>
            <a:endParaRPr lang="en-US"/>
          </a:p>
        </p:txBody>
      </p:sp>
      <p:sp>
        <p:nvSpPr>
          <p:cNvPr id="123906"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normAutofit fontScale="90000"/>
          </a:bodyPr>
          <a:lstStyle/>
          <a:p>
            <a:pPr eaLnBrk="1" hangingPunct="1">
              <a:defRPr/>
            </a:pPr>
            <a:r>
              <a:rPr lang="en-US" sz="3700" b="0" smtClean="0"/>
              <a:t>PERTAMBANGAN ENERGI PANAS BUMI</a:t>
            </a:r>
          </a:p>
        </p:txBody>
      </p:sp>
      <p:sp>
        <p:nvSpPr>
          <p:cNvPr id="135171" name="Rectangle 3"/>
          <p:cNvSpPr>
            <a:spLocks noGrp="1" noChangeArrowheads="1"/>
          </p:cNvSpPr>
          <p:nvPr>
            <p:ph type="body" idx="4294967295"/>
          </p:nvPr>
        </p:nvSpPr>
        <p:spPr/>
        <p:txBody>
          <a:bodyPr/>
          <a:lstStyle/>
          <a:p>
            <a:pPr eaLnBrk="1" hangingPunct="1"/>
            <a:r>
              <a:rPr lang="en-US" b="1" i="1" smtClean="0"/>
              <a:t>Areal Emplasemen</a:t>
            </a:r>
            <a:r>
              <a:rPr lang="en-US" smtClean="0"/>
              <a:t> : Areal di dlm/di luar WKPSP yg diatasnya terdapat bangunan</a:t>
            </a:r>
          </a:p>
          <a:p>
            <a:pPr eaLnBrk="1" hangingPunct="1">
              <a:buFont typeface="Wingdings 2" pitchFamily="18" charset="2"/>
              <a:buNone/>
            </a:pPr>
            <a:r>
              <a:rPr lang="en-US" smtClean="0"/>
              <a:t>	NJOP = NJOP Tanah</a:t>
            </a:r>
          </a:p>
          <a:p>
            <a:pPr eaLnBrk="1" hangingPunct="1"/>
            <a:r>
              <a:rPr lang="en-US" b="1" i="1" smtClean="0"/>
              <a:t>Areal Lainnya</a:t>
            </a:r>
            <a:r>
              <a:rPr lang="en-US" smtClean="0"/>
              <a:t> : Pengamanan dan tanah Kosong</a:t>
            </a:r>
          </a:p>
          <a:p>
            <a:pPr eaLnBrk="1" hangingPunct="1">
              <a:buFont typeface="Wingdings 2" pitchFamily="18" charset="2"/>
              <a:buNone/>
            </a:pPr>
            <a:r>
              <a:rPr lang="en-US" smtClean="0"/>
              <a:t>	NJOP = NJOP Tanah</a:t>
            </a:r>
          </a:p>
          <a:p>
            <a:pPr eaLnBrk="1" hangingPunct="1"/>
            <a:r>
              <a:rPr lang="en-US" b="1" smtClean="0"/>
              <a:t>Areal Perairan</a:t>
            </a:r>
            <a:r>
              <a:rPr lang="en-US" smtClean="0"/>
              <a:t> : Untuk pelabuhan Khusus</a:t>
            </a:r>
          </a:p>
          <a:p>
            <a:pPr eaLnBrk="1" hangingPunct="1">
              <a:buFont typeface="Wingdings 2" pitchFamily="18" charset="2"/>
              <a:buNone/>
            </a:pPr>
            <a:r>
              <a:rPr lang="en-US" smtClean="0"/>
              <a:t>	NJOP = NJOP Perairan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Effect transition="in" filter="fade">
                                      <p:cBhvr>
                                        <p:cTn id="7" dur="1000"/>
                                        <p:tgtEl>
                                          <p:spTgt spid="135171">
                                            <p:txEl>
                                              <p:pRg st="0" end="0"/>
                                            </p:txEl>
                                          </p:spTgt>
                                        </p:tgtEl>
                                      </p:cBhvr>
                                    </p:animEffect>
                                    <p:anim calcmode="lin" valueType="num">
                                      <p:cBhvr>
                                        <p:cTn id="8" dur="1000" fill="hold"/>
                                        <p:tgtEl>
                                          <p:spTgt spid="135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5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5171">
                                            <p:txEl>
                                              <p:pRg st="1" end="1"/>
                                            </p:txEl>
                                          </p:spTgt>
                                        </p:tgtEl>
                                        <p:attrNameLst>
                                          <p:attrName>style.visibility</p:attrName>
                                        </p:attrNameLst>
                                      </p:cBhvr>
                                      <p:to>
                                        <p:strVal val="visible"/>
                                      </p:to>
                                    </p:set>
                                    <p:animEffect transition="in" filter="fade">
                                      <p:cBhvr>
                                        <p:cTn id="14" dur="1000"/>
                                        <p:tgtEl>
                                          <p:spTgt spid="135171">
                                            <p:txEl>
                                              <p:pRg st="1" end="1"/>
                                            </p:txEl>
                                          </p:spTgt>
                                        </p:tgtEl>
                                      </p:cBhvr>
                                    </p:animEffect>
                                    <p:anim calcmode="lin" valueType="num">
                                      <p:cBhvr>
                                        <p:cTn id="15" dur="1000" fill="hold"/>
                                        <p:tgtEl>
                                          <p:spTgt spid="13517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35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5171">
                                            <p:txEl>
                                              <p:pRg st="2" end="2"/>
                                            </p:txEl>
                                          </p:spTgt>
                                        </p:tgtEl>
                                        <p:attrNameLst>
                                          <p:attrName>style.visibility</p:attrName>
                                        </p:attrNameLst>
                                      </p:cBhvr>
                                      <p:to>
                                        <p:strVal val="visible"/>
                                      </p:to>
                                    </p:set>
                                    <p:animEffect transition="in" filter="fade">
                                      <p:cBhvr>
                                        <p:cTn id="21" dur="1000"/>
                                        <p:tgtEl>
                                          <p:spTgt spid="135171">
                                            <p:txEl>
                                              <p:pRg st="2" end="2"/>
                                            </p:txEl>
                                          </p:spTgt>
                                        </p:tgtEl>
                                      </p:cBhvr>
                                    </p:animEffect>
                                    <p:anim calcmode="lin" valueType="num">
                                      <p:cBhvr>
                                        <p:cTn id="22" dur="1000" fill="hold"/>
                                        <p:tgtEl>
                                          <p:spTgt spid="13517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35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5171">
                                            <p:txEl>
                                              <p:pRg st="3" end="3"/>
                                            </p:txEl>
                                          </p:spTgt>
                                        </p:tgtEl>
                                        <p:attrNameLst>
                                          <p:attrName>style.visibility</p:attrName>
                                        </p:attrNameLst>
                                      </p:cBhvr>
                                      <p:to>
                                        <p:strVal val="visible"/>
                                      </p:to>
                                    </p:set>
                                    <p:animEffect transition="in" filter="fade">
                                      <p:cBhvr>
                                        <p:cTn id="28" dur="1000"/>
                                        <p:tgtEl>
                                          <p:spTgt spid="135171">
                                            <p:txEl>
                                              <p:pRg st="3" end="3"/>
                                            </p:txEl>
                                          </p:spTgt>
                                        </p:tgtEl>
                                      </p:cBhvr>
                                    </p:animEffect>
                                    <p:anim calcmode="lin" valueType="num">
                                      <p:cBhvr>
                                        <p:cTn id="29" dur="1000" fill="hold"/>
                                        <p:tgtEl>
                                          <p:spTgt spid="13517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35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5171">
                                            <p:txEl>
                                              <p:pRg st="4" end="4"/>
                                            </p:txEl>
                                          </p:spTgt>
                                        </p:tgtEl>
                                        <p:attrNameLst>
                                          <p:attrName>style.visibility</p:attrName>
                                        </p:attrNameLst>
                                      </p:cBhvr>
                                      <p:to>
                                        <p:strVal val="visible"/>
                                      </p:to>
                                    </p:set>
                                    <p:animEffect transition="in" filter="fade">
                                      <p:cBhvr>
                                        <p:cTn id="35" dur="1000"/>
                                        <p:tgtEl>
                                          <p:spTgt spid="135171">
                                            <p:txEl>
                                              <p:pRg st="4" end="4"/>
                                            </p:txEl>
                                          </p:spTgt>
                                        </p:tgtEl>
                                      </p:cBhvr>
                                    </p:animEffect>
                                    <p:anim calcmode="lin" valueType="num">
                                      <p:cBhvr>
                                        <p:cTn id="36" dur="1000" fill="hold"/>
                                        <p:tgtEl>
                                          <p:spTgt spid="13517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35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5171">
                                            <p:txEl>
                                              <p:pRg st="5" end="5"/>
                                            </p:txEl>
                                          </p:spTgt>
                                        </p:tgtEl>
                                        <p:attrNameLst>
                                          <p:attrName>style.visibility</p:attrName>
                                        </p:attrNameLst>
                                      </p:cBhvr>
                                      <p:to>
                                        <p:strVal val="visible"/>
                                      </p:to>
                                    </p:set>
                                    <p:animEffect transition="in" filter="fade">
                                      <p:cBhvr>
                                        <p:cTn id="42" dur="1000"/>
                                        <p:tgtEl>
                                          <p:spTgt spid="135171">
                                            <p:txEl>
                                              <p:pRg st="5" end="5"/>
                                            </p:txEl>
                                          </p:spTgt>
                                        </p:tgtEl>
                                      </p:cBhvr>
                                    </p:animEffect>
                                    <p:anim calcmode="lin" valueType="num">
                                      <p:cBhvr>
                                        <p:cTn id="43" dur="1000" fill="hold"/>
                                        <p:tgtEl>
                                          <p:spTgt spid="135171">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35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en-US" sz="2400" smtClean="0"/>
              <a:t>Contoh soal energi panas bumi</a:t>
            </a:r>
          </a:p>
        </p:txBody>
      </p:sp>
      <p:sp>
        <p:nvSpPr>
          <p:cNvPr id="229379" name="Rectangle 3"/>
          <p:cNvSpPr>
            <a:spLocks noGrp="1"/>
          </p:cNvSpPr>
          <p:nvPr>
            <p:ph type="body" idx="1"/>
          </p:nvPr>
        </p:nvSpPr>
        <p:spPr/>
        <p:txBody>
          <a:bodyPr/>
          <a:lstStyle/>
          <a:p>
            <a:pPr>
              <a:lnSpc>
                <a:spcPct val="90000"/>
              </a:lnSpc>
            </a:pPr>
            <a:r>
              <a:rPr lang="en-US" sz="2400" smtClean="0"/>
              <a:t>PT EGP berlokasi di kabupaten Bandung  di bidang geothermal panas bumi yang hasilnya dijual ke PLN  guna pembangkit tenaga listrik  th 2009 telah menyampaikan SPOP Ke KPP pratama  setelah verifikasi petugas penilai diperoleh data sbb:</a:t>
            </a:r>
          </a:p>
          <a:p>
            <a:pPr>
              <a:lnSpc>
                <a:spcPct val="90000"/>
              </a:lnSpc>
            </a:pPr>
            <a:r>
              <a:rPr lang="en-US" sz="2400" smtClean="0"/>
              <a:t>A BUMI</a:t>
            </a:r>
          </a:p>
          <a:p>
            <a:pPr>
              <a:lnSpc>
                <a:spcPct val="90000"/>
              </a:lnSpc>
              <a:buFont typeface="Wingdings 2" pitchFamily="18" charset="2"/>
              <a:buNone/>
            </a:pPr>
            <a:r>
              <a:rPr lang="en-US" sz="2400" smtClean="0"/>
              <a:t>a. areal produktif  350 Ha Nilai Rp 300/m2</a:t>
            </a:r>
          </a:p>
          <a:p>
            <a:pPr>
              <a:lnSpc>
                <a:spcPct val="90000"/>
              </a:lnSpc>
              <a:buFont typeface="Wingdings 2" pitchFamily="18" charset="2"/>
              <a:buNone/>
            </a:pPr>
            <a:r>
              <a:rPr lang="en-US" sz="2400" smtClean="0"/>
              <a:t>b.Areal belum produktif :</a:t>
            </a:r>
          </a:p>
          <a:p>
            <a:pPr>
              <a:lnSpc>
                <a:spcPct val="90000"/>
              </a:lnSpc>
              <a:buFont typeface="Wingdings 2" pitchFamily="18" charset="2"/>
              <a:buNone/>
            </a:pPr>
            <a:r>
              <a:rPr lang="en-US" sz="2400" smtClean="0"/>
              <a:t>1 areal general survey 250 Ha Nilai 180/m2</a:t>
            </a:r>
          </a:p>
          <a:p>
            <a:pPr>
              <a:lnSpc>
                <a:spcPct val="90000"/>
              </a:lnSpc>
              <a:buFont typeface="Wingdings 2" pitchFamily="18" charset="2"/>
              <a:buNone/>
            </a:pPr>
            <a:r>
              <a:rPr lang="en-US" sz="2400" smtClean="0"/>
              <a:t>2 areal explorasi 200 ha nilai Rp 400/m2</a:t>
            </a:r>
          </a:p>
          <a:p>
            <a:pPr>
              <a:lnSpc>
                <a:spcPct val="90000"/>
              </a:lnSpc>
              <a:buFont typeface="Wingdings 2" pitchFamily="18" charset="2"/>
              <a:buNone/>
            </a:pPr>
            <a:r>
              <a:rPr lang="en-US" sz="2400" smtClean="0"/>
              <a:t>3 areal cadanga  150 ha nilai 700/m2</a:t>
            </a:r>
          </a:p>
          <a:p>
            <a:pPr>
              <a:lnSpc>
                <a:spcPct val="90000"/>
              </a:lnSpc>
              <a:buFont typeface="Wingdings 2" pitchFamily="18" charset="2"/>
              <a:buNone/>
            </a:pPr>
            <a:r>
              <a:rPr lang="en-US" sz="2400" smtClean="0"/>
              <a:t>C areal tidak produktif 150 ha nilai 130/m2</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p:cNvSpPr>
          <p:nvPr>
            <p:ph type="title"/>
          </p:nvPr>
        </p:nvSpPr>
        <p:spPr bwMode="auto">
          <a:xfrm>
            <a:off x="457200" y="0"/>
            <a:ext cx="8229600" cy="1143000"/>
          </a:xfrm>
          <a:noFill/>
        </p:spPr>
        <p:txBody>
          <a:bodyPr wrap="square" lIns="91440" tIns="45720" rIns="91440" bIns="45720" numCol="1" anchorCtr="0" compatLnSpc="1">
            <a:prstTxWarp prst="textNoShape">
              <a:avLst/>
            </a:prstTxWarp>
          </a:bodyPr>
          <a:lstStyle/>
          <a:p>
            <a:r>
              <a:rPr lang="en-US" sz="2000" smtClean="0"/>
              <a:t>Soal terusan</a:t>
            </a:r>
          </a:p>
        </p:txBody>
      </p:sp>
      <p:sp>
        <p:nvSpPr>
          <p:cNvPr id="230403" name="Rectangle 3"/>
          <p:cNvSpPr>
            <a:spLocks noGrp="1"/>
          </p:cNvSpPr>
          <p:nvPr>
            <p:ph type="body" idx="1"/>
          </p:nvPr>
        </p:nvSpPr>
        <p:spPr>
          <a:xfrm>
            <a:off x="457200" y="762000"/>
            <a:ext cx="8229600" cy="4708525"/>
          </a:xfrm>
        </p:spPr>
        <p:txBody>
          <a:bodyPr/>
          <a:lstStyle/>
          <a:p>
            <a:pPr>
              <a:buFont typeface="Wingdings 2" pitchFamily="18" charset="2"/>
              <a:buNone/>
            </a:pPr>
            <a:r>
              <a:rPr lang="en-US" smtClean="0"/>
              <a:t>d Areal pelabuhan khusus2 ha perairan nilai A 50</a:t>
            </a:r>
          </a:p>
          <a:p>
            <a:pPr>
              <a:buFont typeface="Wingdings 2" pitchFamily="18" charset="2"/>
              <a:buNone/>
            </a:pPr>
            <a:r>
              <a:rPr lang="en-US" smtClean="0"/>
              <a:t>e. Areal emplasemen :</a:t>
            </a:r>
          </a:p>
          <a:p>
            <a:pPr>
              <a:buFont typeface="Wingdings 2" pitchFamily="18" charset="2"/>
              <a:buNone/>
            </a:pPr>
            <a:r>
              <a:rPr lang="en-US" smtClean="0"/>
              <a:t>.Pabrik 25 ha nilai Rp 4000/m2</a:t>
            </a:r>
          </a:p>
          <a:p>
            <a:pPr>
              <a:buFont typeface="Wingdings 2" pitchFamily="18" charset="2"/>
              <a:buNone/>
            </a:pPr>
            <a:r>
              <a:rPr lang="en-US" smtClean="0"/>
              <a:t>.Gudang 3 ha Nilai Rp 5.500/m2</a:t>
            </a:r>
          </a:p>
          <a:p>
            <a:pPr>
              <a:buFont typeface="Wingdings 2" pitchFamily="18" charset="2"/>
              <a:buNone/>
            </a:pPr>
            <a:r>
              <a:rPr lang="en-US" smtClean="0"/>
              <a:t>.Kantor 2 ha nlai Rp 8.100/m2</a:t>
            </a:r>
          </a:p>
          <a:p>
            <a:pPr>
              <a:buFont typeface="Wingdings 2" pitchFamily="18" charset="2"/>
              <a:buNone/>
            </a:pPr>
            <a:r>
              <a:rPr lang="en-US" smtClean="0"/>
              <a:t>Perumahan 5 ha Nilai Rp10.900/m2</a:t>
            </a:r>
          </a:p>
          <a:p>
            <a:pPr>
              <a:buFont typeface="Wingdings 2" pitchFamily="18" charset="2"/>
              <a:buNone/>
            </a:pPr>
            <a:r>
              <a:rPr lang="en-US" smtClean="0"/>
              <a:t>B.Banngunan</a:t>
            </a:r>
          </a:p>
          <a:p>
            <a:pPr>
              <a:buFont typeface="Wingdings 2" pitchFamily="18" charset="2"/>
              <a:buNone/>
            </a:pPr>
            <a:r>
              <a:rPr lang="en-US" smtClean="0"/>
              <a:t>Pabrik 60.000m2 nilai RP380.000/m2</a:t>
            </a:r>
          </a:p>
          <a:p>
            <a:pPr>
              <a:buFont typeface="Wingdings 2" pitchFamily="18" charset="2"/>
              <a:buNone/>
            </a:pPr>
            <a:r>
              <a:rPr lang="en-US" smtClean="0"/>
              <a:t>Gudang 8000m2 nilai Rp 370.000/m2</a:t>
            </a:r>
          </a:p>
          <a:p>
            <a:pPr>
              <a:buFont typeface="Wingdings 2" pitchFamily="18" charset="2"/>
              <a:buNone/>
            </a:pPr>
            <a:endParaRPr lang="en-US" smtClean="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en-US" sz="2400" smtClean="0"/>
              <a:t>Soal terusan</a:t>
            </a:r>
          </a:p>
        </p:txBody>
      </p:sp>
      <p:sp>
        <p:nvSpPr>
          <p:cNvPr id="231427" name="Rectangle 3"/>
          <p:cNvSpPr>
            <a:spLocks noGrp="1"/>
          </p:cNvSpPr>
          <p:nvPr>
            <p:ph type="body" idx="1"/>
          </p:nvPr>
        </p:nvSpPr>
        <p:spPr/>
        <p:txBody>
          <a:bodyPr/>
          <a:lstStyle/>
          <a:p>
            <a:pPr>
              <a:lnSpc>
                <a:spcPct val="80000"/>
              </a:lnSpc>
              <a:buFont typeface="Wingdings 2" pitchFamily="18" charset="2"/>
              <a:buNone/>
            </a:pPr>
            <a:r>
              <a:rPr lang="en-US" sz="2400" smtClean="0"/>
              <a:t>.Kantor 3500 m2 nilai Rp 590.000</a:t>
            </a:r>
          </a:p>
          <a:p>
            <a:pPr>
              <a:lnSpc>
                <a:spcPct val="80000"/>
              </a:lnSpc>
              <a:buFont typeface="Wingdings 2" pitchFamily="18" charset="2"/>
              <a:buNone/>
            </a:pPr>
            <a:r>
              <a:rPr lang="en-US" sz="2400" smtClean="0"/>
              <a:t>.Perumahan 12500m2 nilai Rp530.000/m2</a:t>
            </a:r>
          </a:p>
          <a:p>
            <a:pPr>
              <a:lnSpc>
                <a:spcPct val="80000"/>
              </a:lnSpc>
              <a:buFont typeface="Wingdings 2" pitchFamily="18" charset="2"/>
              <a:buNone/>
            </a:pPr>
            <a:r>
              <a:rPr lang="en-US" sz="2400" smtClean="0"/>
              <a:t>Hasil penjualann bersih panas bumi 2008 dapat dipetik dari laporan keuangan sbb:</a:t>
            </a:r>
          </a:p>
          <a:p>
            <a:pPr>
              <a:lnSpc>
                <a:spcPct val="80000"/>
              </a:lnSpc>
              <a:buFont typeface="Wingdings 2" pitchFamily="18" charset="2"/>
              <a:buNone/>
            </a:pPr>
            <a:r>
              <a:rPr lang="en-US" sz="2400" smtClean="0"/>
              <a:t>Triwulan pertama 180 KWH dengan harga jual US$25/Kwh</a:t>
            </a:r>
          </a:p>
          <a:p>
            <a:pPr>
              <a:lnSpc>
                <a:spcPct val="80000"/>
              </a:lnSpc>
              <a:buFont typeface="Wingdings 2" pitchFamily="18" charset="2"/>
              <a:buNone/>
            </a:pPr>
            <a:r>
              <a:rPr lang="en-US" sz="2400" smtClean="0"/>
              <a:t>Triwulan kedua 160 Kwh dengan harga jual Us $24/Kwh</a:t>
            </a:r>
          </a:p>
          <a:p>
            <a:pPr>
              <a:lnSpc>
                <a:spcPct val="80000"/>
              </a:lnSpc>
              <a:buFont typeface="Wingdings 2" pitchFamily="18" charset="2"/>
              <a:buNone/>
            </a:pPr>
            <a:r>
              <a:rPr lang="en-US" sz="2400" smtClean="0"/>
              <a:t>Triwulan ketiga 190 Kwh dengan harga bjual US$26/Kwh</a:t>
            </a:r>
          </a:p>
          <a:p>
            <a:pPr>
              <a:lnSpc>
                <a:spcPct val="80000"/>
              </a:lnSpc>
              <a:buFont typeface="Wingdings 2" pitchFamily="18" charset="2"/>
              <a:buNone/>
            </a:pPr>
            <a:r>
              <a:rPr lang="en-US" sz="2400" smtClean="0"/>
              <a:t>Triwulan ke 4 175 Kwh  dengan harga jual US $30/Kwh</a:t>
            </a:r>
          </a:p>
          <a:p>
            <a:pPr>
              <a:lnSpc>
                <a:spcPct val="80000"/>
              </a:lnSpc>
              <a:buFont typeface="Wingdings 2" pitchFamily="18" charset="2"/>
              <a:buNone/>
            </a:pPr>
            <a:r>
              <a:rPr lang="en-US" sz="2400" smtClean="0"/>
              <a:t>Angka kapitalisasi sesuai ketentuan berlaku, NJOPTKP 10.000.000 Kurs BI 1 US $ RP 9450; Kurs KMK 1 US $9460 Kurs beli  1 Us $ RP 9.300</a:t>
            </a:r>
          </a:p>
          <a:p>
            <a:pPr>
              <a:lnSpc>
                <a:spcPct val="80000"/>
              </a:lnSpc>
              <a:buFont typeface="Wingdings 2" pitchFamily="18" charset="2"/>
              <a:buNone/>
            </a:pPr>
            <a:r>
              <a:rPr lang="en-US" sz="2400" smtClean="0"/>
              <a:t>Pertanyaan hitung berapa  besar PBB yang harus dibayar</a:t>
            </a:r>
          </a:p>
          <a:p>
            <a:pPr>
              <a:lnSpc>
                <a:spcPct val="80000"/>
              </a:lnSpc>
              <a:buFont typeface="Wingdings 2" pitchFamily="18" charset="2"/>
              <a:buNone/>
            </a:pPr>
            <a:endParaRPr lang="en-US" sz="24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6C3547BB-6DE3-4A64-91E6-A3013A40755D}" type="slidenum">
              <a:rPr lang="en-US"/>
              <a:pPr/>
              <a:t>7</a:t>
            </a:fld>
            <a:endParaRPr lang="en-US"/>
          </a:p>
        </p:txBody>
      </p:sp>
      <p:sp>
        <p:nvSpPr>
          <p:cNvPr id="24579" name="Rectangle 3"/>
          <p:cNvSpPr>
            <a:spLocks noChangeArrowheads="1"/>
          </p:cNvSpPr>
          <p:nvPr/>
        </p:nvSpPr>
        <p:spPr bwMode="auto">
          <a:xfrm>
            <a:off x="0" y="785813"/>
            <a:ext cx="9144000" cy="5846762"/>
          </a:xfrm>
          <a:prstGeom prst="rect">
            <a:avLst/>
          </a:prstGeom>
          <a:noFill/>
          <a:ln w="9525">
            <a:noFill/>
            <a:miter lim="800000"/>
            <a:headEnd/>
            <a:tailEnd/>
          </a:ln>
        </p:spPr>
        <p:txBody>
          <a:bodyPr>
            <a:spAutoFit/>
          </a:bodyPr>
          <a:lstStyle/>
          <a:p>
            <a:pPr marL="685800" indent="-342900" algn="just">
              <a:tabLst>
                <a:tab pos="355600" algn="l"/>
              </a:tabLst>
            </a:pPr>
            <a:r>
              <a:rPr lang="en-US" sz="2200">
                <a:latin typeface="Arial Narrow" pitchFamily="34" charset="0"/>
                <a:cs typeface="Times New Roman" pitchFamily="18" charset="0"/>
              </a:rPr>
              <a:t>d. Tahun 1985 - Sekarang</a:t>
            </a:r>
          </a:p>
          <a:p>
            <a:pPr marL="685800" indent="-342900" algn="just">
              <a:tabLst>
                <a:tab pos="355600" algn="l"/>
              </a:tabLst>
            </a:pPr>
            <a:r>
              <a:rPr lang="en-US" sz="2200">
                <a:latin typeface="Arial Narrow" pitchFamily="34" charset="0"/>
                <a:cs typeface="Times New Roman" pitchFamily="18" charset="0"/>
              </a:rPr>
              <a:t>  	Diterapkan Undang-undang Nomor 12 Tahun 1985 tentang Pajak Bumi dan Bangunan, yang mulai berlaku efektif sejak tahun 1986 serta menyederhanakan sistem pajak dengan menghapuskan 7 (tujuh) dasar hukum pajak atas properti, yaitu:</a:t>
            </a:r>
          </a:p>
          <a:p>
            <a:pPr marL="685800" indent="-342900" algn="just">
              <a:buFont typeface="Franklin Gothic Book" pitchFamily="34" charset="0"/>
              <a:buAutoNum type="arabicPeriod"/>
              <a:tabLst>
                <a:tab pos="355600" algn="l"/>
              </a:tabLst>
            </a:pPr>
            <a:r>
              <a:rPr lang="en-US" sz="2200">
                <a:latin typeface="Arial Narrow" pitchFamily="34" charset="0"/>
                <a:cs typeface="Times New Roman" pitchFamily="18" charset="0"/>
              </a:rPr>
              <a:t>Ordonansi Pajak Rumah Tangga 1908;</a:t>
            </a:r>
            <a:endParaRPr lang="en-US" sz="2200">
              <a:latin typeface="Arial Narrow" pitchFamily="34" charset="0"/>
            </a:endParaRPr>
          </a:p>
          <a:p>
            <a:pPr marL="685800" indent="-342900" algn="just">
              <a:buFont typeface="Franklin Gothic Book" pitchFamily="34" charset="0"/>
              <a:buAutoNum type="arabicPeriod"/>
              <a:tabLst>
                <a:tab pos="355600" algn="l"/>
              </a:tabLst>
            </a:pPr>
            <a:r>
              <a:rPr lang="en-US" sz="2200">
                <a:latin typeface="Arial Narrow" pitchFamily="34" charset="0"/>
                <a:cs typeface="Times New Roman" pitchFamily="18" charset="0"/>
              </a:rPr>
              <a:t>Ordonansi Verponding Indonesia 1923;</a:t>
            </a:r>
            <a:endParaRPr lang="en-US" sz="2200">
              <a:latin typeface="Arial Narrow" pitchFamily="34" charset="0"/>
            </a:endParaRPr>
          </a:p>
          <a:p>
            <a:pPr marL="685800" indent="-342900" algn="just">
              <a:buFont typeface="Franklin Gothic Book" pitchFamily="34" charset="0"/>
              <a:buAutoNum type="arabicPeriod"/>
              <a:tabLst>
                <a:tab pos="355600" algn="l"/>
              </a:tabLst>
            </a:pPr>
            <a:r>
              <a:rPr lang="en-US" sz="2200">
                <a:latin typeface="Arial Narrow" pitchFamily="34" charset="0"/>
                <a:cs typeface="Times New Roman" pitchFamily="18" charset="0"/>
              </a:rPr>
              <a:t>Ordonansi Verponding 1928;</a:t>
            </a:r>
            <a:endParaRPr lang="en-US" sz="2200">
              <a:latin typeface="Arial Narrow" pitchFamily="34" charset="0"/>
            </a:endParaRPr>
          </a:p>
          <a:p>
            <a:pPr marL="685800" indent="-342900" algn="just">
              <a:buFont typeface="Franklin Gothic Book" pitchFamily="34" charset="0"/>
              <a:buAutoNum type="arabicPeriod"/>
              <a:tabLst>
                <a:tab pos="355600" algn="l"/>
              </a:tabLst>
            </a:pPr>
            <a:r>
              <a:rPr lang="en-US" sz="2200">
                <a:latin typeface="Arial Narrow" pitchFamily="34" charset="0"/>
                <a:cs typeface="Times New Roman" pitchFamily="18" charset="0"/>
              </a:rPr>
              <a:t>Ordonansi Pajak Kekayaan 1932;</a:t>
            </a:r>
            <a:endParaRPr lang="en-US" sz="2200">
              <a:latin typeface="Arial Narrow" pitchFamily="34" charset="0"/>
            </a:endParaRPr>
          </a:p>
          <a:p>
            <a:pPr marL="685800" indent="-342900" algn="just">
              <a:buFont typeface="Franklin Gothic Book" pitchFamily="34" charset="0"/>
              <a:buAutoNum type="arabicPeriod"/>
              <a:tabLst>
                <a:tab pos="355600" algn="l"/>
              </a:tabLst>
            </a:pPr>
            <a:r>
              <a:rPr lang="en-US" sz="2200">
                <a:latin typeface="Arial Narrow" pitchFamily="34" charset="0"/>
                <a:cs typeface="Times New Roman" pitchFamily="18" charset="0"/>
              </a:rPr>
              <a:t>Ordonansi Pajak Jalan 1942;</a:t>
            </a:r>
            <a:endParaRPr lang="en-US" sz="2200">
              <a:latin typeface="Arial Narrow" pitchFamily="34" charset="0"/>
            </a:endParaRPr>
          </a:p>
          <a:p>
            <a:pPr marL="685800" indent="-342900" algn="just">
              <a:buFont typeface="Franklin Gothic Book" pitchFamily="34" charset="0"/>
              <a:buAutoNum type="arabicPeriod"/>
              <a:tabLst>
                <a:tab pos="355600" algn="l"/>
              </a:tabLst>
            </a:pPr>
            <a:r>
              <a:rPr lang="en-US" sz="2200">
                <a:latin typeface="Arial Narrow" pitchFamily="34" charset="0"/>
                <a:cs typeface="Times New Roman" pitchFamily="18" charset="0"/>
              </a:rPr>
              <a:t>Undang-undang Darurat Tahun 1957 tentang Peraturan Umum Pajak </a:t>
            </a:r>
          </a:p>
          <a:p>
            <a:pPr marL="685800" indent="-342900" algn="just">
              <a:buFont typeface="Franklin Gothic Book" pitchFamily="34" charset="0"/>
              <a:buNone/>
              <a:tabLst>
                <a:tab pos="355600" algn="l"/>
              </a:tabLst>
            </a:pPr>
            <a:r>
              <a:rPr lang="en-US" sz="2200">
                <a:latin typeface="Arial Narrow" pitchFamily="34" charset="0"/>
                <a:cs typeface="Times New Roman" pitchFamily="18" charset="0"/>
              </a:rPr>
              <a:t>     Daerah, Pasal 14 huruf j, k, dan l;</a:t>
            </a:r>
            <a:endParaRPr lang="en-US" sz="2200">
              <a:latin typeface="Arial Narrow" pitchFamily="34" charset="0"/>
            </a:endParaRPr>
          </a:p>
          <a:p>
            <a:pPr marL="685800" indent="-342900" algn="just">
              <a:buFont typeface="Franklin Gothic Book" pitchFamily="34" charset="0"/>
              <a:buAutoNum type="arabicPeriod" startAt="7"/>
              <a:tabLst>
                <a:tab pos="355600" algn="l"/>
              </a:tabLst>
            </a:pPr>
            <a:r>
              <a:rPr lang="en-US" sz="2200">
                <a:latin typeface="Arial Narrow" pitchFamily="34" charset="0"/>
                <a:cs typeface="Times New Roman" pitchFamily="18" charset="0"/>
              </a:rPr>
              <a:t>Undang-undang Nomor 11 Prp. Tahun 1959 tentang Pajak Hasil Bumi.</a:t>
            </a:r>
          </a:p>
          <a:p>
            <a:pPr marL="685800" indent="-342900" algn="just">
              <a:tabLst>
                <a:tab pos="355600" algn="l"/>
              </a:tabLst>
            </a:pPr>
            <a:endParaRPr lang="en-US" sz="2000">
              <a:latin typeface="Arial Narrow" pitchFamily="34" charset="0"/>
            </a:endParaRPr>
          </a:p>
          <a:p>
            <a:pPr marL="685800" indent="-342900" algn="just">
              <a:tabLst>
                <a:tab pos="355600" algn="l"/>
              </a:tabLst>
            </a:pPr>
            <a:r>
              <a:rPr lang="en-US" sz="2400">
                <a:latin typeface="Arial Narrow" pitchFamily="34" charset="0"/>
              </a:rPr>
              <a:t>Pada tahun 1994 </a:t>
            </a:r>
            <a:r>
              <a:rPr lang="en-US" sz="2400">
                <a:latin typeface="Arial Narrow" pitchFamily="34" charset="0"/>
                <a:cs typeface="Times New Roman" pitchFamily="18" charset="0"/>
              </a:rPr>
              <a:t>Undang-undang Nomor 12 Tahun 1985  diubah menjadi Undang-undang Nomor 12 tahun 1994 tentang Pajak Bumi dan Bangunan.</a:t>
            </a:r>
            <a:endParaRPr lang="en-US" sz="2400">
              <a:latin typeface="Times New Roman" pitchFamily="18" charset="0"/>
            </a:endParaRPr>
          </a:p>
        </p:txBody>
      </p:sp>
      <p:sp>
        <p:nvSpPr>
          <p:cNvPr id="5" name="Rectangle 2"/>
          <p:cNvSpPr txBox="1">
            <a:spLocks noChangeArrowheads="1"/>
          </p:cNvSpPr>
          <p:nvPr/>
        </p:nvSpPr>
        <p:spPr bwMode="auto">
          <a:xfrm>
            <a:off x="214282" y="214290"/>
            <a:ext cx="8715436" cy="500066"/>
          </a:xfrm>
          <a:prstGeom prst="rect">
            <a:avLst/>
          </a:prstGeom>
          <a:solidFill>
            <a:srgbClr val="FFC000"/>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eaLnBrk="1" hangingPunct="1">
              <a:defRPr/>
            </a:pPr>
            <a:r>
              <a:rPr lang="en-US" sz="2800" b="1" kern="0">
                <a:solidFill>
                  <a:srgbClr val="C00000"/>
                </a:solidFill>
                <a:latin typeface="+mj-lt"/>
                <a:ea typeface="+mj-ea"/>
                <a:cs typeface="+mj-cs"/>
              </a:rPr>
              <a:t>SEJARAH DAN FILOSOFI PAJAK BUMI DAN BANGUNAN-4</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22C6740D-ABA0-46DA-91C0-80CB3E5BE44F}" type="slidenum">
              <a:rPr lang="en-US"/>
              <a:pPr/>
              <a:t>70</a:t>
            </a:fld>
            <a:endParaRPr lang="en-US"/>
          </a:p>
        </p:txBody>
      </p:sp>
      <p:sp>
        <p:nvSpPr>
          <p:cNvPr id="131074" name="Rectangle 2"/>
          <p:cNvSpPr>
            <a:spLocks noGrp="1" noChangeArrowheads="1"/>
          </p:cNvSpPr>
          <p:nvPr>
            <p:ph type="title" idx="4294967295"/>
          </p:nvPr>
        </p:nvSpPr>
        <p:spPr bwMode="auto"/>
        <p:txBody>
          <a:bodyPr wrap="square" lIns="91440" tIns="45720" rIns="91440" bIns="45720" numCol="1" anchorCtr="0" compatLnSpc="1">
            <a:prstTxWarp prst="textNoShape">
              <a:avLst/>
            </a:prstTxWarp>
          </a:bodyPr>
          <a:lstStyle/>
          <a:p>
            <a:pPr eaLnBrk="1" hangingPunct="1">
              <a:defRPr/>
            </a:pPr>
            <a:r>
              <a:rPr lang="en-US" sz="3300" smtClean="0">
                <a:solidFill>
                  <a:srgbClr val="FFFF00"/>
                </a:solidFill>
              </a:rPr>
              <a:t>PBB SEKTOR PERTAMBANGAN MIGAS </a:t>
            </a:r>
            <a:br>
              <a:rPr lang="en-US" sz="3300" smtClean="0">
                <a:solidFill>
                  <a:srgbClr val="FFFF00"/>
                </a:solidFill>
              </a:rPr>
            </a:br>
            <a:r>
              <a:rPr lang="en-US" sz="2000" smtClean="0">
                <a:solidFill>
                  <a:srgbClr val="FFFF00"/>
                </a:solidFill>
              </a:rPr>
              <a:t>(SE-</a:t>
            </a:r>
            <a:r>
              <a:rPr lang="id-ID" sz="2000" smtClean="0">
                <a:solidFill>
                  <a:srgbClr val="FFFF00"/>
                </a:solidFill>
              </a:rPr>
              <a:t>18</a:t>
            </a:r>
            <a:r>
              <a:rPr lang="en-US" sz="2000" smtClean="0">
                <a:solidFill>
                  <a:srgbClr val="FFFF00"/>
                </a:solidFill>
              </a:rPr>
              <a:t>/PJ./</a:t>
            </a:r>
            <a:r>
              <a:rPr lang="id-ID" sz="2000" smtClean="0">
                <a:solidFill>
                  <a:srgbClr val="FFFF00"/>
                </a:solidFill>
              </a:rPr>
              <a:t>2008</a:t>
            </a:r>
            <a:r>
              <a:rPr lang="en-US" sz="2000" smtClean="0">
                <a:solidFill>
                  <a:srgbClr val="FFFF00"/>
                </a:solidFill>
              </a:rPr>
              <a:t> tgl 2</a:t>
            </a:r>
            <a:r>
              <a:rPr lang="id-ID" sz="2000" smtClean="0">
                <a:solidFill>
                  <a:srgbClr val="FFFF00"/>
                </a:solidFill>
              </a:rPr>
              <a:t>5</a:t>
            </a:r>
            <a:r>
              <a:rPr lang="en-US" sz="2000" smtClean="0">
                <a:solidFill>
                  <a:srgbClr val="FFFF00"/>
                </a:solidFill>
              </a:rPr>
              <a:t>-</a:t>
            </a:r>
            <a:r>
              <a:rPr lang="id-ID" sz="2000" smtClean="0">
                <a:solidFill>
                  <a:srgbClr val="FFFF00"/>
                </a:solidFill>
              </a:rPr>
              <a:t>3</a:t>
            </a:r>
            <a:r>
              <a:rPr lang="en-US" sz="2000" smtClean="0">
                <a:solidFill>
                  <a:srgbClr val="FFFF00"/>
                </a:solidFill>
              </a:rPr>
              <a:t>-</a:t>
            </a:r>
            <a:r>
              <a:rPr lang="id-ID" sz="2000" smtClean="0">
                <a:solidFill>
                  <a:srgbClr val="FFFF00"/>
                </a:solidFill>
              </a:rPr>
              <a:t>2008</a:t>
            </a:r>
            <a:r>
              <a:rPr lang="en-US" sz="2000" smtClean="0">
                <a:solidFill>
                  <a:srgbClr val="FFFF00"/>
                </a:solidFill>
              </a:rPr>
              <a:t>)</a:t>
            </a:r>
          </a:p>
        </p:txBody>
      </p:sp>
      <p:sp>
        <p:nvSpPr>
          <p:cNvPr id="131075" name="Rectangle 3"/>
          <p:cNvSpPr>
            <a:spLocks noGrp="1" noChangeArrowheads="1"/>
          </p:cNvSpPr>
          <p:nvPr>
            <p:ph type="body" idx="4294967295"/>
          </p:nvPr>
        </p:nvSpPr>
        <p:spPr>
          <a:xfrm>
            <a:off x="457200" y="1646238"/>
            <a:ext cx="8229600" cy="4525962"/>
          </a:xfrm>
        </p:spPr>
        <p:txBody>
          <a:bodyPr/>
          <a:lstStyle/>
          <a:p>
            <a:pPr algn="just" eaLnBrk="1" hangingPunct="1">
              <a:lnSpc>
                <a:spcPct val="90000"/>
              </a:lnSpc>
            </a:pPr>
            <a:r>
              <a:rPr lang="en-US" b="1" i="1" smtClean="0"/>
              <a:t>Areal Produktif</a:t>
            </a:r>
            <a:r>
              <a:rPr lang="en-US" sz="2400" smtClean="0"/>
              <a:t> :</a:t>
            </a:r>
            <a:r>
              <a:rPr lang="id-ID" sz="2400" smtClean="0"/>
              <a:t> areal di dalam Wilayah Kerja  baik di daratan maupun di perairan yang telah dieksploitasi/menghasilkan minyak bumi dan atau gas bumi (tahap eksploitasi/produksi)</a:t>
            </a:r>
            <a:endParaRPr lang="en-US" sz="2400" smtClean="0"/>
          </a:p>
          <a:p>
            <a:pPr algn="just" eaLnBrk="1" hangingPunct="1">
              <a:lnSpc>
                <a:spcPct val="90000"/>
              </a:lnSpc>
            </a:pPr>
            <a:endParaRPr lang="en-US" sz="2400" smtClean="0"/>
          </a:p>
          <a:p>
            <a:pPr algn="just" eaLnBrk="1" hangingPunct="1">
              <a:lnSpc>
                <a:spcPct val="90000"/>
              </a:lnSpc>
              <a:buFont typeface="Wingdings 2" pitchFamily="18" charset="2"/>
              <a:buNone/>
            </a:pPr>
            <a:r>
              <a:rPr lang="en-US" sz="2400" smtClean="0"/>
              <a:t>	NJOP = Angka kapitalisasi</a:t>
            </a:r>
            <a:r>
              <a:rPr lang="id-ID" sz="2400" smtClean="0"/>
              <a:t> </a:t>
            </a:r>
            <a:r>
              <a:rPr lang="en-US" sz="2400" smtClean="0"/>
              <a:t>x Penjualan Hasil </a:t>
            </a:r>
            <a:r>
              <a:rPr lang="id-ID" sz="2400" smtClean="0"/>
              <a:t>           </a:t>
            </a:r>
          </a:p>
          <a:p>
            <a:pPr eaLnBrk="1" hangingPunct="1">
              <a:lnSpc>
                <a:spcPct val="90000"/>
              </a:lnSpc>
              <a:buFont typeface="Wingdings 2" pitchFamily="18" charset="2"/>
              <a:buNone/>
            </a:pPr>
            <a:r>
              <a:rPr lang="id-ID" sz="2400" smtClean="0"/>
              <a:t>                 </a:t>
            </a:r>
            <a:r>
              <a:rPr lang="en-US" sz="2400" smtClean="0"/>
              <a:t>Produksi dalam satu tahun sebelum </a:t>
            </a:r>
            <a:r>
              <a:rPr lang="id-ID" sz="2400" smtClean="0"/>
              <a:t> </a:t>
            </a:r>
          </a:p>
          <a:p>
            <a:pPr eaLnBrk="1" hangingPunct="1">
              <a:lnSpc>
                <a:spcPct val="90000"/>
              </a:lnSpc>
              <a:buFont typeface="Wingdings 2" pitchFamily="18" charset="2"/>
              <a:buNone/>
            </a:pPr>
            <a:r>
              <a:rPr lang="id-ID" sz="2400" smtClean="0"/>
              <a:t>                 </a:t>
            </a:r>
            <a:r>
              <a:rPr lang="en-US" sz="2400" smtClean="0"/>
              <a:t>tahun pajak berjalan</a:t>
            </a:r>
          </a:p>
          <a:p>
            <a:pPr eaLnBrk="1" hangingPunct="1">
              <a:lnSpc>
                <a:spcPct val="90000"/>
              </a:lnSpc>
              <a:buFont typeface="Wingdings 2" pitchFamily="18" charset="2"/>
              <a:buNone/>
            </a:pPr>
            <a:endParaRPr lang="id-ID" sz="2400" smtClean="0"/>
          </a:p>
          <a:p>
            <a:pPr algn="ctr" eaLnBrk="1" hangingPunct="1">
              <a:lnSpc>
                <a:spcPct val="90000"/>
              </a:lnSpc>
              <a:buFont typeface="Wingdings 2" pitchFamily="18" charset="2"/>
              <a:buNone/>
            </a:pPr>
            <a:r>
              <a:rPr lang="id-ID" sz="2400" smtClean="0"/>
              <a:t>    </a:t>
            </a:r>
            <a:r>
              <a:rPr lang="en-US" sz="2400" b="1" smtClean="0">
                <a:solidFill>
                  <a:srgbClr val="FFFF00"/>
                </a:solidFill>
              </a:rPr>
              <a:t>Angka kapitalisasi dalam penentuan NJOP</a:t>
            </a:r>
            <a:r>
              <a:rPr lang="id-ID" sz="2400" b="1" smtClean="0">
                <a:solidFill>
                  <a:srgbClr val="FFFF00"/>
                </a:solidFill>
              </a:rPr>
              <a:t> </a:t>
            </a:r>
            <a:r>
              <a:rPr lang="en-US" sz="2400" b="1" smtClean="0">
                <a:solidFill>
                  <a:srgbClr val="FFFF00"/>
                </a:solidFill>
              </a:rPr>
              <a:t>tubuh</a:t>
            </a:r>
            <a:r>
              <a:rPr lang="id-ID" sz="2400" b="1" smtClean="0">
                <a:solidFill>
                  <a:srgbClr val="FFFF00"/>
                </a:solidFill>
              </a:rPr>
              <a:t> </a:t>
            </a:r>
            <a:r>
              <a:rPr lang="en-US" sz="2400" b="1" smtClean="0">
                <a:solidFill>
                  <a:srgbClr val="FFFF00"/>
                </a:solidFill>
              </a:rPr>
              <a:t>bumi ditetapkan setiap tahun oleh Direktur Jenderal Pajak.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1074"/>
                                        </p:tgtEl>
                                        <p:attrNameLst>
                                          <p:attrName>style.visibility</p:attrName>
                                        </p:attrNameLst>
                                      </p:cBhvr>
                                      <p:to>
                                        <p:strVal val="visible"/>
                                      </p:to>
                                    </p:set>
                                    <p:animEffect transition="in" filter="fade">
                                      <p:cBhvr>
                                        <p:cTn id="7" dur="2000"/>
                                        <p:tgtEl>
                                          <p:spTgt spid="131074"/>
                                        </p:tgtEl>
                                      </p:cBhvr>
                                    </p:animEffect>
                                    <p:anim calcmode="lin" valueType="num">
                                      <p:cBhvr>
                                        <p:cTn id="8" dur="2000" fill="hold"/>
                                        <p:tgtEl>
                                          <p:spTgt spid="131074"/>
                                        </p:tgtEl>
                                        <p:attrNameLst>
                                          <p:attrName>ppt_x</p:attrName>
                                        </p:attrNameLst>
                                      </p:cBhvr>
                                      <p:tavLst>
                                        <p:tav tm="0">
                                          <p:val>
                                            <p:strVal val="#ppt_x"/>
                                          </p:val>
                                        </p:tav>
                                        <p:tav tm="100000">
                                          <p:val>
                                            <p:strVal val="#ppt_x"/>
                                          </p:val>
                                        </p:tav>
                                      </p:tavLst>
                                    </p:anim>
                                    <p:anim calcmode="lin" valueType="num">
                                      <p:cBhvr>
                                        <p:cTn id="9" dur="2000" fill="hold"/>
                                        <p:tgtEl>
                                          <p:spTgt spid="1310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1075">
                                            <p:txEl>
                                              <p:pRg st="0" end="0"/>
                                            </p:txEl>
                                          </p:spTgt>
                                        </p:tgtEl>
                                        <p:attrNameLst>
                                          <p:attrName>style.visibility</p:attrName>
                                        </p:attrNameLst>
                                      </p:cBhvr>
                                      <p:to>
                                        <p:strVal val="visible"/>
                                      </p:to>
                                    </p:set>
                                    <p:animEffect transition="in" filter="fade">
                                      <p:cBhvr>
                                        <p:cTn id="14" dur="1000"/>
                                        <p:tgtEl>
                                          <p:spTgt spid="131075">
                                            <p:txEl>
                                              <p:pRg st="0" end="0"/>
                                            </p:txEl>
                                          </p:spTgt>
                                        </p:tgtEl>
                                      </p:cBhvr>
                                    </p:animEffect>
                                    <p:anim calcmode="lin" valueType="num">
                                      <p:cBhvr>
                                        <p:cTn id="15" dur="1000" fill="hold"/>
                                        <p:tgtEl>
                                          <p:spTgt spid="13107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10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1075">
                                            <p:txEl>
                                              <p:pRg st="2" end="2"/>
                                            </p:txEl>
                                          </p:spTgt>
                                        </p:tgtEl>
                                        <p:attrNameLst>
                                          <p:attrName>style.visibility</p:attrName>
                                        </p:attrNameLst>
                                      </p:cBhvr>
                                      <p:to>
                                        <p:strVal val="visible"/>
                                      </p:to>
                                    </p:set>
                                    <p:animEffect transition="in" filter="fade">
                                      <p:cBhvr>
                                        <p:cTn id="21" dur="1000"/>
                                        <p:tgtEl>
                                          <p:spTgt spid="131075">
                                            <p:txEl>
                                              <p:pRg st="2" end="2"/>
                                            </p:txEl>
                                          </p:spTgt>
                                        </p:tgtEl>
                                      </p:cBhvr>
                                    </p:animEffect>
                                    <p:anim calcmode="lin" valueType="num">
                                      <p:cBhvr>
                                        <p:cTn id="22" dur="1000" fill="hold"/>
                                        <p:tgtEl>
                                          <p:spTgt spid="13107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3107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1075">
                                            <p:txEl>
                                              <p:pRg st="3" end="3"/>
                                            </p:txEl>
                                          </p:spTgt>
                                        </p:tgtEl>
                                        <p:attrNameLst>
                                          <p:attrName>style.visibility</p:attrName>
                                        </p:attrNameLst>
                                      </p:cBhvr>
                                      <p:to>
                                        <p:strVal val="visible"/>
                                      </p:to>
                                    </p:set>
                                    <p:animEffect transition="in" filter="fade">
                                      <p:cBhvr>
                                        <p:cTn id="28" dur="1000"/>
                                        <p:tgtEl>
                                          <p:spTgt spid="131075">
                                            <p:txEl>
                                              <p:pRg st="3" end="3"/>
                                            </p:txEl>
                                          </p:spTgt>
                                        </p:tgtEl>
                                      </p:cBhvr>
                                    </p:animEffect>
                                    <p:anim calcmode="lin" valueType="num">
                                      <p:cBhvr>
                                        <p:cTn id="29" dur="1000" fill="hold"/>
                                        <p:tgtEl>
                                          <p:spTgt spid="13107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3107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1075">
                                            <p:txEl>
                                              <p:pRg st="4" end="4"/>
                                            </p:txEl>
                                          </p:spTgt>
                                        </p:tgtEl>
                                        <p:attrNameLst>
                                          <p:attrName>style.visibility</p:attrName>
                                        </p:attrNameLst>
                                      </p:cBhvr>
                                      <p:to>
                                        <p:strVal val="visible"/>
                                      </p:to>
                                    </p:set>
                                    <p:animEffect transition="in" filter="fade">
                                      <p:cBhvr>
                                        <p:cTn id="35" dur="1000"/>
                                        <p:tgtEl>
                                          <p:spTgt spid="131075">
                                            <p:txEl>
                                              <p:pRg st="4" end="4"/>
                                            </p:txEl>
                                          </p:spTgt>
                                        </p:tgtEl>
                                      </p:cBhvr>
                                    </p:animEffect>
                                    <p:anim calcmode="lin" valueType="num">
                                      <p:cBhvr>
                                        <p:cTn id="36" dur="1000" fill="hold"/>
                                        <p:tgtEl>
                                          <p:spTgt spid="13107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3107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1075">
                                            <p:txEl>
                                              <p:pRg st="6" end="6"/>
                                            </p:txEl>
                                          </p:spTgt>
                                        </p:tgtEl>
                                        <p:attrNameLst>
                                          <p:attrName>style.visibility</p:attrName>
                                        </p:attrNameLst>
                                      </p:cBhvr>
                                      <p:to>
                                        <p:strVal val="visible"/>
                                      </p:to>
                                    </p:set>
                                    <p:animEffect transition="in" filter="fade">
                                      <p:cBhvr>
                                        <p:cTn id="42" dur="1000"/>
                                        <p:tgtEl>
                                          <p:spTgt spid="131075">
                                            <p:txEl>
                                              <p:pRg st="6" end="6"/>
                                            </p:txEl>
                                          </p:spTgt>
                                        </p:tgtEl>
                                      </p:cBhvr>
                                    </p:animEffect>
                                    <p:anim calcmode="lin" valueType="num">
                                      <p:cBhvr>
                                        <p:cTn id="43" dur="1000" fill="hold"/>
                                        <p:tgtEl>
                                          <p:spTgt spid="131075">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13107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F9AB533F-64D2-4B8F-B09B-E3548B969A1E}" type="slidenum">
              <a:rPr lang="en-US"/>
              <a:pPr/>
              <a:t>71</a:t>
            </a:fld>
            <a:endParaRPr lang="en-US"/>
          </a:p>
        </p:txBody>
      </p:sp>
      <p:sp>
        <p:nvSpPr>
          <p:cNvPr id="69635" name="Rectangle 3"/>
          <p:cNvSpPr>
            <a:spLocks noGrp="1" noChangeArrowheads="1"/>
          </p:cNvSpPr>
          <p:nvPr>
            <p:ph type="body" idx="4294967295"/>
          </p:nvPr>
        </p:nvSpPr>
        <p:spPr>
          <a:xfrm>
            <a:off x="228600" y="1143000"/>
            <a:ext cx="4495800" cy="2438400"/>
          </a:xfrm>
          <a:noFill/>
        </p:spPr>
        <p:txBody>
          <a:bodyPr/>
          <a:lstStyle/>
          <a:p>
            <a:pPr marL="571500" lvl="1" indent="-228600" algn="just" eaLnBrk="1" hangingPunct="1">
              <a:lnSpc>
                <a:spcPct val="85000"/>
              </a:lnSpc>
              <a:spcAft>
                <a:spcPct val="20000"/>
              </a:spcAft>
              <a:buFont typeface="Wingdings" pitchFamily="2" charset="2"/>
              <a:buChar char="§"/>
            </a:pPr>
            <a:r>
              <a:rPr lang="en-US" sz="1800" smtClean="0">
                <a:solidFill>
                  <a:srgbClr val="800000"/>
                </a:solidFill>
                <a:latin typeface="Arial" pitchFamily="34" charset="0"/>
                <a:cs typeface="Times New Roman" pitchFamily="18" charset="0"/>
              </a:rPr>
              <a:t>Permukaan Bumi</a:t>
            </a:r>
            <a:r>
              <a:rPr lang="en-US" sz="1800" smtClean="0">
                <a:latin typeface="Arial" pitchFamily="34" charset="0"/>
                <a:cs typeface="Times New Roman" pitchFamily="18" charset="0"/>
              </a:rPr>
              <a:t>, terdiri dari: Areal Daratan (onshore) yaitu areal KKKS (di dalam maupun di luar WK) yang terletak di daratan dan perairan pedalaman; dan Areal di Perairan Lepas Pantai (offshore). </a:t>
            </a:r>
          </a:p>
          <a:p>
            <a:pPr marL="571500" lvl="1" indent="-228600" algn="just" eaLnBrk="1" hangingPunct="1">
              <a:lnSpc>
                <a:spcPct val="85000"/>
              </a:lnSpc>
              <a:spcAft>
                <a:spcPct val="20000"/>
              </a:spcAft>
              <a:buFont typeface="Wingdings" pitchFamily="2" charset="2"/>
              <a:buChar char="§"/>
            </a:pPr>
            <a:r>
              <a:rPr lang="en-US" sz="1800" smtClean="0">
                <a:solidFill>
                  <a:srgbClr val="800000"/>
                </a:solidFill>
                <a:latin typeface="Arial" pitchFamily="34" charset="0"/>
                <a:cs typeface="Times New Roman" pitchFamily="18" charset="0"/>
              </a:rPr>
              <a:t>Tubuh Bumi </a:t>
            </a:r>
            <a:r>
              <a:rPr lang="en-US" sz="1800" smtClean="0">
                <a:latin typeface="Arial" pitchFamily="34" charset="0"/>
                <a:cs typeface="Times New Roman" pitchFamily="18" charset="0"/>
              </a:rPr>
              <a:t>berdasarkan Hasil Produksi KKKS.</a:t>
            </a:r>
          </a:p>
          <a:p>
            <a:pPr marL="571500" lvl="1" indent="-228600" algn="just" eaLnBrk="1" hangingPunct="1">
              <a:lnSpc>
                <a:spcPct val="85000"/>
              </a:lnSpc>
              <a:spcAft>
                <a:spcPct val="20000"/>
              </a:spcAft>
              <a:buFont typeface="Wingdings" pitchFamily="2" charset="2"/>
              <a:buChar char="§"/>
            </a:pPr>
            <a:r>
              <a:rPr lang="en-US" sz="1800" smtClean="0">
                <a:solidFill>
                  <a:srgbClr val="800000"/>
                </a:solidFill>
                <a:latin typeface="Arial" pitchFamily="34" charset="0"/>
                <a:cs typeface="Times New Roman" pitchFamily="18" charset="0"/>
              </a:rPr>
              <a:t>Bangunan </a:t>
            </a:r>
            <a:r>
              <a:rPr lang="en-US" sz="1800" smtClean="0">
                <a:latin typeface="Arial" pitchFamily="34" charset="0"/>
                <a:cs typeface="Times New Roman" pitchFamily="18" charset="0"/>
              </a:rPr>
              <a:t>berdasarkan total luas bangunan yang dimiliki/dikuasai/ dimanfaatkan KKKS.</a:t>
            </a:r>
          </a:p>
        </p:txBody>
      </p:sp>
      <p:sp>
        <p:nvSpPr>
          <p:cNvPr id="343045" name="Rectangle 5"/>
          <p:cNvSpPr>
            <a:spLocks noChangeArrowheads="1"/>
          </p:cNvSpPr>
          <p:nvPr/>
        </p:nvSpPr>
        <p:spPr bwMode="auto">
          <a:xfrm>
            <a:off x="304800" y="4114800"/>
            <a:ext cx="8686800" cy="1981200"/>
          </a:xfrm>
          <a:prstGeom prst="rect">
            <a:avLst/>
          </a:prstGeom>
          <a:noFill/>
          <a:ln w="9525">
            <a:noFill/>
            <a:miter lim="800000"/>
            <a:headEnd/>
            <a:tailEnd/>
          </a:ln>
          <a:effectLst/>
        </p:spPr>
        <p:txBody>
          <a:bodyPr/>
          <a:lstStyle/>
          <a:p>
            <a:pPr marL="228600" indent="-228600" algn="just" eaLnBrk="1" hangingPunct="1">
              <a:lnSpc>
                <a:spcPct val="85000"/>
              </a:lnSpc>
              <a:spcBef>
                <a:spcPct val="20000"/>
              </a:spcBef>
              <a:spcAft>
                <a:spcPct val="20000"/>
              </a:spcAft>
              <a:buClr>
                <a:srgbClr val="990033"/>
              </a:buClr>
              <a:buFontTx/>
              <a:buChar char="•"/>
              <a:defRPr/>
            </a:pPr>
            <a:r>
              <a:rPr lang="es-ES" b="1">
                <a:solidFill>
                  <a:srgbClr val="990033"/>
                </a:solidFill>
                <a:effectLst>
                  <a:outerShdw blurRad="38100" dist="38100" dir="2700000" algn="tl">
                    <a:srgbClr val="000000"/>
                  </a:outerShdw>
                </a:effectLst>
                <a:latin typeface="Arial" charset="0"/>
                <a:cs typeface="Arial" charset="0"/>
              </a:rPr>
              <a:t>Subjek Pajak</a:t>
            </a:r>
          </a:p>
          <a:p>
            <a:pPr marL="228600" indent="-228600" algn="just" eaLnBrk="1" hangingPunct="1">
              <a:lnSpc>
                <a:spcPct val="85000"/>
              </a:lnSpc>
              <a:spcBef>
                <a:spcPct val="20000"/>
              </a:spcBef>
              <a:spcAft>
                <a:spcPct val="20000"/>
              </a:spcAft>
              <a:buClr>
                <a:srgbClr val="990033"/>
              </a:buClr>
              <a:defRPr/>
            </a:pPr>
            <a:r>
              <a:rPr lang="sv-SE">
                <a:latin typeface="Arial" charset="0"/>
                <a:cs typeface="Arial" charset="0"/>
              </a:rPr>
              <a:t>	Subjek PBB Migas adalah seluruh KKKS yang secara nyata mempunyai suatu hak atas bumi, dan/atau memperoleh manfaat atas bumi, dan/atau memiliki, menguasai, dan/atau memperoleh manfaat atas bangunan sesuai luas Wilayah Kerja yang dikuasainya. </a:t>
            </a:r>
          </a:p>
          <a:p>
            <a:pPr marL="228600" indent="-228600" algn="just" eaLnBrk="1" hangingPunct="1">
              <a:lnSpc>
                <a:spcPct val="85000"/>
              </a:lnSpc>
              <a:spcBef>
                <a:spcPct val="20000"/>
              </a:spcBef>
              <a:spcAft>
                <a:spcPct val="20000"/>
              </a:spcAft>
              <a:buClr>
                <a:srgbClr val="990033"/>
              </a:buClr>
              <a:buFontTx/>
              <a:buChar char="•"/>
              <a:defRPr/>
            </a:pPr>
            <a:r>
              <a:rPr lang="en-US" b="1">
                <a:solidFill>
                  <a:srgbClr val="990033"/>
                </a:solidFill>
                <a:effectLst>
                  <a:outerShdw blurRad="38100" dist="38100" dir="2700000" algn="tl">
                    <a:srgbClr val="000000"/>
                  </a:outerShdw>
                </a:effectLst>
                <a:latin typeface="Arial" charset="0"/>
                <a:cs typeface="Arial" charset="0"/>
              </a:rPr>
              <a:t>Wajib Pajak</a:t>
            </a:r>
          </a:p>
          <a:p>
            <a:pPr marL="228600" indent="-228600" algn="just" eaLnBrk="1" hangingPunct="1">
              <a:lnSpc>
                <a:spcPct val="85000"/>
              </a:lnSpc>
              <a:spcBef>
                <a:spcPct val="20000"/>
              </a:spcBef>
              <a:spcAft>
                <a:spcPct val="20000"/>
              </a:spcAft>
              <a:buClr>
                <a:srgbClr val="990033"/>
              </a:buClr>
              <a:defRPr/>
            </a:pPr>
            <a:r>
              <a:rPr lang="en-US">
                <a:latin typeface="Arial" charset="0"/>
                <a:cs typeface="Arial" charset="0"/>
              </a:rPr>
              <a:t>	Subjek Pajak sebagaimana di atas yang dikenakan kewajiban membayar pajak menjadi Wajib Pajak PBB Migas.</a:t>
            </a:r>
          </a:p>
        </p:txBody>
      </p:sp>
      <p:pic>
        <p:nvPicPr>
          <p:cNvPr id="69637" name="Picture 56" descr="objek pbb migas"/>
          <p:cNvPicPr>
            <a:picLocks noChangeAspect="1" noChangeArrowheads="1"/>
          </p:cNvPicPr>
          <p:nvPr/>
        </p:nvPicPr>
        <p:blipFill>
          <a:blip r:embed="rId3"/>
          <a:srcRect/>
          <a:stretch>
            <a:fillRect/>
          </a:stretch>
        </p:blipFill>
        <p:spPr bwMode="auto">
          <a:xfrm>
            <a:off x="4953000" y="1447800"/>
            <a:ext cx="4014788" cy="2286000"/>
          </a:xfrm>
          <a:prstGeom prst="rect">
            <a:avLst/>
          </a:prstGeom>
          <a:noFill/>
          <a:ln w="9525">
            <a:noFill/>
            <a:miter lim="800000"/>
            <a:headEnd/>
            <a:tailEnd/>
          </a:ln>
        </p:spPr>
      </p:pic>
      <p:sp>
        <p:nvSpPr>
          <p:cNvPr id="343097" name="Rectangle 57"/>
          <p:cNvSpPr>
            <a:spLocks noChangeArrowheads="1"/>
          </p:cNvSpPr>
          <p:nvPr/>
        </p:nvSpPr>
        <p:spPr bwMode="auto">
          <a:xfrm>
            <a:off x="76200" y="762000"/>
            <a:ext cx="8991600" cy="381000"/>
          </a:xfrm>
          <a:prstGeom prst="rect">
            <a:avLst/>
          </a:prstGeom>
          <a:noFill/>
          <a:ln w="9525">
            <a:noFill/>
            <a:miter lim="800000"/>
            <a:headEnd/>
            <a:tailEnd/>
          </a:ln>
          <a:effectLst/>
        </p:spPr>
        <p:txBody>
          <a:bodyPr anchor="ctr"/>
          <a:lstStyle/>
          <a:p>
            <a:pPr lvl="1" indent="-228600" algn="just" eaLnBrk="1" hangingPunct="1">
              <a:lnSpc>
                <a:spcPct val="80000"/>
              </a:lnSpc>
              <a:spcBef>
                <a:spcPct val="30000"/>
              </a:spcBef>
              <a:spcAft>
                <a:spcPct val="25000"/>
              </a:spcAft>
              <a:buClr>
                <a:srgbClr val="990033"/>
              </a:buClr>
              <a:buFontTx/>
              <a:buChar char="•"/>
              <a:defRPr/>
            </a:pPr>
            <a:r>
              <a:rPr lang="es-ES" sz="2000" b="1">
                <a:solidFill>
                  <a:srgbClr val="990033"/>
                </a:solidFill>
                <a:effectLst>
                  <a:outerShdw blurRad="38100" dist="38100" dir="2700000" algn="tl">
                    <a:srgbClr val="000000"/>
                  </a:outerShdw>
                </a:effectLst>
                <a:latin typeface="Arial" charset="0"/>
                <a:cs typeface="Arial" charset="0"/>
              </a:rPr>
              <a:t>Objek PBB Migas</a:t>
            </a:r>
            <a:r>
              <a:rPr lang="es-ES" sz="2000">
                <a:latin typeface="Arial" charset="0"/>
                <a:cs typeface="Arial" charset="0"/>
              </a:rPr>
              <a:t> </a:t>
            </a:r>
            <a:r>
              <a:rPr lang="es-ES">
                <a:latin typeface="Arial" charset="0"/>
                <a:cs typeface="Arial" charset="0"/>
              </a:rPr>
              <a:t>terdiri atas permukaan bumi, tubuh bumi, dan bangunan:</a:t>
            </a:r>
          </a:p>
        </p:txBody>
      </p:sp>
      <p:sp>
        <p:nvSpPr>
          <p:cNvPr id="343102" name="Rectangle 62"/>
          <p:cNvSpPr>
            <a:spLocks noChangeArrowheads="1"/>
          </p:cNvSpPr>
          <p:nvPr/>
        </p:nvSpPr>
        <p:spPr bwMode="auto">
          <a:xfrm>
            <a:off x="381000" y="152400"/>
            <a:ext cx="8382000" cy="457200"/>
          </a:xfrm>
          <a:prstGeom prst="rect">
            <a:avLst/>
          </a:prstGeom>
          <a:solidFill>
            <a:srgbClr val="FFFF99"/>
          </a:solidFill>
          <a:ln w="9525">
            <a:noFill/>
            <a:miter lim="800000"/>
            <a:headEnd/>
            <a:tailEnd/>
          </a:ln>
          <a:effectLst/>
        </p:spPr>
        <p:txBody>
          <a:bodyPr anchor="ctr"/>
          <a:lstStyle/>
          <a:p>
            <a:pPr marL="342900" indent="-342900" algn="ctr" eaLnBrk="1" hangingPunct="1">
              <a:lnSpc>
                <a:spcPct val="90000"/>
              </a:lnSpc>
              <a:spcAft>
                <a:spcPct val="100000"/>
              </a:spcAft>
            </a:pPr>
            <a:r>
              <a:rPr lang="es-ES" sz="2200" b="1">
                <a:solidFill>
                  <a:srgbClr val="990033"/>
                </a:solidFill>
                <a:effectLst>
                  <a:outerShdw blurRad="38100" dist="38100" dir="2700000" algn="tl">
                    <a:srgbClr val="000000"/>
                  </a:outerShdw>
                </a:effectLst>
                <a:latin typeface="Verdana" pitchFamily="34" charset="0"/>
                <a:cs typeface="Arial" pitchFamily="34" charset="0"/>
              </a:rPr>
              <a:t>Objek, Subjek, dan Wajib Pajak PBB Migas</a:t>
            </a:r>
            <a:endParaRPr lang="en-GB" sz="2200" b="1">
              <a:solidFill>
                <a:srgbClr val="990033"/>
              </a:solidFill>
              <a:effectLst>
                <a:outerShdw blurRad="38100" dist="38100" dir="2700000" algn="tl">
                  <a:srgbClr val="000000"/>
                </a:outerShdw>
              </a:effectLst>
              <a:latin typeface="Verdana" pitchFamily="34" charset="0"/>
              <a:cs typeface="Arial"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669DEE4-23A6-4E3A-8EDC-325C5986AAF8}" type="slidenum">
              <a:rPr lang="en-US"/>
              <a:pPr/>
              <a:t>72</a:t>
            </a:fld>
            <a:endParaRPr lang="en-US"/>
          </a:p>
        </p:txBody>
      </p:sp>
      <p:sp>
        <p:nvSpPr>
          <p:cNvPr id="128002" name="Rectangle 2"/>
          <p:cNvSpPr>
            <a:spLocks noGrp="1"/>
          </p:cNvSpPr>
          <p:nvPr>
            <p:ph type="title"/>
          </p:nvPr>
        </p:nvSpPr>
        <p:spPr bwMode="auto"/>
        <p:txBody>
          <a:bodyPr wrap="square" lIns="91440" tIns="45720" rIns="91440" bIns="45720" numCol="1" anchorCtr="0" compatLnSpc="1">
            <a:prstTxWarp prst="textNoShape">
              <a:avLst/>
            </a:prstTxWarp>
          </a:bodyPr>
          <a:lstStyle/>
          <a:p>
            <a:pPr eaLnBrk="1" hangingPunct="1">
              <a:defRPr/>
            </a:pPr>
            <a:r>
              <a:rPr lang="en-US" sz="3700" b="0" smtClean="0">
                <a:solidFill>
                  <a:srgbClr val="FFFF00"/>
                </a:solidFill>
              </a:rPr>
              <a:t>SEKTOR PERTAMBANGAN MIGAS</a:t>
            </a:r>
          </a:p>
        </p:txBody>
      </p:sp>
      <p:sp>
        <p:nvSpPr>
          <p:cNvPr id="128003" name="Rectangle 3"/>
          <p:cNvSpPr>
            <a:spLocks noGrp="1"/>
          </p:cNvSpPr>
          <p:nvPr>
            <p:ph type="body" idx="1"/>
          </p:nvPr>
        </p:nvSpPr>
        <p:spPr/>
        <p:txBody>
          <a:bodyPr/>
          <a:lstStyle/>
          <a:p>
            <a:pPr eaLnBrk="1" hangingPunct="1">
              <a:lnSpc>
                <a:spcPct val="80000"/>
              </a:lnSpc>
            </a:pPr>
            <a:r>
              <a:rPr lang="en-US" sz="2400" b="1" i="1" smtClean="0"/>
              <a:t>Areal Tdk Produktif</a:t>
            </a:r>
            <a:r>
              <a:rPr lang="en-US" sz="2400" smtClean="0"/>
              <a:t> : Areal yg sama sekali tdk menghasilkan Migas</a:t>
            </a:r>
          </a:p>
          <a:p>
            <a:pPr eaLnBrk="1" hangingPunct="1">
              <a:lnSpc>
                <a:spcPct val="80000"/>
              </a:lnSpc>
              <a:buFont typeface="Wingdings 2" pitchFamily="18" charset="2"/>
              <a:buNone/>
            </a:pPr>
            <a:r>
              <a:rPr lang="en-US" sz="2400" smtClean="0"/>
              <a:t>	NJOP = NJOP Tanah</a:t>
            </a:r>
          </a:p>
          <a:p>
            <a:pPr eaLnBrk="1" hangingPunct="1">
              <a:lnSpc>
                <a:spcPct val="80000"/>
              </a:lnSpc>
            </a:pPr>
            <a:r>
              <a:rPr lang="en-US" sz="2400" b="1" i="1" smtClean="0"/>
              <a:t>Areal Emplasemen</a:t>
            </a:r>
            <a:r>
              <a:rPr lang="en-US" sz="2400" smtClean="0"/>
              <a:t> : Areal di dlm / diluar WKP yg diatasnya terdpt bangunan/pekarangan</a:t>
            </a:r>
          </a:p>
          <a:p>
            <a:pPr eaLnBrk="1" hangingPunct="1">
              <a:lnSpc>
                <a:spcPct val="80000"/>
              </a:lnSpc>
              <a:buFont typeface="Wingdings 2" pitchFamily="18" charset="2"/>
              <a:buNone/>
            </a:pPr>
            <a:r>
              <a:rPr lang="en-US" sz="2400" smtClean="0"/>
              <a:t>	NJOP = NJOP Tanah</a:t>
            </a:r>
          </a:p>
          <a:p>
            <a:pPr eaLnBrk="1" hangingPunct="1">
              <a:lnSpc>
                <a:spcPct val="80000"/>
              </a:lnSpc>
            </a:pPr>
            <a:r>
              <a:rPr lang="en-US" sz="2400" b="1" i="1" smtClean="0"/>
              <a:t>Areal Lainnya</a:t>
            </a:r>
            <a:r>
              <a:rPr lang="en-US" sz="2400" smtClean="0"/>
              <a:t> : Pengamanan &amp; Tanah Kosong</a:t>
            </a:r>
          </a:p>
          <a:p>
            <a:pPr eaLnBrk="1" hangingPunct="1">
              <a:lnSpc>
                <a:spcPct val="80000"/>
              </a:lnSpc>
              <a:buFont typeface="Wingdings 2" pitchFamily="18" charset="2"/>
              <a:buNone/>
            </a:pPr>
            <a:r>
              <a:rPr lang="en-US" sz="2400" smtClean="0"/>
              <a:t>	NJOP = NJOP Tanah</a:t>
            </a:r>
          </a:p>
          <a:p>
            <a:pPr eaLnBrk="1" hangingPunct="1">
              <a:lnSpc>
                <a:spcPct val="80000"/>
              </a:lnSpc>
            </a:pPr>
            <a:r>
              <a:rPr lang="en-US" sz="2400" b="1" i="1" smtClean="0"/>
              <a:t>Areal Perairan</a:t>
            </a:r>
            <a:r>
              <a:rPr lang="en-US" sz="2400" smtClean="0"/>
              <a:t> : Utk Pelabuhan khusus</a:t>
            </a:r>
          </a:p>
          <a:p>
            <a:pPr eaLnBrk="1" hangingPunct="1">
              <a:lnSpc>
                <a:spcPct val="80000"/>
              </a:lnSpc>
              <a:buFont typeface="Wingdings 2" pitchFamily="18" charset="2"/>
              <a:buNone/>
            </a:pPr>
            <a:r>
              <a:rPr lang="en-US" sz="2400" smtClean="0"/>
              <a:t>	NJOP = NJOP Perairan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8003">
                                            <p:txEl>
                                              <p:pRg st="0" end="0"/>
                                            </p:txEl>
                                          </p:spTgt>
                                        </p:tgtEl>
                                        <p:attrNameLst>
                                          <p:attrName>style.visibility</p:attrName>
                                        </p:attrNameLst>
                                      </p:cBhvr>
                                      <p:to>
                                        <p:strVal val="visible"/>
                                      </p:to>
                                    </p:set>
                                    <p:animEffect transition="in" filter="fade">
                                      <p:cBhvr>
                                        <p:cTn id="7" dur="1000"/>
                                        <p:tgtEl>
                                          <p:spTgt spid="128003">
                                            <p:txEl>
                                              <p:pRg st="0" end="0"/>
                                            </p:txEl>
                                          </p:spTgt>
                                        </p:tgtEl>
                                      </p:cBhvr>
                                    </p:animEffect>
                                    <p:anim calcmode="lin" valueType="num">
                                      <p:cBhvr>
                                        <p:cTn id="8" dur="1000" fill="hold"/>
                                        <p:tgtEl>
                                          <p:spTgt spid="12800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800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8003">
                                            <p:txEl>
                                              <p:pRg st="1" end="1"/>
                                            </p:txEl>
                                          </p:spTgt>
                                        </p:tgtEl>
                                        <p:attrNameLst>
                                          <p:attrName>style.visibility</p:attrName>
                                        </p:attrNameLst>
                                      </p:cBhvr>
                                      <p:to>
                                        <p:strVal val="visible"/>
                                      </p:to>
                                    </p:set>
                                    <p:animEffect transition="in" filter="fade">
                                      <p:cBhvr>
                                        <p:cTn id="14" dur="1000"/>
                                        <p:tgtEl>
                                          <p:spTgt spid="128003">
                                            <p:txEl>
                                              <p:pRg st="1" end="1"/>
                                            </p:txEl>
                                          </p:spTgt>
                                        </p:tgtEl>
                                      </p:cBhvr>
                                    </p:animEffect>
                                    <p:anim calcmode="lin" valueType="num">
                                      <p:cBhvr>
                                        <p:cTn id="15" dur="1000" fill="hold"/>
                                        <p:tgtEl>
                                          <p:spTgt spid="12800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800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8003">
                                            <p:txEl>
                                              <p:pRg st="2" end="2"/>
                                            </p:txEl>
                                          </p:spTgt>
                                        </p:tgtEl>
                                        <p:attrNameLst>
                                          <p:attrName>style.visibility</p:attrName>
                                        </p:attrNameLst>
                                      </p:cBhvr>
                                      <p:to>
                                        <p:strVal val="visible"/>
                                      </p:to>
                                    </p:set>
                                    <p:animEffect transition="in" filter="fade">
                                      <p:cBhvr>
                                        <p:cTn id="21" dur="1000"/>
                                        <p:tgtEl>
                                          <p:spTgt spid="128003">
                                            <p:txEl>
                                              <p:pRg st="2" end="2"/>
                                            </p:txEl>
                                          </p:spTgt>
                                        </p:tgtEl>
                                      </p:cBhvr>
                                    </p:animEffect>
                                    <p:anim calcmode="lin" valueType="num">
                                      <p:cBhvr>
                                        <p:cTn id="22" dur="1000" fill="hold"/>
                                        <p:tgtEl>
                                          <p:spTgt spid="12800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280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8003">
                                            <p:txEl>
                                              <p:pRg st="3" end="3"/>
                                            </p:txEl>
                                          </p:spTgt>
                                        </p:tgtEl>
                                        <p:attrNameLst>
                                          <p:attrName>style.visibility</p:attrName>
                                        </p:attrNameLst>
                                      </p:cBhvr>
                                      <p:to>
                                        <p:strVal val="visible"/>
                                      </p:to>
                                    </p:set>
                                    <p:animEffect transition="in" filter="fade">
                                      <p:cBhvr>
                                        <p:cTn id="28" dur="1000"/>
                                        <p:tgtEl>
                                          <p:spTgt spid="128003">
                                            <p:txEl>
                                              <p:pRg st="3" end="3"/>
                                            </p:txEl>
                                          </p:spTgt>
                                        </p:tgtEl>
                                      </p:cBhvr>
                                    </p:animEffect>
                                    <p:anim calcmode="lin" valueType="num">
                                      <p:cBhvr>
                                        <p:cTn id="29" dur="1000" fill="hold"/>
                                        <p:tgtEl>
                                          <p:spTgt spid="12800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2800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8003">
                                            <p:txEl>
                                              <p:pRg st="4" end="4"/>
                                            </p:txEl>
                                          </p:spTgt>
                                        </p:tgtEl>
                                        <p:attrNameLst>
                                          <p:attrName>style.visibility</p:attrName>
                                        </p:attrNameLst>
                                      </p:cBhvr>
                                      <p:to>
                                        <p:strVal val="visible"/>
                                      </p:to>
                                    </p:set>
                                    <p:animEffect transition="in" filter="fade">
                                      <p:cBhvr>
                                        <p:cTn id="35" dur="1000"/>
                                        <p:tgtEl>
                                          <p:spTgt spid="128003">
                                            <p:txEl>
                                              <p:pRg st="4" end="4"/>
                                            </p:txEl>
                                          </p:spTgt>
                                        </p:tgtEl>
                                      </p:cBhvr>
                                    </p:animEffect>
                                    <p:anim calcmode="lin" valueType="num">
                                      <p:cBhvr>
                                        <p:cTn id="36" dur="1000" fill="hold"/>
                                        <p:tgtEl>
                                          <p:spTgt spid="12800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2800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8003">
                                            <p:txEl>
                                              <p:pRg st="5" end="5"/>
                                            </p:txEl>
                                          </p:spTgt>
                                        </p:tgtEl>
                                        <p:attrNameLst>
                                          <p:attrName>style.visibility</p:attrName>
                                        </p:attrNameLst>
                                      </p:cBhvr>
                                      <p:to>
                                        <p:strVal val="visible"/>
                                      </p:to>
                                    </p:set>
                                    <p:animEffect transition="in" filter="fade">
                                      <p:cBhvr>
                                        <p:cTn id="42" dur="1000"/>
                                        <p:tgtEl>
                                          <p:spTgt spid="128003">
                                            <p:txEl>
                                              <p:pRg st="5" end="5"/>
                                            </p:txEl>
                                          </p:spTgt>
                                        </p:tgtEl>
                                      </p:cBhvr>
                                    </p:animEffect>
                                    <p:anim calcmode="lin" valueType="num">
                                      <p:cBhvr>
                                        <p:cTn id="43" dur="1000" fill="hold"/>
                                        <p:tgtEl>
                                          <p:spTgt spid="12800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2800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8003">
                                            <p:txEl>
                                              <p:pRg st="6" end="6"/>
                                            </p:txEl>
                                          </p:spTgt>
                                        </p:tgtEl>
                                        <p:attrNameLst>
                                          <p:attrName>style.visibility</p:attrName>
                                        </p:attrNameLst>
                                      </p:cBhvr>
                                      <p:to>
                                        <p:strVal val="visible"/>
                                      </p:to>
                                    </p:set>
                                    <p:animEffect transition="in" filter="fade">
                                      <p:cBhvr>
                                        <p:cTn id="49" dur="1000"/>
                                        <p:tgtEl>
                                          <p:spTgt spid="128003">
                                            <p:txEl>
                                              <p:pRg st="6" end="6"/>
                                            </p:txEl>
                                          </p:spTgt>
                                        </p:tgtEl>
                                      </p:cBhvr>
                                    </p:animEffect>
                                    <p:anim calcmode="lin" valueType="num">
                                      <p:cBhvr>
                                        <p:cTn id="50" dur="1000" fill="hold"/>
                                        <p:tgtEl>
                                          <p:spTgt spid="12800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2800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8003">
                                            <p:txEl>
                                              <p:pRg st="7" end="7"/>
                                            </p:txEl>
                                          </p:spTgt>
                                        </p:tgtEl>
                                        <p:attrNameLst>
                                          <p:attrName>style.visibility</p:attrName>
                                        </p:attrNameLst>
                                      </p:cBhvr>
                                      <p:to>
                                        <p:strVal val="visible"/>
                                      </p:to>
                                    </p:set>
                                    <p:animEffect transition="in" filter="fade">
                                      <p:cBhvr>
                                        <p:cTn id="56" dur="1000"/>
                                        <p:tgtEl>
                                          <p:spTgt spid="128003">
                                            <p:txEl>
                                              <p:pRg st="7" end="7"/>
                                            </p:txEl>
                                          </p:spTgt>
                                        </p:tgtEl>
                                      </p:cBhvr>
                                    </p:animEffect>
                                    <p:anim calcmode="lin" valueType="num">
                                      <p:cBhvr>
                                        <p:cTn id="57" dur="1000" fill="hold"/>
                                        <p:tgtEl>
                                          <p:spTgt spid="12800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12800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4F80E28B-5559-4A15-A81E-96F922549FE1}" type="slidenum">
              <a:rPr lang="en-US"/>
              <a:pPr/>
              <a:t>73</a:t>
            </a:fld>
            <a:endParaRPr lang="en-US"/>
          </a:p>
        </p:txBody>
      </p:sp>
      <p:sp>
        <p:nvSpPr>
          <p:cNvPr id="373762" name="Rectangle 2"/>
          <p:cNvSpPr>
            <a:spLocks noGrp="1" noChangeArrowheads="1"/>
          </p:cNvSpPr>
          <p:nvPr>
            <p:ph type="body" idx="4294967295"/>
          </p:nvPr>
        </p:nvSpPr>
        <p:spPr>
          <a:xfrm>
            <a:off x="381000" y="1066800"/>
            <a:ext cx="8534400" cy="5181600"/>
          </a:xfrm>
        </p:spPr>
        <p:txBody>
          <a:bodyPr/>
          <a:lstStyle/>
          <a:p>
            <a:pPr marL="342900" indent="-342900" algn="just" eaLnBrk="1" hangingPunct="1">
              <a:lnSpc>
                <a:spcPct val="80000"/>
              </a:lnSpc>
              <a:spcAft>
                <a:spcPct val="25000"/>
              </a:spcAft>
              <a:buFontTx/>
              <a:buAutoNum type="arabicPeriod"/>
              <a:tabLst>
                <a:tab pos="1028700" algn="l"/>
                <a:tab pos="4343400" algn="l"/>
                <a:tab pos="4686300" algn="l"/>
              </a:tabLst>
            </a:pPr>
            <a:r>
              <a:rPr lang="en-US" sz="2000" b="1" smtClean="0">
                <a:solidFill>
                  <a:srgbClr val="990033"/>
                </a:solidFill>
                <a:effectLst>
                  <a:outerShdw blurRad="38100" dist="38100" dir="2700000" algn="tl">
                    <a:srgbClr val="FFFFFF"/>
                  </a:outerShdw>
                </a:effectLst>
                <a:latin typeface="Arial" pitchFamily="34" charset="0"/>
              </a:rPr>
              <a:t>AREAL DARATAN (Onshore)</a:t>
            </a:r>
          </a:p>
          <a:p>
            <a:pPr marL="571500" lvl="1" indent="-171450" algn="just" eaLnBrk="1" hangingPunct="1">
              <a:lnSpc>
                <a:spcPct val="80000"/>
              </a:lnSpc>
              <a:spcAft>
                <a:spcPct val="25000"/>
              </a:spcAft>
              <a:buFontTx/>
              <a:buChar char="•"/>
              <a:tabLst>
                <a:tab pos="1028700" algn="l"/>
                <a:tab pos="4343400" algn="l"/>
                <a:tab pos="4686300" algn="l"/>
              </a:tabLst>
            </a:pPr>
            <a:r>
              <a:rPr lang="en-US" sz="2000" smtClean="0">
                <a:solidFill>
                  <a:srgbClr val="990000"/>
                </a:solidFill>
                <a:effectLst>
                  <a:outerShdw blurRad="38100" dist="38100" dir="2700000" algn="tl">
                    <a:srgbClr val="FFFFFF"/>
                  </a:outerShdw>
                </a:effectLst>
                <a:latin typeface="Arial" pitchFamily="34" charset="0"/>
              </a:rPr>
              <a:t>NJOP AREAL </a:t>
            </a:r>
            <a:r>
              <a:rPr lang="en-US" sz="2000" smtClean="0">
                <a:latin typeface="Arial" pitchFamily="34" charset="0"/>
              </a:rPr>
              <a:t>ditetapkan sebagaimana NJOP objek Pedesaan dan Perkotaan sesuai lokasi dimana objek pajak berada.</a:t>
            </a:r>
          </a:p>
          <a:p>
            <a:pPr marL="571500" lvl="1" indent="-171450" algn="just" eaLnBrk="1" hangingPunct="1">
              <a:lnSpc>
                <a:spcPct val="80000"/>
              </a:lnSpc>
              <a:spcAft>
                <a:spcPct val="25000"/>
              </a:spcAft>
              <a:buFont typeface="Wingdings 2" pitchFamily="18" charset="2"/>
              <a:buNone/>
              <a:tabLst>
                <a:tab pos="1028700" algn="l"/>
                <a:tab pos="4343400" algn="l"/>
                <a:tab pos="4686300" algn="l"/>
              </a:tabLst>
            </a:pPr>
            <a:r>
              <a:rPr lang="en-US" sz="2000" smtClean="0">
                <a:latin typeface="Arial" pitchFamily="34" charset="0"/>
              </a:rPr>
              <a:t>		</a:t>
            </a:r>
            <a:r>
              <a:rPr lang="en-US" sz="2000" b="1" i="1" smtClean="0">
                <a:solidFill>
                  <a:srgbClr val="000099"/>
                </a:solidFill>
                <a:latin typeface="Arial" pitchFamily="34" charset="0"/>
              </a:rPr>
              <a:t>NJOP Areal Onshore = Luas Areal x NJOP/m2</a:t>
            </a:r>
          </a:p>
          <a:p>
            <a:pPr marL="571500" lvl="1" indent="-171450" algn="just" eaLnBrk="1" hangingPunct="1">
              <a:lnSpc>
                <a:spcPct val="80000"/>
              </a:lnSpc>
              <a:spcAft>
                <a:spcPct val="25000"/>
              </a:spcAft>
              <a:buFontTx/>
              <a:buChar char="•"/>
              <a:tabLst>
                <a:tab pos="1028700" algn="l"/>
                <a:tab pos="4343400" algn="l"/>
                <a:tab pos="4686300" algn="l"/>
              </a:tabLst>
            </a:pPr>
            <a:r>
              <a:rPr lang="en-US" sz="2000" smtClean="0">
                <a:solidFill>
                  <a:srgbClr val="990000"/>
                </a:solidFill>
                <a:effectLst>
                  <a:outerShdw blurRad="38100" dist="38100" dir="2700000" algn="tl">
                    <a:srgbClr val="FFFFFF"/>
                  </a:outerShdw>
                </a:effectLst>
                <a:latin typeface="Arial" pitchFamily="34" charset="0"/>
              </a:rPr>
              <a:t>NJOP BANGUNAN </a:t>
            </a:r>
            <a:r>
              <a:rPr lang="en-US" sz="2000" smtClean="0">
                <a:latin typeface="Arial" pitchFamily="34" charset="0"/>
              </a:rPr>
              <a:t>ditetapkan berdasarkan Daftar Biaya Komponen Bangunan (DBKB) untuk sektor Pedesaan dan Perkotaan.</a:t>
            </a:r>
          </a:p>
          <a:p>
            <a:pPr marL="571500" lvl="1" indent="-171450" algn="just" eaLnBrk="1" hangingPunct="1">
              <a:lnSpc>
                <a:spcPct val="80000"/>
              </a:lnSpc>
              <a:spcAft>
                <a:spcPct val="25000"/>
              </a:spcAft>
              <a:buFont typeface="Wingdings 2" pitchFamily="18" charset="2"/>
              <a:buNone/>
              <a:tabLst>
                <a:tab pos="1028700" algn="l"/>
                <a:tab pos="4343400" algn="l"/>
                <a:tab pos="4686300" algn="l"/>
              </a:tabLst>
            </a:pPr>
            <a:r>
              <a:rPr lang="en-US" sz="2000" smtClean="0">
                <a:latin typeface="Arial" pitchFamily="34" charset="0"/>
              </a:rPr>
              <a:t>		</a:t>
            </a:r>
            <a:r>
              <a:rPr lang="en-US" sz="2000" b="1" i="1" smtClean="0">
                <a:solidFill>
                  <a:srgbClr val="000099"/>
                </a:solidFill>
                <a:latin typeface="Arial" pitchFamily="34" charset="0"/>
              </a:rPr>
              <a:t>NJOP Bangunan Onshore = Luas Bangunan x NJOP/m2</a:t>
            </a:r>
          </a:p>
          <a:p>
            <a:pPr marL="342900" indent="-342900" algn="just" eaLnBrk="1" hangingPunct="1">
              <a:lnSpc>
                <a:spcPct val="80000"/>
              </a:lnSpc>
              <a:spcBef>
                <a:spcPct val="50000"/>
              </a:spcBef>
              <a:spcAft>
                <a:spcPct val="25000"/>
              </a:spcAft>
              <a:buFontTx/>
              <a:buAutoNum type="arabicPeriod"/>
              <a:tabLst>
                <a:tab pos="1028700" algn="l"/>
                <a:tab pos="4343400" algn="l"/>
                <a:tab pos="4686300" algn="l"/>
              </a:tabLst>
            </a:pPr>
            <a:r>
              <a:rPr lang="en-US" sz="2000" b="1" smtClean="0">
                <a:solidFill>
                  <a:srgbClr val="990033"/>
                </a:solidFill>
                <a:effectLst>
                  <a:outerShdw blurRad="38100" dist="38100" dir="2700000" algn="tl">
                    <a:srgbClr val="FFFFFF"/>
                  </a:outerShdw>
                </a:effectLst>
                <a:latin typeface="Arial" pitchFamily="34" charset="0"/>
              </a:rPr>
              <a:t>AREAL PERAIRAN LEPAS PANTAI (Offshore)</a:t>
            </a:r>
          </a:p>
          <a:p>
            <a:pPr marL="571500" lvl="1" indent="-171450" algn="just" eaLnBrk="1" hangingPunct="1">
              <a:lnSpc>
                <a:spcPct val="80000"/>
              </a:lnSpc>
              <a:spcAft>
                <a:spcPct val="25000"/>
              </a:spcAft>
              <a:buFontTx/>
              <a:buChar char="•"/>
              <a:tabLst>
                <a:tab pos="1028700" algn="l"/>
                <a:tab pos="4343400" algn="l"/>
                <a:tab pos="4686300" algn="l"/>
              </a:tabLst>
            </a:pPr>
            <a:r>
              <a:rPr lang="en-US" sz="2000" smtClean="0">
                <a:solidFill>
                  <a:srgbClr val="990000"/>
                </a:solidFill>
                <a:effectLst>
                  <a:outerShdw blurRad="38100" dist="38100" dir="2700000" algn="tl">
                    <a:srgbClr val="FFFFFF"/>
                  </a:outerShdw>
                </a:effectLst>
                <a:latin typeface="Arial" pitchFamily="34" charset="0"/>
              </a:rPr>
              <a:t>NJOP AREAL </a:t>
            </a:r>
            <a:r>
              <a:rPr lang="en-US" sz="2000" smtClean="0">
                <a:latin typeface="Arial" pitchFamily="34" charset="0"/>
              </a:rPr>
              <a:t>ditentukan berdasarkan korelasi garis lurus kesamping dengan klasifikasi NJOP permukaan bumi berupa tanah sekitarnya.</a:t>
            </a:r>
          </a:p>
          <a:p>
            <a:pPr marL="571500" lvl="1" indent="-171450" algn="just" eaLnBrk="1" hangingPunct="1">
              <a:lnSpc>
                <a:spcPct val="80000"/>
              </a:lnSpc>
              <a:spcAft>
                <a:spcPct val="25000"/>
              </a:spcAft>
              <a:buFont typeface="Wingdings 2" pitchFamily="18" charset="2"/>
              <a:buNone/>
              <a:tabLst>
                <a:tab pos="1028700" algn="l"/>
                <a:tab pos="4343400" algn="l"/>
                <a:tab pos="4686300" algn="l"/>
              </a:tabLst>
            </a:pPr>
            <a:r>
              <a:rPr lang="en-US" sz="2000" smtClean="0">
                <a:latin typeface="Arial" pitchFamily="34" charset="0"/>
              </a:rPr>
              <a:t>		</a:t>
            </a:r>
            <a:r>
              <a:rPr lang="en-US" sz="2000" b="1" i="1" smtClean="0">
                <a:solidFill>
                  <a:srgbClr val="000099"/>
                </a:solidFill>
                <a:latin typeface="Arial" pitchFamily="34" charset="0"/>
              </a:rPr>
              <a:t>NJOP Areal Offshore = Luas Areal x NJOP/m2</a:t>
            </a:r>
          </a:p>
          <a:p>
            <a:pPr marL="571500" lvl="1" indent="-171450" algn="just" eaLnBrk="1" hangingPunct="1">
              <a:lnSpc>
                <a:spcPct val="80000"/>
              </a:lnSpc>
              <a:spcAft>
                <a:spcPct val="25000"/>
              </a:spcAft>
              <a:buFontTx/>
              <a:buChar char="•"/>
              <a:tabLst>
                <a:tab pos="1028700" algn="l"/>
                <a:tab pos="4343400" algn="l"/>
                <a:tab pos="4686300" algn="l"/>
              </a:tabLst>
            </a:pPr>
            <a:r>
              <a:rPr lang="en-US" sz="2000" smtClean="0">
                <a:solidFill>
                  <a:srgbClr val="990000"/>
                </a:solidFill>
                <a:effectLst>
                  <a:outerShdw blurRad="38100" dist="38100" dir="2700000" algn="tl">
                    <a:srgbClr val="FFFFFF"/>
                  </a:outerShdw>
                </a:effectLst>
                <a:latin typeface="Arial" pitchFamily="34" charset="0"/>
              </a:rPr>
              <a:t>NJOP BANGUNAN </a:t>
            </a:r>
            <a:r>
              <a:rPr lang="en-US" sz="2000" smtClean="0">
                <a:latin typeface="Arial" pitchFamily="34" charset="0"/>
              </a:rPr>
              <a:t>ditetapkan berdasarkan Daftar Biaya Komponen Bangunan (DBKB) untuk sektor Pedesaan dan Perkotaan.</a:t>
            </a:r>
          </a:p>
          <a:p>
            <a:pPr marL="571500" lvl="1" indent="-171450" algn="just" eaLnBrk="1" hangingPunct="1">
              <a:lnSpc>
                <a:spcPct val="80000"/>
              </a:lnSpc>
              <a:spcAft>
                <a:spcPct val="25000"/>
              </a:spcAft>
              <a:buFont typeface="Wingdings 2" pitchFamily="18" charset="2"/>
              <a:buNone/>
              <a:tabLst>
                <a:tab pos="1028700" algn="l"/>
                <a:tab pos="4343400" algn="l"/>
                <a:tab pos="4686300" algn="l"/>
              </a:tabLst>
            </a:pPr>
            <a:r>
              <a:rPr lang="en-US" sz="2000" smtClean="0">
                <a:latin typeface="Arial" pitchFamily="34" charset="0"/>
              </a:rPr>
              <a:t>		</a:t>
            </a:r>
            <a:r>
              <a:rPr lang="en-US" sz="2000" b="1" i="1" smtClean="0">
                <a:solidFill>
                  <a:srgbClr val="000099"/>
                </a:solidFill>
                <a:latin typeface="Arial" pitchFamily="34" charset="0"/>
              </a:rPr>
              <a:t>NJOP Bangunan Offshore = Luas Bangunan x NJOP/m2</a:t>
            </a:r>
            <a:endParaRPr lang="en-US" sz="2000" b="1" i="1" smtClean="0">
              <a:solidFill>
                <a:srgbClr val="000099"/>
              </a:solidFill>
              <a:effectLst>
                <a:outerShdw blurRad="38100" dist="38100" dir="2700000" algn="tl">
                  <a:srgbClr val="FFFFFF"/>
                </a:outerShdw>
              </a:effectLst>
              <a:latin typeface="Arial" pitchFamily="34" charset="0"/>
            </a:endParaRPr>
          </a:p>
        </p:txBody>
      </p:sp>
      <p:sp>
        <p:nvSpPr>
          <p:cNvPr id="373763" name="Rectangle 3"/>
          <p:cNvSpPr>
            <a:spLocks noChangeArrowheads="1"/>
          </p:cNvSpPr>
          <p:nvPr/>
        </p:nvSpPr>
        <p:spPr bwMode="auto">
          <a:xfrm>
            <a:off x="381000" y="152400"/>
            <a:ext cx="8382000" cy="457200"/>
          </a:xfrm>
          <a:prstGeom prst="rect">
            <a:avLst/>
          </a:prstGeom>
          <a:solidFill>
            <a:srgbClr val="FFFF99"/>
          </a:solidFill>
          <a:ln w="9525">
            <a:noFill/>
            <a:miter lim="800000"/>
            <a:headEnd/>
            <a:tailEnd/>
          </a:ln>
          <a:effectLst/>
        </p:spPr>
        <p:txBody>
          <a:bodyPr anchor="ctr"/>
          <a:lstStyle/>
          <a:p>
            <a:pPr marL="342900" indent="-342900" algn="ctr" eaLnBrk="1" hangingPunct="1">
              <a:lnSpc>
                <a:spcPct val="90000"/>
              </a:lnSpc>
              <a:spcAft>
                <a:spcPct val="100000"/>
              </a:spcAft>
            </a:pPr>
            <a:r>
              <a:rPr lang="sv-SE" sz="2400" b="1">
                <a:solidFill>
                  <a:srgbClr val="990033"/>
                </a:solidFill>
                <a:effectLst>
                  <a:outerShdw blurRad="38100" dist="38100" dir="2700000" algn="tl">
                    <a:srgbClr val="000000"/>
                  </a:outerShdw>
                </a:effectLst>
                <a:latin typeface="Verdana" pitchFamily="34" charset="0"/>
                <a:cs typeface="Arial" pitchFamily="34" charset="0"/>
              </a:rPr>
              <a:t>Penentuan NJOP PBB Migas</a:t>
            </a:r>
            <a:endParaRPr lang="en-GB" sz="2400">
              <a:latin typeface="Verdana" pitchFamily="34" charset="0"/>
              <a:cs typeface="Arial" pitchFamily="3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E85E41A0-B2AD-45B5-B72E-7980E45103E2}" type="slidenum">
              <a:rPr lang="en-US"/>
              <a:pPr/>
              <a:t>74</a:t>
            </a:fld>
            <a:endParaRPr lang="en-US"/>
          </a:p>
        </p:txBody>
      </p:sp>
      <p:sp>
        <p:nvSpPr>
          <p:cNvPr id="373762" name="Rectangle 2"/>
          <p:cNvSpPr>
            <a:spLocks noGrp="1" noChangeArrowheads="1"/>
          </p:cNvSpPr>
          <p:nvPr>
            <p:ph type="body" idx="4294967295"/>
          </p:nvPr>
        </p:nvSpPr>
        <p:spPr>
          <a:xfrm>
            <a:off x="152400" y="1371600"/>
            <a:ext cx="8534400" cy="2438400"/>
          </a:xfrm>
        </p:spPr>
        <p:txBody>
          <a:bodyPr/>
          <a:lstStyle/>
          <a:p>
            <a:pPr marL="533400" indent="-533400" algn="just" eaLnBrk="1" hangingPunct="1">
              <a:lnSpc>
                <a:spcPct val="80000"/>
              </a:lnSpc>
              <a:spcBef>
                <a:spcPct val="50000"/>
              </a:spcBef>
              <a:spcAft>
                <a:spcPct val="25000"/>
              </a:spcAft>
              <a:buFontTx/>
              <a:buAutoNum type="arabicPeriod" startAt="3"/>
              <a:tabLst>
                <a:tab pos="1028700" algn="l"/>
                <a:tab pos="4343400" algn="l"/>
                <a:tab pos="4686300" algn="l"/>
              </a:tabLst>
            </a:pPr>
            <a:r>
              <a:rPr lang="en-US" sz="2400" b="1" smtClean="0">
                <a:solidFill>
                  <a:srgbClr val="990033"/>
                </a:solidFill>
                <a:effectLst>
                  <a:outerShdw blurRad="38100" dist="38100" dir="2700000" algn="tl">
                    <a:srgbClr val="FFFFFF"/>
                  </a:outerShdw>
                </a:effectLst>
                <a:latin typeface="Arial" pitchFamily="34" charset="0"/>
              </a:rPr>
              <a:t>TUBUH BUMI</a:t>
            </a:r>
          </a:p>
          <a:p>
            <a:pPr marL="533400" indent="-533400" algn="just" eaLnBrk="1" hangingPunct="1">
              <a:lnSpc>
                <a:spcPct val="80000"/>
              </a:lnSpc>
              <a:spcBef>
                <a:spcPct val="10000"/>
              </a:spcBef>
              <a:spcAft>
                <a:spcPct val="25000"/>
              </a:spcAft>
              <a:buFont typeface="Wingdings 2" pitchFamily="18" charset="2"/>
              <a:buNone/>
              <a:tabLst>
                <a:tab pos="1028700" algn="l"/>
                <a:tab pos="4343400" algn="l"/>
                <a:tab pos="4686300" algn="l"/>
              </a:tabLst>
            </a:pPr>
            <a:r>
              <a:rPr lang="en-US" sz="2400" smtClean="0">
                <a:latin typeface="Arial" pitchFamily="34" charset="0"/>
              </a:rPr>
              <a:t>	NJOP ditentukan dengan pendekatan NJOP Pengganti (berdasarkan hasil produksi objek pajak, Pasal 1 UU PBB).</a:t>
            </a:r>
          </a:p>
          <a:p>
            <a:pPr marL="857250" lvl="1" indent="-457200" algn="just" eaLnBrk="1" hangingPunct="1">
              <a:lnSpc>
                <a:spcPct val="80000"/>
              </a:lnSpc>
              <a:spcAft>
                <a:spcPct val="25000"/>
              </a:spcAft>
              <a:buFont typeface="Wingdings 2" pitchFamily="18" charset="2"/>
              <a:buNone/>
              <a:tabLst>
                <a:tab pos="1028700" algn="l"/>
                <a:tab pos="4343400" algn="l"/>
                <a:tab pos="4686300" algn="l"/>
              </a:tabLst>
            </a:pPr>
            <a:r>
              <a:rPr lang="en-US" smtClean="0">
                <a:latin typeface="Arial" pitchFamily="34" charset="0"/>
              </a:rPr>
              <a:t> </a:t>
            </a:r>
            <a:r>
              <a:rPr lang="en-US" b="1" i="1" smtClean="0">
                <a:solidFill>
                  <a:srgbClr val="000099"/>
                </a:solidFill>
                <a:latin typeface="Arial" pitchFamily="34" charset="0"/>
              </a:rPr>
              <a:t>NJOP Tubuh Bumi = total produksi (lifting) x harga x  </a:t>
            </a:r>
          </a:p>
          <a:p>
            <a:pPr marL="857250" lvl="1" indent="-457200" algn="just" eaLnBrk="1" hangingPunct="1">
              <a:lnSpc>
                <a:spcPct val="80000"/>
              </a:lnSpc>
              <a:spcAft>
                <a:spcPct val="25000"/>
              </a:spcAft>
              <a:buFont typeface="Wingdings 2" pitchFamily="18" charset="2"/>
              <a:buNone/>
              <a:tabLst>
                <a:tab pos="1028700" algn="l"/>
                <a:tab pos="4343400" algn="l"/>
                <a:tab pos="4686300" algn="l"/>
              </a:tabLst>
            </a:pPr>
            <a:r>
              <a:rPr lang="en-US" b="1" i="1" smtClean="0">
                <a:solidFill>
                  <a:srgbClr val="000099"/>
                </a:solidFill>
                <a:latin typeface="Arial" pitchFamily="34" charset="0"/>
              </a:rPr>
              <a:t>                                     kurs x angka kapitalisasi (9,5) 		                            </a:t>
            </a:r>
          </a:p>
          <a:p>
            <a:pPr marL="857250" lvl="1" indent="-457200" algn="just" eaLnBrk="1" hangingPunct="1">
              <a:lnSpc>
                <a:spcPct val="80000"/>
              </a:lnSpc>
              <a:spcAft>
                <a:spcPct val="25000"/>
              </a:spcAft>
              <a:buFont typeface="Wingdings 2" pitchFamily="18" charset="2"/>
              <a:buNone/>
              <a:tabLst>
                <a:tab pos="1028700" algn="l"/>
                <a:tab pos="4343400" algn="l"/>
                <a:tab pos="4686300" algn="l"/>
              </a:tabLst>
            </a:pPr>
            <a:endParaRPr lang="en-US" b="1" i="1" smtClean="0">
              <a:solidFill>
                <a:srgbClr val="000099"/>
              </a:solidFill>
              <a:latin typeface="Arial" pitchFamily="34" charset="0"/>
            </a:endParaRPr>
          </a:p>
        </p:txBody>
      </p:sp>
      <p:sp>
        <p:nvSpPr>
          <p:cNvPr id="373763" name="Rectangle 3"/>
          <p:cNvSpPr>
            <a:spLocks noChangeArrowheads="1"/>
          </p:cNvSpPr>
          <p:nvPr/>
        </p:nvSpPr>
        <p:spPr bwMode="auto">
          <a:xfrm>
            <a:off x="381000" y="152400"/>
            <a:ext cx="8382000" cy="457200"/>
          </a:xfrm>
          <a:prstGeom prst="rect">
            <a:avLst/>
          </a:prstGeom>
          <a:solidFill>
            <a:srgbClr val="FFFF99"/>
          </a:solidFill>
          <a:ln w="9525">
            <a:noFill/>
            <a:miter lim="800000"/>
            <a:headEnd/>
            <a:tailEnd/>
          </a:ln>
          <a:effectLst/>
        </p:spPr>
        <p:txBody>
          <a:bodyPr anchor="ctr"/>
          <a:lstStyle/>
          <a:p>
            <a:pPr marL="342900" indent="-342900" algn="ctr" eaLnBrk="1" hangingPunct="1">
              <a:lnSpc>
                <a:spcPct val="90000"/>
              </a:lnSpc>
              <a:spcAft>
                <a:spcPct val="100000"/>
              </a:spcAft>
            </a:pPr>
            <a:r>
              <a:rPr lang="sv-SE" sz="2400" b="1">
                <a:solidFill>
                  <a:srgbClr val="990033"/>
                </a:solidFill>
                <a:effectLst>
                  <a:outerShdw blurRad="38100" dist="38100" dir="2700000" algn="tl">
                    <a:srgbClr val="000000"/>
                  </a:outerShdw>
                </a:effectLst>
                <a:latin typeface="Verdana" pitchFamily="34" charset="0"/>
                <a:cs typeface="Arial" pitchFamily="34" charset="0"/>
              </a:rPr>
              <a:t>Penentuan NJOP PBB Migas</a:t>
            </a:r>
            <a:endParaRPr lang="en-GB" sz="2400">
              <a:latin typeface="Verdana" pitchFamily="34" charset="0"/>
              <a:cs typeface="Arial" pitchFamily="34" charset="0"/>
            </a:endParaRPr>
          </a:p>
        </p:txBody>
      </p:sp>
      <p:sp>
        <p:nvSpPr>
          <p:cNvPr id="373764" name="Rectangle 4"/>
          <p:cNvSpPr>
            <a:spLocks noChangeArrowheads="1"/>
          </p:cNvSpPr>
          <p:nvPr/>
        </p:nvSpPr>
        <p:spPr bwMode="auto">
          <a:xfrm>
            <a:off x="304800" y="4648200"/>
            <a:ext cx="8382000" cy="533400"/>
          </a:xfrm>
          <a:prstGeom prst="rect">
            <a:avLst/>
          </a:prstGeom>
          <a:solidFill>
            <a:srgbClr val="FFFF99"/>
          </a:solidFill>
          <a:ln w="9525">
            <a:noFill/>
            <a:miter lim="800000"/>
            <a:headEnd/>
            <a:tailEnd/>
          </a:ln>
          <a:effectLst/>
        </p:spPr>
        <p:txBody>
          <a:bodyPr anchor="ctr"/>
          <a:lstStyle/>
          <a:p>
            <a:pPr algn="ctr" eaLnBrk="1" hangingPunct="1">
              <a:lnSpc>
                <a:spcPct val="90000"/>
              </a:lnSpc>
              <a:spcAft>
                <a:spcPct val="100000"/>
              </a:spcAft>
            </a:pPr>
            <a:r>
              <a:rPr lang="en-US" sz="1900" b="1">
                <a:solidFill>
                  <a:srgbClr val="990033"/>
                </a:solidFill>
                <a:effectLst>
                  <a:outerShdw blurRad="38100" dist="38100" dir="2700000" algn="tl">
                    <a:srgbClr val="000000"/>
                  </a:outerShdw>
                </a:effectLst>
                <a:latin typeface="Verdana" pitchFamily="34" charset="0"/>
                <a:cs typeface="Arial" pitchFamily="34" charset="0"/>
              </a:rPr>
              <a:t>PBB TERUTANG </a:t>
            </a:r>
            <a:r>
              <a:rPr lang="en-US" sz="1900" b="1" i="1">
                <a:solidFill>
                  <a:srgbClr val="990033"/>
                </a:solidFill>
                <a:effectLst>
                  <a:outerShdw blurRad="38100" dist="38100" dir="2700000" algn="tl">
                    <a:srgbClr val="000000"/>
                  </a:outerShdw>
                </a:effectLst>
                <a:latin typeface="Verdana" pitchFamily="34" charset="0"/>
                <a:cs typeface="Arial" pitchFamily="34" charset="0"/>
              </a:rPr>
              <a:t>= Total NJOP x NJKP (40%) X Tarif (0,5%)</a:t>
            </a:r>
            <a:endParaRPr lang="en-GB" sz="1900" b="1" i="1">
              <a:solidFill>
                <a:srgbClr val="990033"/>
              </a:solidFill>
              <a:effectLst>
                <a:outerShdw blurRad="38100" dist="38100" dir="2700000" algn="tl">
                  <a:srgbClr val="000000"/>
                </a:outerShdw>
              </a:effectLst>
              <a:latin typeface="Verdana" pitchFamily="34" charset="0"/>
              <a:cs typeface="Arial" pitchFamily="34"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7ED41BF0-4CC1-40E8-B09A-C97E81F57BD3}" type="slidenum">
              <a:rPr lang="en-US"/>
              <a:pPr/>
              <a:t>75</a:t>
            </a:fld>
            <a:endParaRPr lang="en-US"/>
          </a:p>
        </p:txBody>
      </p:sp>
      <p:sp>
        <p:nvSpPr>
          <p:cNvPr id="44035" name="Rectangle 3"/>
          <p:cNvSpPr>
            <a:spLocks noGrp="1" noChangeArrowheads="1"/>
          </p:cNvSpPr>
          <p:nvPr>
            <p:ph type="body" idx="4294967295"/>
          </p:nvPr>
        </p:nvSpPr>
        <p:spPr>
          <a:xfrm>
            <a:off x="228600" y="838200"/>
            <a:ext cx="8610600" cy="6019800"/>
          </a:xfrm>
        </p:spPr>
        <p:txBody>
          <a:bodyPr/>
          <a:lstStyle/>
          <a:p>
            <a:pPr marL="228600" indent="-228600" algn="just" eaLnBrk="1" hangingPunct="1">
              <a:lnSpc>
                <a:spcPct val="85000"/>
              </a:lnSpc>
              <a:spcBef>
                <a:spcPct val="15000"/>
              </a:spcBef>
              <a:spcAft>
                <a:spcPct val="10000"/>
              </a:spcAft>
              <a:buClr>
                <a:srgbClr val="990033"/>
              </a:buClr>
              <a:buFontTx/>
              <a:buAutoNum type="arabicPeriod"/>
              <a:defRPr/>
            </a:pPr>
            <a:r>
              <a:rPr lang="es-ES" sz="1600" smtClean="0"/>
              <a:t>Masing-masing KKKS melakukan pendaftaran objek PBB Migas dengan mengisi SPOP dan menyampaikannya kepada BPMIGAS.</a:t>
            </a:r>
          </a:p>
          <a:p>
            <a:pPr marL="228600" indent="-228600" algn="just" eaLnBrk="1" hangingPunct="1">
              <a:lnSpc>
                <a:spcPct val="85000"/>
              </a:lnSpc>
              <a:spcBef>
                <a:spcPct val="15000"/>
              </a:spcBef>
              <a:spcAft>
                <a:spcPct val="10000"/>
              </a:spcAft>
              <a:buClr>
                <a:srgbClr val="990033"/>
              </a:buClr>
              <a:buFontTx/>
              <a:buAutoNum type="arabicPeriod"/>
              <a:defRPr/>
            </a:pPr>
            <a:r>
              <a:rPr lang="es-ES" sz="1600" smtClean="0"/>
              <a:t>BPMIGAS melakukan verifikasi kemudian menyampaikan SPOP seluruh KKKS kepada DJP c.q. Direktorat EP.</a:t>
            </a:r>
          </a:p>
          <a:p>
            <a:pPr marL="228600" indent="-228600" algn="just" eaLnBrk="1" hangingPunct="1">
              <a:lnSpc>
                <a:spcPct val="85000"/>
              </a:lnSpc>
              <a:spcBef>
                <a:spcPct val="15000"/>
              </a:spcBef>
              <a:spcAft>
                <a:spcPct val="10000"/>
              </a:spcAft>
              <a:buClr>
                <a:srgbClr val="990033"/>
              </a:buClr>
              <a:buFontTx/>
              <a:buAutoNum type="arabicPeriod"/>
              <a:defRPr/>
            </a:pPr>
            <a:r>
              <a:rPr lang="sv-SE" sz="1600" smtClean="0"/>
              <a:t>DJP menyampaikan SPOP beserta petunjuk perhitungan PBB kepada KPP Pratama:</a:t>
            </a:r>
          </a:p>
          <a:p>
            <a:pPr marL="571500" lvl="1" indent="-228600" algn="just" eaLnBrk="1" hangingPunct="1">
              <a:lnSpc>
                <a:spcPct val="85000"/>
              </a:lnSpc>
              <a:spcBef>
                <a:spcPct val="15000"/>
              </a:spcBef>
              <a:spcAft>
                <a:spcPct val="10000"/>
              </a:spcAft>
              <a:buClr>
                <a:srgbClr val="990033"/>
              </a:buClr>
              <a:buFontTx/>
              <a:buAutoNum type="alphaLcPeriod"/>
              <a:defRPr/>
            </a:pPr>
            <a:r>
              <a:rPr lang="sv-SE" sz="1600" smtClean="0"/>
              <a:t>SPOP yang disampaikan terdiri atas:</a:t>
            </a:r>
          </a:p>
          <a:p>
            <a:pPr marL="914400" lvl="2" algn="just" eaLnBrk="1" hangingPunct="1">
              <a:lnSpc>
                <a:spcPct val="85000"/>
              </a:lnSpc>
              <a:spcBef>
                <a:spcPct val="15000"/>
              </a:spcBef>
              <a:spcAft>
                <a:spcPct val="10000"/>
              </a:spcAft>
              <a:buClr>
                <a:srgbClr val="990033"/>
              </a:buClr>
              <a:defRPr/>
            </a:pPr>
            <a:r>
              <a:rPr lang="sv-SE" sz="1700" smtClean="0"/>
              <a:t>SPOP Onshore per kab/kota</a:t>
            </a:r>
          </a:p>
          <a:p>
            <a:pPr marL="914400" lvl="2" algn="just" eaLnBrk="1" hangingPunct="1">
              <a:lnSpc>
                <a:spcPct val="85000"/>
              </a:lnSpc>
              <a:spcBef>
                <a:spcPct val="15000"/>
              </a:spcBef>
              <a:spcAft>
                <a:spcPct val="10000"/>
              </a:spcAft>
              <a:buClr>
                <a:srgbClr val="990033"/>
              </a:buClr>
              <a:defRPr/>
            </a:pPr>
            <a:r>
              <a:rPr lang="sv-SE" sz="1700" smtClean="0"/>
              <a:t>Petikan data SPOP Offshore per kab/kota</a:t>
            </a:r>
          </a:p>
          <a:p>
            <a:pPr marL="914400" lvl="2" algn="just" eaLnBrk="1" hangingPunct="1">
              <a:lnSpc>
                <a:spcPct val="85000"/>
              </a:lnSpc>
              <a:spcBef>
                <a:spcPct val="15000"/>
              </a:spcBef>
              <a:spcAft>
                <a:spcPct val="10000"/>
              </a:spcAft>
              <a:buClr>
                <a:srgbClr val="990033"/>
              </a:buClr>
              <a:defRPr/>
            </a:pPr>
            <a:r>
              <a:rPr lang="sv-SE" sz="1700" smtClean="0"/>
              <a:t>Petikan data SPOP Hasil Produksi per kab/kota</a:t>
            </a:r>
          </a:p>
          <a:p>
            <a:pPr marL="914400" lvl="2" algn="just" eaLnBrk="1" hangingPunct="1">
              <a:lnSpc>
                <a:spcPct val="85000"/>
              </a:lnSpc>
              <a:spcBef>
                <a:spcPct val="15000"/>
              </a:spcBef>
              <a:spcAft>
                <a:spcPct val="10000"/>
              </a:spcAft>
              <a:buClr>
                <a:srgbClr val="990033"/>
              </a:buClr>
              <a:buFont typeface="Wingdings" pitchFamily="2" charset="2"/>
              <a:buNone/>
              <a:defRPr/>
            </a:pPr>
            <a:r>
              <a:rPr lang="sv-SE" sz="1700" i="1" smtClean="0">
                <a:solidFill>
                  <a:srgbClr val="C00000"/>
                </a:solidFill>
                <a:effectLst>
                  <a:outerShdw blurRad="38100" dist="38100" dir="2700000" algn="tl">
                    <a:srgbClr val="FFFFFF"/>
                  </a:outerShdw>
                </a:effectLst>
              </a:rPr>
              <a:t>Contoh </a:t>
            </a:r>
            <a:r>
              <a:rPr lang="sv-SE" sz="1700" smtClean="0"/>
              <a:t>KPP Pratama Palembang Ilir Barat (membawahi kota Palembang) menerima:</a:t>
            </a:r>
          </a:p>
          <a:p>
            <a:pPr marL="1206500" lvl="3" indent="-177800" algn="just" eaLnBrk="1" hangingPunct="1">
              <a:lnSpc>
                <a:spcPct val="85000"/>
              </a:lnSpc>
              <a:spcBef>
                <a:spcPct val="15000"/>
              </a:spcBef>
              <a:spcAft>
                <a:spcPct val="10000"/>
              </a:spcAft>
              <a:buClr>
                <a:srgbClr val="990033"/>
              </a:buClr>
              <a:buFontTx/>
              <a:buChar char="-"/>
              <a:defRPr/>
            </a:pPr>
            <a:r>
              <a:rPr lang="sv-SE" sz="1800" smtClean="0"/>
              <a:t>SPOP Onshore PT. Medco EP Indonesia-blok SSE dan PT. Sele Raya Belida-blok Belida.</a:t>
            </a:r>
          </a:p>
          <a:p>
            <a:pPr marL="1206500" lvl="3" indent="-177800" algn="just" eaLnBrk="1" hangingPunct="1">
              <a:lnSpc>
                <a:spcPct val="85000"/>
              </a:lnSpc>
              <a:spcBef>
                <a:spcPct val="15000"/>
              </a:spcBef>
              <a:spcAft>
                <a:spcPct val="10000"/>
              </a:spcAft>
              <a:buClr>
                <a:srgbClr val="990033"/>
              </a:buClr>
              <a:buFontTx/>
              <a:buChar char="-"/>
              <a:defRPr/>
            </a:pPr>
            <a:r>
              <a:rPr lang="sv-SE" sz="1800" smtClean="0"/>
              <a:t>Petikan data SPOP Offshore Conoco Phillips Ind. Inc. Ltd-blok B  South Natuna.</a:t>
            </a:r>
          </a:p>
          <a:p>
            <a:pPr marL="571500" lvl="1" indent="-228600" algn="just" eaLnBrk="1" hangingPunct="1">
              <a:lnSpc>
                <a:spcPct val="85000"/>
              </a:lnSpc>
              <a:spcBef>
                <a:spcPct val="15000"/>
              </a:spcBef>
              <a:spcAft>
                <a:spcPct val="10000"/>
              </a:spcAft>
              <a:buClr>
                <a:srgbClr val="990033"/>
              </a:buClr>
              <a:buFontTx/>
              <a:buAutoNum type="alphaLcPeriod"/>
              <a:defRPr/>
            </a:pPr>
            <a:r>
              <a:rPr lang="sv-SE" sz="1600" smtClean="0"/>
              <a:t>Petunjuk perhitungan PBB antara lain:</a:t>
            </a:r>
          </a:p>
          <a:p>
            <a:pPr marL="914400" lvl="2" algn="just" eaLnBrk="1" hangingPunct="1">
              <a:lnSpc>
                <a:spcPct val="85000"/>
              </a:lnSpc>
              <a:spcBef>
                <a:spcPct val="15000"/>
              </a:spcBef>
              <a:spcAft>
                <a:spcPct val="10000"/>
              </a:spcAft>
              <a:buClr>
                <a:srgbClr val="990033"/>
              </a:buClr>
              <a:defRPr/>
            </a:pPr>
            <a:r>
              <a:rPr lang="sv-SE" sz="1700" smtClean="0"/>
              <a:t>Ketentuan klasifikasi NJOP untuk areal penyelidikan umum dan areal penambangan ditentukan pada kelas A39 dan A36. Adapun untuk areal dan bangunan lainnya menggunakan klasifikasi sesuai SK Kakanwil setempat.</a:t>
            </a:r>
          </a:p>
          <a:p>
            <a:pPr marL="914400" lvl="2" algn="just" eaLnBrk="1" hangingPunct="1">
              <a:lnSpc>
                <a:spcPct val="85000"/>
              </a:lnSpc>
              <a:spcBef>
                <a:spcPct val="15000"/>
              </a:spcBef>
              <a:spcAft>
                <a:spcPct val="10000"/>
              </a:spcAft>
              <a:buClr>
                <a:srgbClr val="990033"/>
              </a:buClr>
              <a:defRPr/>
            </a:pPr>
            <a:r>
              <a:rPr lang="sv-SE" sz="1700" smtClean="0"/>
              <a:t>Pengenaan PBB hasil produksi minyak sebesar US$32,31 per barrel dan gas bumi US$10.09 per mscf, dengan kurs US$1 = Rp9.050.</a:t>
            </a:r>
          </a:p>
          <a:p>
            <a:pPr marL="914400" lvl="2" algn="just" eaLnBrk="1" hangingPunct="1">
              <a:lnSpc>
                <a:spcPct val="85000"/>
              </a:lnSpc>
              <a:spcBef>
                <a:spcPct val="15000"/>
              </a:spcBef>
              <a:spcAft>
                <a:spcPct val="10000"/>
              </a:spcAft>
              <a:buClr>
                <a:srgbClr val="990033"/>
              </a:buClr>
              <a:defRPr/>
            </a:pPr>
            <a:r>
              <a:rPr lang="sv-SE" sz="1700" smtClean="0"/>
              <a:t>Usul perhitungan oleh KPP Pratama menggunakan formulir lampiran 2 SE-18/PJ./2008.</a:t>
            </a:r>
          </a:p>
        </p:txBody>
      </p:sp>
      <p:sp>
        <p:nvSpPr>
          <p:cNvPr id="44039" name="Rectangle 7"/>
          <p:cNvSpPr>
            <a:spLocks noChangeArrowheads="1"/>
          </p:cNvSpPr>
          <p:nvPr/>
        </p:nvSpPr>
        <p:spPr bwMode="auto">
          <a:xfrm>
            <a:off x="381000" y="152400"/>
            <a:ext cx="8382000" cy="457200"/>
          </a:xfrm>
          <a:prstGeom prst="rect">
            <a:avLst/>
          </a:prstGeom>
          <a:solidFill>
            <a:srgbClr val="FFFF99"/>
          </a:solidFill>
          <a:ln w="9525">
            <a:noFill/>
            <a:miter lim="800000"/>
            <a:headEnd/>
            <a:tailEnd/>
          </a:ln>
          <a:effectLst/>
        </p:spPr>
        <p:txBody>
          <a:bodyPr anchor="ctr"/>
          <a:lstStyle/>
          <a:p>
            <a:pPr marL="342900" indent="-342900" algn="ctr" eaLnBrk="1" hangingPunct="1">
              <a:lnSpc>
                <a:spcPct val="90000"/>
              </a:lnSpc>
              <a:spcAft>
                <a:spcPct val="100000"/>
              </a:spcAft>
            </a:pPr>
            <a:r>
              <a:rPr lang="es-ES" sz="1900" b="1">
                <a:solidFill>
                  <a:srgbClr val="990033"/>
                </a:solidFill>
                <a:effectLst>
                  <a:outerShdw blurRad="38100" dist="38100" dir="2700000" algn="tl">
                    <a:srgbClr val="000000"/>
                  </a:outerShdw>
                </a:effectLst>
                <a:latin typeface="Verdana" pitchFamily="34" charset="0"/>
                <a:cs typeface="Arial" pitchFamily="34" charset="0"/>
              </a:rPr>
              <a:t>Alur Pendaftaran, Perhitungan, dan Penerbitan SPPT</a:t>
            </a:r>
            <a:endParaRPr lang="en-GB" sz="1900" b="1">
              <a:solidFill>
                <a:srgbClr val="990033"/>
              </a:solidFill>
              <a:effectLst>
                <a:outerShdw blurRad="38100" dist="38100" dir="2700000" algn="tl">
                  <a:srgbClr val="000000"/>
                </a:outerShdw>
              </a:effectLst>
              <a:latin typeface="Verdana" pitchFamily="34" charset="0"/>
              <a:cs typeface="Arial"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132E7DB4-BA6A-49E3-A514-C94E9AE4ECC9}" type="slidenum">
              <a:rPr lang="en-US"/>
              <a:pPr/>
              <a:t>76</a:t>
            </a:fld>
            <a:endParaRPr lang="en-US"/>
          </a:p>
        </p:txBody>
      </p:sp>
      <p:sp>
        <p:nvSpPr>
          <p:cNvPr id="74755" name="Rectangle 3"/>
          <p:cNvSpPr>
            <a:spLocks noGrp="1" noChangeArrowheads="1"/>
          </p:cNvSpPr>
          <p:nvPr>
            <p:ph type="body" idx="4294967295"/>
          </p:nvPr>
        </p:nvSpPr>
        <p:spPr>
          <a:xfrm>
            <a:off x="304800" y="838200"/>
            <a:ext cx="8534400" cy="5791200"/>
          </a:xfrm>
          <a:noFill/>
        </p:spPr>
        <p:txBody>
          <a:bodyPr/>
          <a:lstStyle/>
          <a:p>
            <a:pPr marL="1282700" lvl="2" indent="-304800" algn="just" eaLnBrk="1" hangingPunct="1">
              <a:lnSpc>
                <a:spcPct val="85000"/>
              </a:lnSpc>
              <a:spcBef>
                <a:spcPct val="15000"/>
              </a:spcBef>
              <a:spcAft>
                <a:spcPct val="10000"/>
              </a:spcAft>
              <a:buClr>
                <a:srgbClr val="990033"/>
              </a:buClr>
              <a:buFont typeface="Wingdings" pitchFamily="2" charset="2"/>
              <a:buNone/>
            </a:pPr>
            <a:endParaRPr lang="sv-SE" smtClean="0"/>
          </a:p>
          <a:p>
            <a:pPr marL="228600" indent="-228600" algn="just" eaLnBrk="1" hangingPunct="1">
              <a:lnSpc>
                <a:spcPct val="80000"/>
              </a:lnSpc>
              <a:spcBef>
                <a:spcPct val="25000"/>
              </a:spcBef>
              <a:spcAft>
                <a:spcPct val="25000"/>
              </a:spcAft>
              <a:buClr>
                <a:srgbClr val="990033"/>
              </a:buClr>
              <a:buFontTx/>
              <a:buAutoNum type="arabicPeriod" startAt="4"/>
            </a:pPr>
            <a:r>
              <a:rPr lang="sv-SE" sz="1800" smtClean="0"/>
              <a:t>Berdasarkan SPOP dari DJP, KPP Pratama mengusulkan perhitungan PBB-nya kepada DJP c.q. Direktorat EP.</a:t>
            </a:r>
          </a:p>
          <a:p>
            <a:pPr marL="571500" lvl="1" indent="-228600" algn="just" eaLnBrk="1" hangingPunct="1">
              <a:lnSpc>
                <a:spcPct val="80000"/>
              </a:lnSpc>
              <a:spcBef>
                <a:spcPct val="25000"/>
              </a:spcBef>
              <a:spcAft>
                <a:spcPct val="25000"/>
              </a:spcAft>
              <a:buClr>
                <a:srgbClr val="990033"/>
              </a:buClr>
              <a:buFontTx/>
              <a:buChar char="•"/>
            </a:pPr>
            <a:r>
              <a:rPr lang="sv-SE" sz="1800" smtClean="0"/>
              <a:t>Perhitungan PBB mengacu kepada ketentuan sebagaimana yang disampaikan oleh DJP.</a:t>
            </a:r>
          </a:p>
          <a:p>
            <a:pPr marL="571500" lvl="1" indent="-228600" algn="just" eaLnBrk="1" hangingPunct="1">
              <a:lnSpc>
                <a:spcPct val="80000"/>
              </a:lnSpc>
              <a:spcBef>
                <a:spcPct val="25000"/>
              </a:spcBef>
              <a:spcAft>
                <a:spcPct val="25000"/>
              </a:spcAft>
              <a:buClr>
                <a:srgbClr val="990033"/>
              </a:buClr>
              <a:buFontTx/>
              <a:buChar char="•"/>
            </a:pPr>
            <a:r>
              <a:rPr lang="sv-SE" sz="1800" smtClean="0"/>
              <a:t>Usul perhitungan oleh KPP Pratama menggunakan formulir lampiran 2 SE-18/PJ./2008. </a:t>
            </a:r>
          </a:p>
          <a:p>
            <a:pPr marL="571500" lvl="1" indent="-228600" algn="just" eaLnBrk="1" hangingPunct="1">
              <a:lnSpc>
                <a:spcPct val="80000"/>
              </a:lnSpc>
              <a:spcBef>
                <a:spcPct val="25000"/>
              </a:spcBef>
              <a:spcAft>
                <a:spcPct val="25000"/>
              </a:spcAft>
              <a:buClr>
                <a:srgbClr val="990033"/>
              </a:buClr>
              <a:buFontTx/>
              <a:buChar char="•"/>
            </a:pPr>
            <a:r>
              <a:rPr lang="sv-SE" sz="1800" smtClean="0"/>
              <a:t>Usul perhitungan dilampiri SK Kakanwil tentang penentuan klasifikasi dan besarnya NJOP atas objek tsb.</a:t>
            </a:r>
          </a:p>
          <a:p>
            <a:pPr marL="228600" indent="-228600" algn="just" eaLnBrk="1" hangingPunct="1">
              <a:lnSpc>
                <a:spcPct val="80000"/>
              </a:lnSpc>
              <a:spcBef>
                <a:spcPct val="25000"/>
              </a:spcBef>
              <a:spcAft>
                <a:spcPct val="25000"/>
              </a:spcAft>
              <a:buClr>
                <a:srgbClr val="990033"/>
              </a:buClr>
              <a:buFontTx/>
              <a:buAutoNum type="arabicPeriod" startAt="4"/>
            </a:pPr>
            <a:r>
              <a:rPr lang="sv-SE" sz="1800" smtClean="0"/>
              <a:t>DJP melakukan penelitian dan memberikan persetujuan atas usulan perhitungan PBB dari KPP Pratama.</a:t>
            </a:r>
          </a:p>
          <a:p>
            <a:pPr marL="571500" lvl="1" indent="-228600" algn="just" eaLnBrk="1" hangingPunct="1">
              <a:lnSpc>
                <a:spcPct val="80000"/>
              </a:lnSpc>
              <a:spcBef>
                <a:spcPct val="25000"/>
              </a:spcBef>
              <a:spcAft>
                <a:spcPct val="25000"/>
              </a:spcAft>
              <a:buClr>
                <a:srgbClr val="990033"/>
              </a:buClr>
              <a:buFontTx/>
              <a:buChar char="•"/>
            </a:pPr>
            <a:r>
              <a:rPr lang="sv-SE" sz="1800" smtClean="0"/>
              <a:t>Persetujuan DJP berupa persetujuan atau koreksi atas usul perhitungan, jika usul perhitungan yang disampaikan oleh KPP Pratama tidak sesuai dengan ketentuan perhitungan PBB Migas.</a:t>
            </a:r>
          </a:p>
          <a:p>
            <a:pPr marL="571500" lvl="1" indent="-228600" algn="just" eaLnBrk="1" hangingPunct="1">
              <a:lnSpc>
                <a:spcPct val="80000"/>
              </a:lnSpc>
              <a:spcBef>
                <a:spcPct val="25000"/>
              </a:spcBef>
              <a:spcAft>
                <a:spcPct val="25000"/>
              </a:spcAft>
              <a:buClr>
                <a:srgbClr val="990033"/>
              </a:buClr>
              <a:buFontTx/>
              <a:buChar char="•"/>
            </a:pPr>
            <a:r>
              <a:rPr lang="sv-SE" sz="1800" smtClean="0"/>
              <a:t>Persetujuan DJP merupakan dasar bagi KPP Pratama untuk menerbitkan SPPT. </a:t>
            </a:r>
          </a:p>
          <a:p>
            <a:pPr marL="228600" indent="-228600" algn="just" eaLnBrk="1" hangingPunct="1">
              <a:lnSpc>
                <a:spcPct val="80000"/>
              </a:lnSpc>
              <a:spcBef>
                <a:spcPct val="25000"/>
              </a:spcBef>
              <a:spcAft>
                <a:spcPct val="25000"/>
              </a:spcAft>
              <a:buClr>
                <a:srgbClr val="990033"/>
              </a:buClr>
              <a:buFontTx/>
              <a:buAutoNum type="arabicPeriod" startAt="6"/>
            </a:pPr>
            <a:r>
              <a:rPr lang="sv-SE" sz="1800" smtClean="0"/>
              <a:t>Setelah mendapatkan persetujuan DJP, KPP Pratama menerbitkan SPPT:</a:t>
            </a:r>
          </a:p>
          <a:p>
            <a:pPr marL="571500" lvl="1" indent="-228600" algn="just" eaLnBrk="1" hangingPunct="1">
              <a:lnSpc>
                <a:spcPct val="80000"/>
              </a:lnSpc>
              <a:spcBef>
                <a:spcPct val="25000"/>
              </a:spcBef>
              <a:spcAft>
                <a:spcPct val="25000"/>
              </a:spcAft>
              <a:buClr>
                <a:srgbClr val="990033"/>
              </a:buClr>
              <a:buFontTx/>
              <a:buChar char="•"/>
            </a:pPr>
            <a:r>
              <a:rPr lang="sv-SE" sz="1800" smtClean="0"/>
              <a:t>SPPT dicetak secara manual berdasarkan persetujuan DJP.</a:t>
            </a:r>
          </a:p>
          <a:p>
            <a:pPr marL="571500" lvl="1" indent="-228600" algn="just" eaLnBrk="1" hangingPunct="1">
              <a:lnSpc>
                <a:spcPct val="80000"/>
              </a:lnSpc>
              <a:spcBef>
                <a:spcPct val="25000"/>
              </a:spcBef>
              <a:spcAft>
                <a:spcPct val="25000"/>
              </a:spcAft>
              <a:buClr>
                <a:srgbClr val="990033"/>
              </a:buClr>
              <a:buFontTx/>
              <a:buChar char="•"/>
            </a:pPr>
            <a:r>
              <a:rPr lang="sv-SE" sz="1800" smtClean="0"/>
              <a:t>SPPT dicetak rangkap 3 (tiga). Rangkap pertama dan kedua dikirimkan ke Direktorat EP. Rangkap pertama setelah diteliti oleh Direktorat EP diteruskan ke Ditjen Anggaran. </a:t>
            </a:r>
            <a:r>
              <a:rPr lang="es-ES" sz="1800" smtClean="0"/>
              <a:t>Rangkap ketiga untuk arsip KPP Pratama.</a:t>
            </a:r>
            <a:endParaRPr lang="sv-SE" sz="1800" smtClean="0"/>
          </a:p>
        </p:txBody>
      </p:sp>
      <p:sp>
        <p:nvSpPr>
          <p:cNvPr id="44039" name="Rectangle 7"/>
          <p:cNvSpPr>
            <a:spLocks noChangeArrowheads="1"/>
          </p:cNvSpPr>
          <p:nvPr/>
        </p:nvSpPr>
        <p:spPr bwMode="auto">
          <a:xfrm>
            <a:off x="381000" y="152400"/>
            <a:ext cx="8382000" cy="457200"/>
          </a:xfrm>
          <a:prstGeom prst="rect">
            <a:avLst/>
          </a:prstGeom>
          <a:solidFill>
            <a:srgbClr val="FFFF99"/>
          </a:solidFill>
          <a:ln w="9525">
            <a:noFill/>
            <a:miter lim="800000"/>
            <a:headEnd/>
            <a:tailEnd/>
          </a:ln>
          <a:effectLst/>
        </p:spPr>
        <p:txBody>
          <a:bodyPr anchor="ctr"/>
          <a:lstStyle/>
          <a:p>
            <a:pPr marL="342900" indent="-342900" algn="ctr" eaLnBrk="1" hangingPunct="1">
              <a:lnSpc>
                <a:spcPct val="90000"/>
              </a:lnSpc>
              <a:spcAft>
                <a:spcPct val="100000"/>
              </a:spcAft>
            </a:pPr>
            <a:r>
              <a:rPr lang="es-ES" sz="2000" b="1">
                <a:solidFill>
                  <a:srgbClr val="990033"/>
                </a:solidFill>
                <a:effectLst>
                  <a:outerShdw blurRad="38100" dist="38100" dir="2700000" algn="tl">
                    <a:srgbClr val="000000"/>
                  </a:outerShdw>
                </a:effectLst>
                <a:cs typeface="Arial" pitchFamily="34" charset="0"/>
              </a:rPr>
              <a:t>ALUR Pendaftaran, Perhitungan, dan Penerbitan SPPT</a:t>
            </a:r>
            <a:endParaRPr lang="en-GB" sz="2000" b="1">
              <a:solidFill>
                <a:srgbClr val="990033"/>
              </a:solidFill>
              <a:effectLst>
                <a:outerShdw blurRad="38100" dist="38100" dir="2700000" algn="tl">
                  <a:srgbClr val="000000"/>
                </a:outerShdw>
              </a:effectLst>
              <a:cs typeface="Arial" pitchFamily="34"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18732089-D6B7-44D0-99BD-A66345C5686C}" type="slidenum">
              <a:rPr lang="en-US"/>
              <a:pPr/>
              <a:t>77</a:t>
            </a:fld>
            <a:endParaRPr lang="en-US"/>
          </a:p>
        </p:txBody>
      </p:sp>
      <p:sp>
        <p:nvSpPr>
          <p:cNvPr id="75779" name="Rectangle 2"/>
          <p:cNvSpPr>
            <a:spLocks noGrp="1" noChangeArrowheads="1"/>
          </p:cNvSpPr>
          <p:nvPr>
            <p:ph type="body" idx="4294967295"/>
          </p:nvPr>
        </p:nvSpPr>
        <p:spPr>
          <a:xfrm>
            <a:off x="0" y="762000"/>
            <a:ext cx="8991600" cy="6553200"/>
          </a:xfrm>
          <a:noFill/>
        </p:spPr>
        <p:txBody>
          <a:bodyPr/>
          <a:lstStyle/>
          <a:p>
            <a:pPr marL="406400" lvl="1" indent="-292100" algn="just" eaLnBrk="1" hangingPunct="1">
              <a:lnSpc>
                <a:spcPct val="85000"/>
              </a:lnSpc>
              <a:spcAft>
                <a:spcPct val="20000"/>
              </a:spcAft>
              <a:buFontTx/>
              <a:buAutoNum type="alphaLcPeriod"/>
            </a:pPr>
            <a:r>
              <a:rPr lang="es-ES" sz="1600" smtClean="0"/>
              <a:t>DJP mengajukan permintaan pemindahbukuan pembayaran kepada DJA. Sesuai SEB DJP dan DJLK No. SE-630/PJ/2001 dan SE-4568/LK/2001 tgl. 24 September 2001:</a:t>
            </a:r>
          </a:p>
          <a:p>
            <a:pPr marL="685800" lvl="2" indent="-165100" algn="just" eaLnBrk="1" hangingPunct="1">
              <a:lnSpc>
                <a:spcPct val="85000"/>
              </a:lnSpc>
              <a:spcAft>
                <a:spcPct val="20000"/>
              </a:spcAft>
              <a:buFontTx/>
              <a:buChar char="-"/>
            </a:pPr>
            <a:r>
              <a:rPr lang="es-ES" sz="1700" smtClean="0"/>
              <a:t>Pembayaran triwulan I s/d IV masing masing sebesar 25% dari pagu sementara tahun berjalan. </a:t>
            </a:r>
          </a:p>
          <a:p>
            <a:pPr marL="685800" lvl="2" indent="-165100" algn="just" eaLnBrk="1" hangingPunct="1">
              <a:lnSpc>
                <a:spcPct val="85000"/>
              </a:lnSpc>
              <a:spcAft>
                <a:spcPct val="20000"/>
              </a:spcAft>
              <a:buFontTx/>
              <a:buChar char="-"/>
            </a:pPr>
            <a:r>
              <a:rPr lang="es-ES" sz="1700" smtClean="0"/>
              <a:t>Permintaan kekurangan pembayaran (pelunasan) selambat lambatnya pada akhir bulan tahun anggaran berjalan. </a:t>
            </a:r>
          </a:p>
          <a:p>
            <a:pPr marL="406400" lvl="1" indent="-292100" algn="just" eaLnBrk="1" hangingPunct="1">
              <a:lnSpc>
                <a:spcPct val="85000"/>
              </a:lnSpc>
              <a:spcAft>
                <a:spcPct val="20000"/>
              </a:spcAft>
              <a:buFontTx/>
              <a:buAutoNum type="alphaLcPeriod"/>
            </a:pPr>
            <a:r>
              <a:rPr lang="es-ES" sz="1600" smtClean="0"/>
              <a:t>Berdasarkan permintaan DJP, DJA meminta kepada DJ Perbend. untuk kemudian DJ Perbend. meminta kepada BI untuk memindahbukukan dari bagian kewajiban Penyetoran Penerimaan Bersih Usaha (NOI) sebagai penerimaan PBB ke rekening Bank Persepsi PBB masing-masing kabupaten/kota ybs.</a:t>
            </a:r>
            <a:r>
              <a:rPr lang="en-US" sz="1600" smtClean="0"/>
              <a:t> </a:t>
            </a:r>
          </a:p>
          <a:p>
            <a:pPr marL="406400" lvl="1" indent="-292100" algn="just" eaLnBrk="1" hangingPunct="1">
              <a:lnSpc>
                <a:spcPct val="85000"/>
              </a:lnSpc>
              <a:spcAft>
                <a:spcPct val="20000"/>
              </a:spcAft>
              <a:buFontTx/>
              <a:buAutoNum type="alphaLcPeriod"/>
            </a:pPr>
            <a:r>
              <a:rPr lang="es-ES" sz="1600" smtClean="0"/>
              <a:t>Penerimaan PBB Migas dicatat sebagai penerimaan PBB sehingga perlakuannya sama dengan penerimaan PBB dari sektor lainnya.</a:t>
            </a:r>
          </a:p>
          <a:p>
            <a:pPr marL="406400" lvl="1" indent="-292100" algn="just" eaLnBrk="1" hangingPunct="1">
              <a:lnSpc>
                <a:spcPct val="85000"/>
              </a:lnSpc>
              <a:spcAft>
                <a:spcPct val="20000"/>
              </a:spcAft>
              <a:buFontTx/>
              <a:buAutoNum type="alphaLcPeriod"/>
            </a:pPr>
            <a:r>
              <a:rPr lang="es-ES" sz="1600" smtClean="0"/>
              <a:t>Penerimaan PBB dibagi dengan imbangan 10% untuk Pusat, 16,2% untuk propinsi, 64,8% untuk kabupaten/kota, dan 9% untuk biaya pemungutan.</a:t>
            </a:r>
          </a:p>
          <a:p>
            <a:pPr marL="406400" lvl="1" indent="-292100" algn="just" eaLnBrk="1" hangingPunct="1">
              <a:lnSpc>
                <a:spcPct val="85000"/>
              </a:lnSpc>
              <a:spcAft>
                <a:spcPct val="20000"/>
              </a:spcAft>
              <a:buFontTx/>
              <a:buAutoNum type="alphaLcPeriod"/>
            </a:pPr>
            <a:r>
              <a:rPr lang="es-ES" sz="1600" smtClean="0"/>
              <a:t>10% bagian Pusat selanjutnya dikembalikan kepada kab/kota dengan cara 65% dibagikan secara merata kepada seluruh kab/kota dan 35% dibagikan sebagai insentif kepada kab/kota yang realisasi penerimaan PBB sektor pds &amp; pkt berhasil melampaui rencana penerimaan.</a:t>
            </a:r>
          </a:p>
          <a:p>
            <a:pPr marL="406400" lvl="1" indent="-292100" algn="just" eaLnBrk="1" hangingPunct="1">
              <a:lnSpc>
                <a:spcPct val="85000"/>
              </a:lnSpc>
              <a:spcAft>
                <a:spcPct val="20000"/>
              </a:spcAft>
              <a:buFontTx/>
              <a:buAutoNum type="alphaLcPeriod"/>
            </a:pPr>
            <a:r>
              <a:rPr lang="es-ES" sz="1600" smtClean="0"/>
              <a:t>9% BP PBB dibagi antara DJP dan Daerah berdasarkan besar kecilnya peranan masing-masing dalam melakukan kegiatan operasional pemungutan PBB. Secara berturut-turut imbangan pembagian BP PBB antara DJP dan Daerah untuk masing-masing sektor sebagai berikut: </a:t>
            </a:r>
            <a:r>
              <a:rPr lang="da-DK" sz="1600" smtClean="0"/>
              <a:t>pedesaan (10% - 90%); perkotaan (20% - 80%); perkebunan (60% - 40%); </a:t>
            </a:r>
            <a:r>
              <a:rPr lang="sv-SE" sz="1600" smtClean="0"/>
              <a:t>perhutanan (65% - 35%); dan pertambangan (70% - 30%).</a:t>
            </a:r>
            <a:endParaRPr lang="en-US" sz="1600" smtClean="0"/>
          </a:p>
        </p:txBody>
      </p:sp>
      <p:sp>
        <p:nvSpPr>
          <p:cNvPr id="347141" name="Rectangle 5"/>
          <p:cNvSpPr>
            <a:spLocks noChangeArrowheads="1"/>
          </p:cNvSpPr>
          <p:nvPr/>
        </p:nvSpPr>
        <p:spPr bwMode="auto">
          <a:xfrm>
            <a:off x="381000" y="152400"/>
            <a:ext cx="8382000" cy="457200"/>
          </a:xfrm>
          <a:prstGeom prst="rect">
            <a:avLst/>
          </a:prstGeom>
          <a:solidFill>
            <a:srgbClr val="FFFF99"/>
          </a:solidFill>
          <a:ln w="9525">
            <a:noFill/>
            <a:miter lim="800000"/>
            <a:headEnd/>
            <a:tailEnd/>
          </a:ln>
          <a:effectLst/>
        </p:spPr>
        <p:txBody>
          <a:bodyPr anchor="ctr"/>
          <a:lstStyle/>
          <a:p>
            <a:pPr marL="342900" indent="-342900" algn="ctr" eaLnBrk="1" hangingPunct="1">
              <a:lnSpc>
                <a:spcPct val="90000"/>
              </a:lnSpc>
              <a:spcAft>
                <a:spcPct val="100000"/>
              </a:spcAft>
            </a:pPr>
            <a:r>
              <a:rPr lang="sv-SE" b="1">
                <a:solidFill>
                  <a:srgbClr val="990033"/>
                </a:solidFill>
                <a:effectLst>
                  <a:outerShdw blurRad="38100" dist="38100" dir="2700000" algn="tl">
                    <a:srgbClr val="000000"/>
                  </a:outerShdw>
                </a:effectLst>
                <a:latin typeface="Verdana" pitchFamily="34" charset="0"/>
                <a:cs typeface="Arial" pitchFamily="34" charset="0"/>
              </a:rPr>
              <a:t>Pembayaran dan Pembagian Hasil Penerimaan PBB Migas</a:t>
            </a:r>
            <a:endParaRPr lang="en-GB">
              <a:latin typeface="Verdana" pitchFamily="34" charset="0"/>
              <a:cs typeface="Arial"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lide Number Placeholder 3"/>
          <p:cNvSpPr>
            <a:spLocks noGrp="1"/>
          </p:cNvSpPr>
          <p:nvPr>
            <p:ph type="sldNum" sz="quarter" idx="12"/>
          </p:nvPr>
        </p:nvSpPr>
        <p:spPr/>
        <p:txBody>
          <a:bodyPr/>
          <a:lstStyle/>
          <a:p>
            <a:fld id="{A8247342-9F38-44E1-B16D-9F2535B5364E}" type="slidenum">
              <a:rPr lang="en-US"/>
              <a:pPr/>
              <a:t>78</a:t>
            </a:fld>
            <a:endParaRPr lang="en-US"/>
          </a:p>
        </p:txBody>
      </p:sp>
      <p:sp>
        <p:nvSpPr>
          <p:cNvPr id="364546" name="Rectangle 2"/>
          <p:cNvSpPr>
            <a:spLocks noChangeArrowheads="1"/>
          </p:cNvSpPr>
          <p:nvPr/>
        </p:nvSpPr>
        <p:spPr bwMode="auto">
          <a:xfrm>
            <a:off x="152400" y="152400"/>
            <a:ext cx="8839200" cy="685800"/>
          </a:xfrm>
          <a:prstGeom prst="rect">
            <a:avLst/>
          </a:prstGeom>
          <a:solidFill>
            <a:srgbClr val="FFFF99"/>
          </a:solidFill>
          <a:ln w="9525">
            <a:solidFill>
              <a:schemeClr val="tx1"/>
            </a:solidFill>
            <a:miter lim="800000"/>
            <a:headEnd/>
            <a:tailEnd/>
          </a:ln>
          <a:effectLst/>
        </p:spPr>
        <p:txBody>
          <a:bodyPr wrap="none" anchor="ctr"/>
          <a:lstStyle/>
          <a:p>
            <a:pPr algn="ctr" eaLnBrk="1" hangingPunct="1">
              <a:defRPr/>
            </a:pPr>
            <a:r>
              <a:rPr lang="en-US" b="1">
                <a:solidFill>
                  <a:srgbClr val="800000"/>
                </a:solidFill>
                <a:effectLst>
                  <a:outerShdw blurRad="38100" dist="38100" dir="2700000" algn="tl">
                    <a:srgbClr val="000000"/>
                  </a:outerShdw>
                </a:effectLst>
                <a:latin typeface="Verdana" pitchFamily="34" charset="0"/>
                <a:cs typeface="Arial" charset="0"/>
              </a:rPr>
              <a:t>Alur Pendaftaran, Perhitungan, Penerbitan SPPT,</a:t>
            </a:r>
          </a:p>
          <a:p>
            <a:pPr algn="ctr" eaLnBrk="1" hangingPunct="1">
              <a:defRPr/>
            </a:pPr>
            <a:r>
              <a:rPr lang="en-US" b="1">
                <a:solidFill>
                  <a:srgbClr val="800000"/>
                </a:solidFill>
                <a:effectLst>
                  <a:outerShdw blurRad="38100" dist="38100" dir="2700000" algn="tl">
                    <a:srgbClr val="000000"/>
                  </a:outerShdw>
                </a:effectLst>
                <a:latin typeface="Verdana" pitchFamily="34" charset="0"/>
                <a:cs typeface="Arial" charset="0"/>
              </a:rPr>
              <a:t>Pembayaran, dan Bagi Hasil Penerimaan PBB Migas </a:t>
            </a:r>
          </a:p>
        </p:txBody>
      </p:sp>
      <p:sp>
        <p:nvSpPr>
          <p:cNvPr id="76804" name="Text Box 3"/>
          <p:cNvSpPr txBox="1">
            <a:spLocks noChangeArrowheads="1"/>
          </p:cNvSpPr>
          <p:nvPr/>
        </p:nvSpPr>
        <p:spPr bwMode="auto">
          <a:xfrm>
            <a:off x="7353300" y="2590800"/>
            <a:ext cx="1485900" cy="288925"/>
          </a:xfrm>
          <a:prstGeom prst="rect">
            <a:avLst/>
          </a:prstGeom>
          <a:noFill/>
          <a:ln w="9525">
            <a:noFill/>
            <a:miter lim="800000"/>
            <a:headEnd/>
            <a:tailEnd/>
          </a:ln>
        </p:spPr>
        <p:txBody>
          <a:bodyPr>
            <a:spAutoFit/>
          </a:bodyPr>
          <a:lstStyle/>
          <a:p>
            <a:pPr marL="114300" indent="-114300" eaLnBrk="1" hangingPunct="1">
              <a:lnSpc>
                <a:spcPct val="80000"/>
              </a:lnSpc>
            </a:pPr>
            <a:r>
              <a:rPr lang="en-US" sz="800" b="1">
                <a:solidFill>
                  <a:schemeClr val="bg1"/>
                </a:solidFill>
                <a:cs typeface="Arial" pitchFamily="34" charset="0"/>
              </a:rPr>
              <a:t>10. Pemindahbukuan  </a:t>
            </a:r>
          </a:p>
          <a:p>
            <a:pPr marL="114300" indent="-114300" eaLnBrk="1" hangingPunct="1">
              <a:lnSpc>
                <a:spcPct val="80000"/>
              </a:lnSpc>
            </a:pPr>
            <a:r>
              <a:rPr lang="en-US" sz="800" b="1">
                <a:solidFill>
                  <a:schemeClr val="bg1"/>
                </a:solidFill>
                <a:cs typeface="Arial" pitchFamily="34" charset="0"/>
              </a:rPr>
              <a:t>      dana PBB Migas</a:t>
            </a:r>
          </a:p>
        </p:txBody>
      </p:sp>
      <p:sp>
        <p:nvSpPr>
          <p:cNvPr id="364548" name="Line 4"/>
          <p:cNvSpPr>
            <a:spLocks noChangeShapeType="1"/>
          </p:cNvSpPr>
          <p:nvPr/>
        </p:nvSpPr>
        <p:spPr bwMode="auto">
          <a:xfrm flipV="1">
            <a:off x="3352800" y="2286000"/>
            <a:ext cx="0" cy="60960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49" name="Line 5"/>
          <p:cNvSpPr>
            <a:spLocks noChangeShapeType="1"/>
          </p:cNvSpPr>
          <p:nvPr/>
        </p:nvSpPr>
        <p:spPr bwMode="auto">
          <a:xfrm>
            <a:off x="3429000" y="2286000"/>
            <a:ext cx="0" cy="60960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6807" name="Text Box 6"/>
          <p:cNvSpPr txBox="1">
            <a:spLocks noChangeArrowheads="1"/>
          </p:cNvSpPr>
          <p:nvPr/>
        </p:nvSpPr>
        <p:spPr bwMode="auto">
          <a:xfrm>
            <a:off x="990600" y="1524000"/>
            <a:ext cx="609600" cy="214313"/>
          </a:xfrm>
          <a:prstGeom prst="rect">
            <a:avLst/>
          </a:prstGeom>
          <a:noFill/>
          <a:ln w="9525">
            <a:noFill/>
            <a:miter lim="800000"/>
            <a:headEnd/>
            <a:tailEnd/>
          </a:ln>
        </p:spPr>
        <p:txBody>
          <a:bodyPr>
            <a:spAutoFit/>
          </a:bodyPr>
          <a:lstStyle/>
          <a:p>
            <a:pPr marL="457200" indent="-457200" eaLnBrk="1" hangingPunct="1"/>
            <a:r>
              <a:rPr lang="en-US" sz="800" b="1">
                <a:solidFill>
                  <a:schemeClr val="bg1"/>
                </a:solidFill>
                <a:cs typeface="Arial" pitchFamily="34" charset="0"/>
              </a:rPr>
              <a:t>1.SPOP</a:t>
            </a:r>
          </a:p>
        </p:txBody>
      </p:sp>
      <p:sp>
        <p:nvSpPr>
          <p:cNvPr id="76808" name="Text Box 7"/>
          <p:cNvSpPr txBox="1">
            <a:spLocks noChangeArrowheads="1"/>
          </p:cNvSpPr>
          <p:nvPr/>
        </p:nvSpPr>
        <p:spPr bwMode="auto">
          <a:xfrm>
            <a:off x="2209800" y="1524000"/>
            <a:ext cx="838200" cy="288925"/>
          </a:xfrm>
          <a:prstGeom prst="rect">
            <a:avLst/>
          </a:prstGeom>
          <a:noFill/>
          <a:ln w="9525">
            <a:noFill/>
            <a:miter lim="800000"/>
            <a:headEnd/>
            <a:tailEnd/>
          </a:ln>
        </p:spPr>
        <p:txBody>
          <a:bodyPr>
            <a:spAutoFit/>
          </a:bodyPr>
          <a:lstStyle/>
          <a:p>
            <a:pPr marL="114300" indent="-114300" eaLnBrk="1" hangingPunct="1">
              <a:lnSpc>
                <a:spcPct val="80000"/>
              </a:lnSpc>
            </a:pPr>
            <a:r>
              <a:rPr lang="en-US" sz="800" b="1">
                <a:solidFill>
                  <a:schemeClr val="bg1"/>
                </a:solidFill>
                <a:cs typeface="Arial" pitchFamily="34" charset="0"/>
              </a:rPr>
              <a:t>2. SPOP se -</a:t>
            </a:r>
          </a:p>
          <a:p>
            <a:pPr marL="114300" indent="-114300" eaLnBrk="1" hangingPunct="1">
              <a:lnSpc>
                <a:spcPct val="80000"/>
              </a:lnSpc>
            </a:pPr>
            <a:r>
              <a:rPr lang="en-US" sz="800" b="1">
                <a:solidFill>
                  <a:schemeClr val="bg1"/>
                </a:solidFill>
                <a:cs typeface="Arial" pitchFamily="34" charset="0"/>
              </a:rPr>
              <a:t>    luruh OP</a:t>
            </a:r>
          </a:p>
        </p:txBody>
      </p:sp>
      <p:sp>
        <p:nvSpPr>
          <p:cNvPr id="76809" name="Text Box 8"/>
          <p:cNvSpPr txBox="1">
            <a:spLocks noChangeArrowheads="1"/>
          </p:cNvSpPr>
          <p:nvPr/>
        </p:nvSpPr>
        <p:spPr bwMode="auto">
          <a:xfrm>
            <a:off x="3771900" y="1517650"/>
            <a:ext cx="1181100" cy="387350"/>
          </a:xfrm>
          <a:prstGeom prst="rect">
            <a:avLst/>
          </a:prstGeom>
          <a:noFill/>
          <a:ln w="9525">
            <a:noFill/>
            <a:miter lim="800000"/>
            <a:headEnd/>
            <a:tailEnd/>
          </a:ln>
        </p:spPr>
        <p:txBody>
          <a:bodyPr>
            <a:spAutoFit/>
          </a:bodyPr>
          <a:lstStyle/>
          <a:p>
            <a:pPr marL="114300" indent="-114300" eaLnBrk="1" hangingPunct="1">
              <a:lnSpc>
                <a:spcPct val="80000"/>
              </a:lnSpc>
            </a:pPr>
            <a:r>
              <a:rPr lang="en-US" sz="800" b="1">
                <a:solidFill>
                  <a:schemeClr val="bg1"/>
                </a:solidFill>
                <a:cs typeface="Arial" pitchFamily="34" charset="0"/>
              </a:rPr>
              <a:t>7. Permintaan Pemindahbukuan pembayaran</a:t>
            </a:r>
          </a:p>
        </p:txBody>
      </p:sp>
      <p:sp>
        <p:nvSpPr>
          <p:cNvPr id="76810" name="Text Box 9"/>
          <p:cNvSpPr txBox="1">
            <a:spLocks noChangeArrowheads="1"/>
          </p:cNvSpPr>
          <p:nvPr/>
        </p:nvSpPr>
        <p:spPr bwMode="auto">
          <a:xfrm>
            <a:off x="1676400" y="2514600"/>
            <a:ext cx="838200" cy="288925"/>
          </a:xfrm>
          <a:prstGeom prst="rect">
            <a:avLst/>
          </a:prstGeom>
          <a:noFill/>
          <a:ln w="9525">
            <a:noFill/>
            <a:miter lim="800000"/>
            <a:headEnd/>
            <a:tailEnd/>
          </a:ln>
        </p:spPr>
        <p:txBody>
          <a:bodyPr>
            <a:spAutoFit/>
          </a:bodyPr>
          <a:lstStyle/>
          <a:p>
            <a:pPr marL="114300" indent="-114300" eaLnBrk="1" hangingPunct="1">
              <a:lnSpc>
                <a:spcPct val="80000"/>
              </a:lnSpc>
            </a:pPr>
            <a:r>
              <a:rPr lang="en-US" sz="800" b="1">
                <a:solidFill>
                  <a:schemeClr val="bg1"/>
                </a:solidFill>
                <a:cs typeface="Arial" pitchFamily="34" charset="0"/>
              </a:rPr>
              <a:t>3. SPOP per kab/kota</a:t>
            </a:r>
          </a:p>
        </p:txBody>
      </p:sp>
      <p:sp>
        <p:nvSpPr>
          <p:cNvPr id="76811" name="Text Box 10"/>
          <p:cNvSpPr txBox="1">
            <a:spLocks noChangeArrowheads="1"/>
          </p:cNvSpPr>
          <p:nvPr/>
        </p:nvSpPr>
        <p:spPr bwMode="auto">
          <a:xfrm>
            <a:off x="2400300" y="2514600"/>
            <a:ext cx="914400" cy="288925"/>
          </a:xfrm>
          <a:prstGeom prst="rect">
            <a:avLst/>
          </a:prstGeom>
          <a:noFill/>
          <a:ln w="9525">
            <a:noFill/>
            <a:miter lim="800000"/>
            <a:headEnd/>
            <a:tailEnd/>
          </a:ln>
        </p:spPr>
        <p:txBody>
          <a:bodyPr>
            <a:spAutoFit/>
          </a:bodyPr>
          <a:lstStyle/>
          <a:p>
            <a:pPr eaLnBrk="1" hangingPunct="1">
              <a:lnSpc>
                <a:spcPct val="80000"/>
              </a:lnSpc>
            </a:pPr>
            <a:r>
              <a:rPr lang="en-US" sz="800" b="1">
                <a:solidFill>
                  <a:schemeClr val="bg1"/>
                </a:solidFill>
                <a:cs typeface="Arial" pitchFamily="34" charset="0"/>
              </a:rPr>
              <a:t>4. Usul    </a:t>
            </a:r>
          </a:p>
          <a:p>
            <a:pPr eaLnBrk="1" hangingPunct="1">
              <a:lnSpc>
                <a:spcPct val="80000"/>
              </a:lnSpc>
            </a:pPr>
            <a:r>
              <a:rPr lang="en-US" sz="800" b="1">
                <a:solidFill>
                  <a:schemeClr val="bg1"/>
                </a:solidFill>
                <a:cs typeface="Arial" pitchFamily="34" charset="0"/>
              </a:rPr>
              <a:t>    Perhitungan</a:t>
            </a:r>
          </a:p>
        </p:txBody>
      </p:sp>
      <p:sp>
        <p:nvSpPr>
          <p:cNvPr id="76812" name="Text Box 11"/>
          <p:cNvSpPr txBox="1">
            <a:spLocks noChangeArrowheads="1"/>
          </p:cNvSpPr>
          <p:nvPr/>
        </p:nvSpPr>
        <p:spPr bwMode="auto">
          <a:xfrm>
            <a:off x="3467100" y="2514600"/>
            <a:ext cx="1028700" cy="288925"/>
          </a:xfrm>
          <a:prstGeom prst="rect">
            <a:avLst/>
          </a:prstGeom>
          <a:noFill/>
          <a:ln w="9525">
            <a:noFill/>
            <a:miter lim="800000"/>
            <a:headEnd/>
            <a:tailEnd/>
          </a:ln>
        </p:spPr>
        <p:txBody>
          <a:bodyPr>
            <a:spAutoFit/>
          </a:bodyPr>
          <a:lstStyle/>
          <a:p>
            <a:pPr eaLnBrk="1" hangingPunct="1">
              <a:lnSpc>
                <a:spcPct val="80000"/>
              </a:lnSpc>
            </a:pPr>
            <a:r>
              <a:rPr lang="en-US" sz="800" b="1">
                <a:solidFill>
                  <a:schemeClr val="bg1"/>
                </a:solidFill>
                <a:cs typeface="Arial" pitchFamily="34" charset="0"/>
              </a:rPr>
              <a:t>5. Koreksi/ </a:t>
            </a:r>
          </a:p>
          <a:p>
            <a:pPr eaLnBrk="1" hangingPunct="1">
              <a:lnSpc>
                <a:spcPct val="80000"/>
              </a:lnSpc>
            </a:pPr>
            <a:r>
              <a:rPr lang="en-US" sz="800" b="1">
                <a:solidFill>
                  <a:schemeClr val="bg1"/>
                </a:solidFill>
                <a:cs typeface="Arial" pitchFamily="34" charset="0"/>
              </a:rPr>
              <a:t>    Persetujuan</a:t>
            </a:r>
          </a:p>
        </p:txBody>
      </p:sp>
      <p:sp>
        <p:nvSpPr>
          <p:cNvPr id="76813" name="Text Box 12"/>
          <p:cNvSpPr txBox="1">
            <a:spLocks noChangeArrowheads="1"/>
          </p:cNvSpPr>
          <p:nvPr/>
        </p:nvSpPr>
        <p:spPr bwMode="auto">
          <a:xfrm>
            <a:off x="4338638" y="2514600"/>
            <a:ext cx="614362" cy="214313"/>
          </a:xfrm>
          <a:prstGeom prst="rect">
            <a:avLst/>
          </a:prstGeom>
          <a:noFill/>
          <a:ln w="9525">
            <a:noFill/>
            <a:miter lim="800000"/>
            <a:headEnd/>
            <a:tailEnd/>
          </a:ln>
        </p:spPr>
        <p:txBody>
          <a:bodyPr>
            <a:spAutoFit/>
          </a:bodyPr>
          <a:lstStyle/>
          <a:p>
            <a:pPr eaLnBrk="1" hangingPunct="1"/>
            <a:r>
              <a:rPr lang="en-US" sz="800" b="1">
                <a:solidFill>
                  <a:schemeClr val="bg1"/>
                </a:solidFill>
                <a:cs typeface="Arial" pitchFamily="34" charset="0"/>
              </a:rPr>
              <a:t>6. SPPT</a:t>
            </a:r>
          </a:p>
        </p:txBody>
      </p:sp>
      <p:sp>
        <p:nvSpPr>
          <p:cNvPr id="76814" name="Text Box 13"/>
          <p:cNvSpPr txBox="1">
            <a:spLocks noChangeArrowheads="1"/>
          </p:cNvSpPr>
          <p:nvPr/>
        </p:nvSpPr>
        <p:spPr bwMode="auto">
          <a:xfrm>
            <a:off x="4038600" y="1981200"/>
            <a:ext cx="627063" cy="260350"/>
          </a:xfrm>
          <a:prstGeom prst="rect">
            <a:avLst/>
          </a:prstGeom>
          <a:noFill/>
          <a:ln w="9525">
            <a:noFill/>
            <a:miter lim="800000"/>
            <a:headEnd/>
            <a:tailEnd/>
          </a:ln>
        </p:spPr>
        <p:txBody>
          <a:bodyPr>
            <a:spAutoFit/>
          </a:bodyPr>
          <a:lstStyle/>
          <a:p>
            <a:pPr eaLnBrk="1" hangingPunct="1"/>
            <a:endParaRPr lang="en-US" sz="300" b="1">
              <a:solidFill>
                <a:schemeClr val="bg1"/>
              </a:solidFill>
              <a:cs typeface="Arial" pitchFamily="34" charset="0"/>
            </a:endParaRPr>
          </a:p>
          <a:p>
            <a:pPr eaLnBrk="1" hangingPunct="1"/>
            <a:r>
              <a:rPr lang="en-US" sz="800" b="1">
                <a:solidFill>
                  <a:schemeClr val="bg1"/>
                </a:solidFill>
                <a:cs typeface="Arial" pitchFamily="34" charset="0"/>
              </a:rPr>
              <a:t>6. SPPT</a:t>
            </a:r>
          </a:p>
        </p:txBody>
      </p:sp>
      <p:sp>
        <p:nvSpPr>
          <p:cNvPr id="76815" name="Rectangle 14"/>
          <p:cNvSpPr>
            <a:spLocks noChangeArrowheads="1"/>
          </p:cNvSpPr>
          <p:nvPr/>
        </p:nvSpPr>
        <p:spPr bwMode="auto">
          <a:xfrm>
            <a:off x="457200" y="1752600"/>
            <a:ext cx="533400" cy="533400"/>
          </a:xfrm>
          <a:prstGeom prst="rect">
            <a:avLst/>
          </a:prstGeom>
          <a:solidFill>
            <a:srgbClr val="99FF33"/>
          </a:solidFill>
          <a:ln w="9525">
            <a:solidFill>
              <a:schemeClr val="tx1"/>
            </a:solidFill>
            <a:miter lim="800000"/>
            <a:headEnd/>
            <a:tailEnd/>
          </a:ln>
        </p:spPr>
        <p:txBody>
          <a:bodyPr wrap="none" anchor="ctr"/>
          <a:lstStyle/>
          <a:p>
            <a:pPr algn="ctr" eaLnBrk="1" hangingPunct="1"/>
            <a:endParaRPr lang="id-ID" sz="1000" b="1">
              <a:solidFill>
                <a:schemeClr val="bg1"/>
              </a:solidFill>
              <a:cs typeface="Arial" pitchFamily="34" charset="0"/>
            </a:endParaRPr>
          </a:p>
        </p:txBody>
      </p:sp>
      <p:sp>
        <p:nvSpPr>
          <p:cNvPr id="76816" name="Rectangle 15"/>
          <p:cNvSpPr>
            <a:spLocks noChangeArrowheads="1"/>
          </p:cNvSpPr>
          <p:nvPr/>
        </p:nvSpPr>
        <p:spPr bwMode="auto">
          <a:xfrm>
            <a:off x="1447800" y="1752600"/>
            <a:ext cx="762000" cy="533400"/>
          </a:xfrm>
          <a:prstGeom prst="rect">
            <a:avLst/>
          </a:prstGeom>
          <a:solidFill>
            <a:srgbClr val="99FF33"/>
          </a:solidFill>
          <a:ln w="9525">
            <a:solidFill>
              <a:schemeClr val="tx1"/>
            </a:solidFill>
            <a:miter lim="800000"/>
            <a:headEnd/>
            <a:tailEnd/>
          </a:ln>
        </p:spPr>
        <p:txBody>
          <a:bodyPr wrap="none" anchor="ctr"/>
          <a:lstStyle/>
          <a:p>
            <a:pPr algn="ctr" eaLnBrk="1" hangingPunct="1"/>
            <a:r>
              <a:rPr lang="en-US" sz="1000" b="1">
                <a:solidFill>
                  <a:schemeClr val="bg1"/>
                </a:solidFill>
                <a:latin typeface="Verdana" pitchFamily="34" charset="0"/>
                <a:cs typeface="Arial" pitchFamily="34" charset="0"/>
              </a:rPr>
              <a:t>BPMIGAS</a:t>
            </a:r>
          </a:p>
        </p:txBody>
      </p:sp>
      <p:sp>
        <p:nvSpPr>
          <p:cNvPr id="76817" name="Rectangle 16"/>
          <p:cNvSpPr>
            <a:spLocks noChangeArrowheads="1"/>
          </p:cNvSpPr>
          <p:nvPr/>
        </p:nvSpPr>
        <p:spPr bwMode="auto">
          <a:xfrm>
            <a:off x="2971800" y="1752600"/>
            <a:ext cx="914400" cy="533400"/>
          </a:xfrm>
          <a:prstGeom prst="rect">
            <a:avLst/>
          </a:prstGeom>
          <a:solidFill>
            <a:srgbClr val="FFFF00"/>
          </a:solidFill>
          <a:ln w="9525">
            <a:solidFill>
              <a:schemeClr val="tx1"/>
            </a:solidFill>
            <a:miter lim="800000"/>
            <a:headEnd/>
            <a:tailEnd/>
          </a:ln>
        </p:spPr>
        <p:txBody>
          <a:bodyPr wrap="none" anchor="ctr"/>
          <a:lstStyle/>
          <a:p>
            <a:pPr algn="ctr" eaLnBrk="1" hangingPunct="1"/>
            <a:r>
              <a:rPr lang="en-US" sz="1000" b="1">
                <a:solidFill>
                  <a:schemeClr val="bg1"/>
                </a:solidFill>
                <a:latin typeface="Verdana" pitchFamily="34" charset="0"/>
                <a:cs typeface="Arial" pitchFamily="34" charset="0"/>
              </a:rPr>
              <a:t>DITJEN</a:t>
            </a:r>
          </a:p>
          <a:p>
            <a:pPr algn="ctr" eaLnBrk="1" hangingPunct="1"/>
            <a:r>
              <a:rPr lang="en-US" sz="1000" b="1">
                <a:solidFill>
                  <a:schemeClr val="bg1"/>
                </a:solidFill>
                <a:latin typeface="Verdana" pitchFamily="34" charset="0"/>
                <a:cs typeface="Arial" pitchFamily="34" charset="0"/>
              </a:rPr>
              <a:t>PAJAK</a:t>
            </a:r>
          </a:p>
        </p:txBody>
      </p:sp>
      <p:sp>
        <p:nvSpPr>
          <p:cNvPr id="76818" name="Rectangle 17"/>
          <p:cNvSpPr>
            <a:spLocks noChangeArrowheads="1"/>
          </p:cNvSpPr>
          <p:nvPr/>
        </p:nvSpPr>
        <p:spPr bwMode="auto">
          <a:xfrm>
            <a:off x="4876800" y="1752600"/>
            <a:ext cx="838200" cy="533400"/>
          </a:xfrm>
          <a:prstGeom prst="rect">
            <a:avLst/>
          </a:prstGeom>
          <a:solidFill>
            <a:srgbClr val="66CCFF"/>
          </a:solidFill>
          <a:ln w="9525">
            <a:solidFill>
              <a:schemeClr val="tx1"/>
            </a:solidFill>
            <a:miter lim="800000"/>
            <a:headEnd/>
            <a:tailEnd/>
          </a:ln>
        </p:spPr>
        <p:txBody>
          <a:bodyPr wrap="none" anchor="ctr"/>
          <a:lstStyle/>
          <a:p>
            <a:pPr algn="ctr" eaLnBrk="1" hangingPunct="1"/>
            <a:r>
              <a:rPr lang="en-US" sz="1000" b="1">
                <a:solidFill>
                  <a:schemeClr val="bg1"/>
                </a:solidFill>
                <a:latin typeface="Verdana" pitchFamily="34" charset="0"/>
                <a:cs typeface="Arial" pitchFamily="34" charset="0"/>
              </a:rPr>
              <a:t>DITJEN </a:t>
            </a:r>
          </a:p>
          <a:p>
            <a:pPr algn="ctr" eaLnBrk="1" hangingPunct="1"/>
            <a:r>
              <a:rPr lang="en-US" sz="900" b="1">
                <a:solidFill>
                  <a:schemeClr val="bg1"/>
                </a:solidFill>
                <a:cs typeface="Arial" pitchFamily="34" charset="0"/>
              </a:rPr>
              <a:t>ANGGARAN</a:t>
            </a:r>
          </a:p>
        </p:txBody>
      </p:sp>
      <p:sp>
        <p:nvSpPr>
          <p:cNvPr id="76819" name="Rectangle 18"/>
          <p:cNvSpPr>
            <a:spLocks noChangeArrowheads="1"/>
          </p:cNvSpPr>
          <p:nvPr/>
        </p:nvSpPr>
        <p:spPr bwMode="auto">
          <a:xfrm>
            <a:off x="3048000" y="2895600"/>
            <a:ext cx="914400" cy="533400"/>
          </a:xfrm>
          <a:prstGeom prst="rect">
            <a:avLst/>
          </a:prstGeom>
          <a:solidFill>
            <a:srgbClr val="FFFF00"/>
          </a:solidFill>
          <a:ln w="9525">
            <a:solidFill>
              <a:schemeClr val="tx1"/>
            </a:solidFill>
            <a:miter lim="800000"/>
            <a:headEnd/>
            <a:tailEnd/>
          </a:ln>
        </p:spPr>
        <p:txBody>
          <a:bodyPr wrap="none" anchor="ctr"/>
          <a:lstStyle/>
          <a:p>
            <a:pPr algn="ctr" eaLnBrk="1" hangingPunct="1"/>
            <a:r>
              <a:rPr lang="en-US" sz="1000" b="1">
                <a:solidFill>
                  <a:schemeClr val="bg1"/>
                </a:solidFill>
                <a:cs typeface="Arial" pitchFamily="34" charset="0"/>
              </a:rPr>
              <a:t>KPPBB/KPP</a:t>
            </a:r>
          </a:p>
          <a:p>
            <a:pPr algn="ctr" eaLnBrk="1" hangingPunct="1"/>
            <a:r>
              <a:rPr lang="en-US" sz="1000" b="1">
                <a:solidFill>
                  <a:schemeClr val="bg1"/>
                </a:solidFill>
                <a:cs typeface="Arial" pitchFamily="34" charset="0"/>
              </a:rPr>
              <a:t>PRATAMA</a:t>
            </a:r>
          </a:p>
        </p:txBody>
      </p:sp>
      <p:sp>
        <p:nvSpPr>
          <p:cNvPr id="364563" name="Line 19"/>
          <p:cNvSpPr>
            <a:spLocks noChangeShapeType="1"/>
          </p:cNvSpPr>
          <p:nvPr/>
        </p:nvSpPr>
        <p:spPr bwMode="auto">
          <a:xfrm>
            <a:off x="3886200" y="1905000"/>
            <a:ext cx="995363"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64" name="Line 20"/>
          <p:cNvSpPr>
            <a:spLocks noChangeShapeType="1"/>
          </p:cNvSpPr>
          <p:nvPr/>
        </p:nvSpPr>
        <p:spPr bwMode="auto">
          <a:xfrm>
            <a:off x="990600" y="1981200"/>
            <a:ext cx="4572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65" name="Line 21"/>
          <p:cNvSpPr>
            <a:spLocks noChangeShapeType="1"/>
          </p:cNvSpPr>
          <p:nvPr/>
        </p:nvSpPr>
        <p:spPr bwMode="auto">
          <a:xfrm flipV="1">
            <a:off x="2209800" y="1981200"/>
            <a:ext cx="7620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66" name="Line 22"/>
          <p:cNvSpPr>
            <a:spLocks noChangeShapeType="1"/>
          </p:cNvSpPr>
          <p:nvPr/>
        </p:nvSpPr>
        <p:spPr bwMode="auto">
          <a:xfrm flipH="1">
            <a:off x="2438400" y="2209800"/>
            <a:ext cx="533400" cy="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67" name="Line 23"/>
          <p:cNvSpPr>
            <a:spLocks noChangeShapeType="1"/>
          </p:cNvSpPr>
          <p:nvPr/>
        </p:nvSpPr>
        <p:spPr bwMode="auto">
          <a:xfrm>
            <a:off x="2438400" y="2209800"/>
            <a:ext cx="0" cy="99060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68" name="Line 24"/>
          <p:cNvSpPr>
            <a:spLocks noChangeShapeType="1"/>
          </p:cNvSpPr>
          <p:nvPr/>
        </p:nvSpPr>
        <p:spPr bwMode="auto">
          <a:xfrm>
            <a:off x="2438400" y="3200400"/>
            <a:ext cx="4572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69" name="Line 25"/>
          <p:cNvSpPr>
            <a:spLocks noChangeShapeType="1"/>
          </p:cNvSpPr>
          <p:nvPr/>
        </p:nvSpPr>
        <p:spPr bwMode="auto">
          <a:xfrm>
            <a:off x="7924800" y="2717800"/>
            <a:ext cx="0" cy="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70" name="Line 26"/>
          <p:cNvSpPr>
            <a:spLocks noChangeShapeType="1"/>
          </p:cNvSpPr>
          <p:nvPr/>
        </p:nvSpPr>
        <p:spPr bwMode="auto">
          <a:xfrm flipV="1">
            <a:off x="7543800" y="1981200"/>
            <a:ext cx="7620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71" name="Line 27"/>
          <p:cNvSpPr>
            <a:spLocks noChangeShapeType="1"/>
          </p:cNvSpPr>
          <p:nvPr/>
        </p:nvSpPr>
        <p:spPr bwMode="auto">
          <a:xfrm flipV="1">
            <a:off x="4343400" y="2209800"/>
            <a:ext cx="0" cy="99060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72" name="Line 28"/>
          <p:cNvSpPr>
            <a:spLocks noChangeShapeType="1"/>
          </p:cNvSpPr>
          <p:nvPr/>
        </p:nvSpPr>
        <p:spPr bwMode="auto">
          <a:xfrm flipH="1">
            <a:off x="3886200" y="2209800"/>
            <a:ext cx="4572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6830" name="Rectangle 29"/>
          <p:cNvSpPr>
            <a:spLocks noChangeArrowheads="1"/>
          </p:cNvSpPr>
          <p:nvPr/>
        </p:nvSpPr>
        <p:spPr bwMode="auto">
          <a:xfrm>
            <a:off x="6705600" y="1752600"/>
            <a:ext cx="838200" cy="533400"/>
          </a:xfrm>
          <a:prstGeom prst="rect">
            <a:avLst/>
          </a:prstGeom>
          <a:solidFill>
            <a:srgbClr val="66CCFF"/>
          </a:solidFill>
          <a:ln w="9525">
            <a:solidFill>
              <a:schemeClr val="tx1"/>
            </a:solidFill>
            <a:miter lim="800000"/>
            <a:headEnd/>
            <a:tailEnd/>
          </a:ln>
        </p:spPr>
        <p:txBody>
          <a:bodyPr wrap="none" anchor="ctr"/>
          <a:lstStyle/>
          <a:p>
            <a:pPr algn="ctr" eaLnBrk="1" hangingPunct="1"/>
            <a:r>
              <a:rPr lang="en-US" sz="1000" b="1">
                <a:solidFill>
                  <a:schemeClr val="bg1"/>
                </a:solidFill>
                <a:latin typeface="Verdana" pitchFamily="34" charset="0"/>
                <a:cs typeface="Arial" pitchFamily="34" charset="0"/>
              </a:rPr>
              <a:t>DITJEN</a:t>
            </a:r>
          </a:p>
          <a:p>
            <a:pPr algn="ctr" eaLnBrk="1" hangingPunct="1"/>
            <a:r>
              <a:rPr lang="en-US" sz="900" b="1">
                <a:solidFill>
                  <a:schemeClr val="bg1"/>
                </a:solidFill>
                <a:cs typeface="Arial" pitchFamily="34" charset="0"/>
              </a:rPr>
              <a:t>PERBEN-</a:t>
            </a:r>
          </a:p>
          <a:p>
            <a:pPr algn="ctr" eaLnBrk="1" hangingPunct="1"/>
            <a:r>
              <a:rPr lang="en-US" sz="900" b="1">
                <a:solidFill>
                  <a:schemeClr val="bg1"/>
                </a:solidFill>
                <a:cs typeface="Arial" pitchFamily="34" charset="0"/>
              </a:rPr>
              <a:t>DAHARAAN</a:t>
            </a:r>
          </a:p>
        </p:txBody>
      </p:sp>
      <p:sp>
        <p:nvSpPr>
          <p:cNvPr id="76831" name="Rectangle 30"/>
          <p:cNvSpPr>
            <a:spLocks noChangeArrowheads="1"/>
          </p:cNvSpPr>
          <p:nvPr/>
        </p:nvSpPr>
        <p:spPr bwMode="auto">
          <a:xfrm>
            <a:off x="8305800" y="1752600"/>
            <a:ext cx="685800" cy="533400"/>
          </a:xfrm>
          <a:prstGeom prst="rect">
            <a:avLst/>
          </a:prstGeom>
          <a:solidFill>
            <a:srgbClr val="CCCCFF"/>
          </a:solidFill>
          <a:ln w="9525">
            <a:solidFill>
              <a:schemeClr val="tx1"/>
            </a:solidFill>
            <a:miter lim="800000"/>
            <a:headEnd/>
            <a:tailEnd/>
          </a:ln>
        </p:spPr>
        <p:txBody>
          <a:bodyPr wrap="none" anchor="ctr"/>
          <a:lstStyle/>
          <a:p>
            <a:pPr algn="ctr" eaLnBrk="1" hangingPunct="1"/>
            <a:r>
              <a:rPr lang="en-US" sz="1100" b="1">
                <a:solidFill>
                  <a:schemeClr val="bg1"/>
                </a:solidFill>
                <a:latin typeface="Verdana" pitchFamily="34" charset="0"/>
                <a:cs typeface="Arial" pitchFamily="34" charset="0"/>
              </a:rPr>
              <a:t>BI</a:t>
            </a:r>
          </a:p>
        </p:txBody>
      </p:sp>
      <p:sp>
        <p:nvSpPr>
          <p:cNvPr id="76832" name="Text Box 31"/>
          <p:cNvSpPr txBox="1">
            <a:spLocks noChangeArrowheads="1"/>
          </p:cNvSpPr>
          <p:nvPr/>
        </p:nvSpPr>
        <p:spPr bwMode="auto">
          <a:xfrm>
            <a:off x="5600700" y="1524000"/>
            <a:ext cx="1181100" cy="387350"/>
          </a:xfrm>
          <a:prstGeom prst="rect">
            <a:avLst/>
          </a:prstGeom>
          <a:noFill/>
          <a:ln w="9525">
            <a:noFill/>
            <a:miter lim="800000"/>
            <a:headEnd/>
            <a:tailEnd/>
          </a:ln>
        </p:spPr>
        <p:txBody>
          <a:bodyPr>
            <a:spAutoFit/>
          </a:bodyPr>
          <a:lstStyle/>
          <a:p>
            <a:pPr marL="114300" indent="-114300" eaLnBrk="1" hangingPunct="1">
              <a:lnSpc>
                <a:spcPct val="80000"/>
              </a:lnSpc>
            </a:pPr>
            <a:r>
              <a:rPr lang="en-US" sz="800" b="1">
                <a:solidFill>
                  <a:schemeClr val="bg1"/>
                </a:solidFill>
                <a:cs typeface="Arial" pitchFamily="34" charset="0"/>
              </a:rPr>
              <a:t>8. Permintaan Pemindahbukuan pembayaran</a:t>
            </a:r>
          </a:p>
        </p:txBody>
      </p:sp>
      <p:sp>
        <p:nvSpPr>
          <p:cNvPr id="364576" name="Line 32"/>
          <p:cNvSpPr>
            <a:spLocks noChangeShapeType="1"/>
          </p:cNvSpPr>
          <p:nvPr/>
        </p:nvSpPr>
        <p:spPr bwMode="auto">
          <a:xfrm>
            <a:off x="5715000" y="1981200"/>
            <a:ext cx="9906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6834" name="Text Box 33"/>
          <p:cNvSpPr txBox="1">
            <a:spLocks noChangeArrowheads="1"/>
          </p:cNvSpPr>
          <p:nvPr/>
        </p:nvSpPr>
        <p:spPr bwMode="auto">
          <a:xfrm>
            <a:off x="7505700" y="1524000"/>
            <a:ext cx="876300" cy="387350"/>
          </a:xfrm>
          <a:prstGeom prst="rect">
            <a:avLst/>
          </a:prstGeom>
          <a:noFill/>
          <a:ln w="9525">
            <a:noFill/>
            <a:miter lim="800000"/>
            <a:headEnd/>
            <a:tailEnd/>
          </a:ln>
        </p:spPr>
        <p:txBody>
          <a:bodyPr>
            <a:spAutoFit/>
          </a:bodyPr>
          <a:lstStyle/>
          <a:p>
            <a:pPr marL="114300" indent="-114300" eaLnBrk="1" hangingPunct="1">
              <a:lnSpc>
                <a:spcPct val="80000"/>
              </a:lnSpc>
            </a:pPr>
            <a:r>
              <a:rPr lang="en-US" sz="800" b="1">
                <a:solidFill>
                  <a:schemeClr val="bg1"/>
                </a:solidFill>
                <a:cs typeface="Arial" pitchFamily="34" charset="0"/>
              </a:rPr>
              <a:t>9. Permintaan Pemindah- bukuan</a:t>
            </a:r>
          </a:p>
        </p:txBody>
      </p:sp>
      <p:sp>
        <p:nvSpPr>
          <p:cNvPr id="364578" name="Line 34"/>
          <p:cNvSpPr>
            <a:spLocks noChangeShapeType="1"/>
          </p:cNvSpPr>
          <p:nvPr/>
        </p:nvSpPr>
        <p:spPr bwMode="auto">
          <a:xfrm flipV="1">
            <a:off x="8610600" y="2286000"/>
            <a:ext cx="0" cy="91440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79" name="Line 35"/>
          <p:cNvSpPr>
            <a:spLocks noChangeShapeType="1"/>
          </p:cNvSpPr>
          <p:nvPr/>
        </p:nvSpPr>
        <p:spPr bwMode="auto">
          <a:xfrm>
            <a:off x="685800" y="1371600"/>
            <a:ext cx="7924800" cy="0"/>
          </a:xfrm>
          <a:prstGeom prst="line">
            <a:avLst/>
          </a:prstGeom>
          <a:noFill/>
          <a:ln w="9525">
            <a:solidFill>
              <a:srgbClr val="800000"/>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80" name="Line 36"/>
          <p:cNvSpPr>
            <a:spLocks noChangeShapeType="1"/>
          </p:cNvSpPr>
          <p:nvPr/>
        </p:nvSpPr>
        <p:spPr bwMode="auto">
          <a:xfrm>
            <a:off x="685800" y="1371600"/>
            <a:ext cx="0" cy="381000"/>
          </a:xfrm>
          <a:prstGeom prst="line">
            <a:avLst/>
          </a:prstGeom>
          <a:noFill/>
          <a:ln w="9525">
            <a:solidFill>
              <a:srgbClr val="800000"/>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81" name="Line 37"/>
          <p:cNvSpPr>
            <a:spLocks noChangeShapeType="1"/>
          </p:cNvSpPr>
          <p:nvPr/>
        </p:nvSpPr>
        <p:spPr bwMode="auto">
          <a:xfrm>
            <a:off x="8610600" y="1371600"/>
            <a:ext cx="0" cy="381000"/>
          </a:xfrm>
          <a:prstGeom prst="line">
            <a:avLst/>
          </a:prstGeom>
          <a:noFill/>
          <a:ln w="9525">
            <a:solidFill>
              <a:srgbClr val="800000"/>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6839" name="Text Box 38"/>
          <p:cNvSpPr txBox="1">
            <a:spLocks noChangeArrowheads="1"/>
          </p:cNvSpPr>
          <p:nvPr/>
        </p:nvSpPr>
        <p:spPr bwMode="auto">
          <a:xfrm>
            <a:off x="1981200" y="1143000"/>
            <a:ext cx="5181600" cy="201613"/>
          </a:xfrm>
          <a:prstGeom prst="rect">
            <a:avLst/>
          </a:prstGeom>
          <a:noFill/>
          <a:ln w="9525">
            <a:noFill/>
            <a:miter lim="800000"/>
            <a:headEnd/>
            <a:tailEnd/>
          </a:ln>
        </p:spPr>
        <p:txBody>
          <a:bodyPr>
            <a:spAutoFit/>
          </a:bodyPr>
          <a:lstStyle/>
          <a:p>
            <a:pPr marL="114300" indent="-114300" eaLnBrk="1" hangingPunct="1">
              <a:lnSpc>
                <a:spcPct val="80000"/>
              </a:lnSpc>
            </a:pPr>
            <a:r>
              <a:rPr lang="en-US" sz="900" b="1">
                <a:solidFill>
                  <a:srgbClr val="FFFFFF"/>
                </a:solidFill>
                <a:latin typeface="Tahoma" pitchFamily="34" charset="0"/>
                <a:cs typeface="Arial" pitchFamily="34" charset="0"/>
              </a:rPr>
              <a:t>Setoran Hasil Bersih Migas Bagian Negara pada rekening Menteri Keuangan di BI</a:t>
            </a:r>
          </a:p>
        </p:txBody>
      </p:sp>
      <p:sp>
        <p:nvSpPr>
          <p:cNvPr id="364583" name="Text Box 39"/>
          <p:cNvSpPr txBox="1">
            <a:spLocks noChangeArrowheads="1"/>
          </p:cNvSpPr>
          <p:nvPr/>
        </p:nvSpPr>
        <p:spPr bwMode="auto">
          <a:xfrm>
            <a:off x="304800" y="4953000"/>
            <a:ext cx="2514600" cy="1533525"/>
          </a:xfrm>
          <a:prstGeom prst="rect">
            <a:avLst/>
          </a:prstGeom>
          <a:solidFill>
            <a:srgbClr val="FFFF99"/>
          </a:solidFill>
          <a:ln w="9525">
            <a:solidFill>
              <a:srgbClr val="993300"/>
            </a:solidFill>
            <a:miter lim="800000"/>
            <a:headEnd/>
            <a:tailEnd/>
          </a:ln>
          <a:effectLst/>
        </p:spPr>
        <p:txBody>
          <a:bodyPr>
            <a:spAutoFit/>
          </a:bodyPr>
          <a:lstStyle/>
          <a:p>
            <a:pPr marL="171450" indent="-171450" algn="just" eaLnBrk="1" hangingPunct="1">
              <a:lnSpc>
                <a:spcPct val="80000"/>
              </a:lnSpc>
              <a:spcBef>
                <a:spcPct val="20000"/>
              </a:spcBef>
              <a:spcAft>
                <a:spcPct val="30000"/>
              </a:spcAft>
              <a:buClr>
                <a:schemeClr val="accent2"/>
              </a:buClr>
              <a:tabLst>
                <a:tab pos="228600" algn="l"/>
                <a:tab pos="914400" algn="l"/>
                <a:tab pos="1028700" algn="l"/>
                <a:tab pos="1143000" algn="l"/>
              </a:tabLst>
              <a:defRPr/>
            </a:pPr>
            <a:r>
              <a:rPr lang="en-US" sz="1100" b="1" baseline="30000">
                <a:solidFill>
                  <a:schemeClr val="bg1"/>
                </a:solidFill>
                <a:effectLst>
                  <a:outerShdw blurRad="38100" dist="38100" dir="2700000" algn="tl">
                    <a:srgbClr val="FFFFFF"/>
                  </a:outerShdw>
                </a:effectLst>
                <a:latin typeface="Verdana" pitchFamily="34" charset="0"/>
                <a:cs typeface="Arial" pitchFamily="34" charset="0"/>
              </a:rPr>
              <a:t>*)</a:t>
            </a:r>
            <a:r>
              <a:rPr lang="en-US" sz="1100">
                <a:solidFill>
                  <a:schemeClr val="bg1"/>
                </a:solidFill>
                <a:latin typeface="Verdana" pitchFamily="34" charset="0"/>
                <a:cs typeface="Arial" pitchFamily="34" charset="0"/>
              </a:rPr>
              <a:t> Pelaksanaan Pemindahbukuan Pembayaran PBB Migas per   triw., sesuai SEB DJP &amp; DJLK No. 630/4568, 24 Sept 2001:</a:t>
            </a:r>
          </a:p>
          <a:p>
            <a:pPr marL="171450" indent="-171450" eaLnBrk="1" hangingPunct="1">
              <a:tabLst>
                <a:tab pos="228600" algn="l"/>
                <a:tab pos="914400" algn="l"/>
                <a:tab pos="1028700" algn="l"/>
                <a:tab pos="1143000" algn="l"/>
              </a:tabLst>
              <a:defRPr/>
            </a:pPr>
            <a:r>
              <a:rPr lang="en-US" sz="1100">
                <a:solidFill>
                  <a:schemeClr val="bg1"/>
                </a:solidFill>
                <a:latin typeface="Verdana" pitchFamily="34" charset="0"/>
                <a:cs typeface="Arial" pitchFamily="34" charset="0"/>
              </a:rPr>
              <a:t>	▪ Triw 1 		: 	15 maret</a:t>
            </a:r>
          </a:p>
          <a:p>
            <a:pPr marL="171450" indent="-171450" eaLnBrk="1" hangingPunct="1">
              <a:tabLst>
                <a:tab pos="228600" algn="l"/>
                <a:tab pos="914400" algn="l"/>
                <a:tab pos="1028700" algn="l"/>
                <a:tab pos="1143000" algn="l"/>
              </a:tabLst>
              <a:defRPr/>
            </a:pPr>
            <a:r>
              <a:rPr lang="en-US" sz="1100">
                <a:solidFill>
                  <a:schemeClr val="bg1"/>
                </a:solidFill>
                <a:latin typeface="Verdana" pitchFamily="34" charset="0"/>
                <a:cs typeface="Arial" pitchFamily="34" charset="0"/>
              </a:rPr>
              <a:t> 	▪ Triw 2 		: 	15 mei</a:t>
            </a:r>
          </a:p>
          <a:p>
            <a:pPr marL="171450" indent="-171450" eaLnBrk="1" hangingPunct="1">
              <a:tabLst>
                <a:tab pos="228600" algn="l"/>
                <a:tab pos="914400" algn="l"/>
                <a:tab pos="1028700" algn="l"/>
                <a:tab pos="1143000" algn="l"/>
              </a:tabLst>
              <a:defRPr/>
            </a:pPr>
            <a:r>
              <a:rPr lang="en-US" sz="1100">
                <a:solidFill>
                  <a:schemeClr val="bg1"/>
                </a:solidFill>
                <a:latin typeface="Verdana" pitchFamily="34" charset="0"/>
                <a:cs typeface="Arial" pitchFamily="34" charset="0"/>
              </a:rPr>
              <a:t> 	▪ Triw 3 		: 	15 agustus</a:t>
            </a:r>
          </a:p>
          <a:p>
            <a:pPr marL="171450" indent="-171450" eaLnBrk="1" hangingPunct="1">
              <a:tabLst>
                <a:tab pos="228600" algn="l"/>
                <a:tab pos="914400" algn="l"/>
                <a:tab pos="1028700" algn="l"/>
                <a:tab pos="1143000" algn="l"/>
              </a:tabLst>
              <a:defRPr/>
            </a:pPr>
            <a:r>
              <a:rPr lang="en-US" sz="1100">
                <a:solidFill>
                  <a:schemeClr val="bg1"/>
                </a:solidFill>
                <a:latin typeface="Verdana" pitchFamily="34" charset="0"/>
                <a:cs typeface="Arial" pitchFamily="34" charset="0"/>
              </a:rPr>
              <a:t> 	▪ Triw 4	 	: 	15 november</a:t>
            </a:r>
          </a:p>
          <a:p>
            <a:pPr marL="171450" indent="-171450" eaLnBrk="1" hangingPunct="1">
              <a:tabLst>
                <a:tab pos="228600" algn="l"/>
                <a:tab pos="914400" algn="l"/>
                <a:tab pos="1028700" algn="l"/>
                <a:tab pos="1143000" algn="l"/>
              </a:tabLst>
              <a:defRPr/>
            </a:pPr>
            <a:r>
              <a:rPr lang="en-US" sz="1100">
                <a:solidFill>
                  <a:schemeClr val="bg1"/>
                </a:solidFill>
                <a:latin typeface="Verdana" pitchFamily="34" charset="0"/>
                <a:cs typeface="Arial" pitchFamily="34" charset="0"/>
              </a:rPr>
              <a:t> 	▪ Pelunasan : 15 desember</a:t>
            </a:r>
          </a:p>
        </p:txBody>
      </p:sp>
      <p:sp>
        <p:nvSpPr>
          <p:cNvPr id="364584" name="Line 40"/>
          <p:cNvSpPr>
            <a:spLocks noChangeShapeType="1"/>
          </p:cNvSpPr>
          <p:nvPr/>
        </p:nvSpPr>
        <p:spPr bwMode="auto">
          <a:xfrm>
            <a:off x="3886200" y="2057400"/>
            <a:ext cx="9906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6842" name="Rectangle 41"/>
          <p:cNvSpPr>
            <a:spLocks noChangeArrowheads="1"/>
          </p:cNvSpPr>
          <p:nvPr/>
        </p:nvSpPr>
        <p:spPr bwMode="auto">
          <a:xfrm>
            <a:off x="381000" y="1828800"/>
            <a:ext cx="533400" cy="533400"/>
          </a:xfrm>
          <a:prstGeom prst="rect">
            <a:avLst/>
          </a:prstGeom>
          <a:solidFill>
            <a:srgbClr val="99FF33"/>
          </a:solidFill>
          <a:ln w="9525">
            <a:solidFill>
              <a:schemeClr val="tx1"/>
            </a:solidFill>
            <a:miter lim="800000"/>
            <a:headEnd/>
            <a:tailEnd/>
          </a:ln>
        </p:spPr>
        <p:txBody>
          <a:bodyPr wrap="none" anchor="ctr"/>
          <a:lstStyle/>
          <a:p>
            <a:pPr algn="ctr" eaLnBrk="1" hangingPunct="1"/>
            <a:endParaRPr lang="id-ID" sz="1000" b="1">
              <a:solidFill>
                <a:schemeClr val="bg1"/>
              </a:solidFill>
              <a:cs typeface="Arial" pitchFamily="34" charset="0"/>
            </a:endParaRPr>
          </a:p>
        </p:txBody>
      </p:sp>
      <p:sp>
        <p:nvSpPr>
          <p:cNvPr id="76843" name="Rectangle 42"/>
          <p:cNvSpPr>
            <a:spLocks noChangeArrowheads="1"/>
          </p:cNvSpPr>
          <p:nvPr/>
        </p:nvSpPr>
        <p:spPr bwMode="auto">
          <a:xfrm>
            <a:off x="304800" y="1905000"/>
            <a:ext cx="533400" cy="533400"/>
          </a:xfrm>
          <a:prstGeom prst="rect">
            <a:avLst/>
          </a:prstGeom>
          <a:solidFill>
            <a:srgbClr val="99FF33"/>
          </a:solidFill>
          <a:ln w="9525">
            <a:solidFill>
              <a:schemeClr val="tx1"/>
            </a:solidFill>
            <a:miter lim="800000"/>
            <a:headEnd/>
            <a:tailEnd/>
          </a:ln>
        </p:spPr>
        <p:txBody>
          <a:bodyPr wrap="none" anchor="ctr"/>
          <a:lstStyle/>
          <a:p>
            <a:pPr algn="ctr" eaLnBrk="1" hangingPunct="1"/>
            <a:r>
              <a:rPr lang="en-US" sz="1000" b="1">
                <a:solidFill>
                  <a:schemeClr val="bg1"/>
                </a:solidFill>
                <a:latin typeface="Verdana" pitchFamily="34" charset="0"/>
                <a:cs typeface="Arial" pitchFamily="34" charset="0"/>
              </a:rPr>
              <a:t>KKKS</a:t>
            </a:r>
          </a:p>
        </p:txBody>
      </p:sp>
      <p:sp>
        <p:nvSpPr>
          <p:cNvPr id="76844" name="Rectangle 43"/>
          <p:cNvSpPr>
            <a:spLocks noChangeArrowheads="1"/>
          </p:cNvSpPr>
          <p:nvPr/>
        </p:nvSpPr>
        <p:spPr bwMode="auto">
          <a:xfrm>
            <a:off x="2971800" y="2971800"/>
            <a:ext cx="914400" cy="533400"/>
          </a:xfrm>
          <a:prstGeom prst="rect">
            <a:avLst/>
          </a:prstGeom>
          <a:solidFill>
            <a:srgbClr val="FFFF00"/>
          </a:solidFill>
          <a:ln w="9525">
            <a:solidFill>
              <a:schemeClr val="tx1"/>
            </a:solidFill>
            <a:miter lim="800000"/>
            <a:headEnd/>
            <a:tailEnd/>
          </a:ln>
        </p:spPr>
        <p:txBody>
          <a:bodyPr wrap="none" anchor="ctr"/>
          <a:lstStyle/>
          <a:p>
            <a:pPr algn="ctr" eaLnBrk="1" hangingPunct="1"/>
            <a:r>
              <a:rPr lang="en-US" sz="1000" b="1">
                <a:solidFill>
                  <a:schemeClr val="bg1"/>
                </a:solidFill>
                <a:cs typeface="Arial" pitchFamily="34" charset="0"/>
              </a:rPr>
              <a:t>KPPBB/KPP</a:t>
            </a:r>
          </a:p>
          <a:p>
            <a:pPr algn="ctr" eaLnBrk="1" hangingPunct="1"/>
            <a:r>
              <a:rPr lang="en-US" sz="1000" b="1">
                <a:solidFill>
                  <a:schemeClr val="bg1"/>
                </a:solidFill>
                <a:cs typeface="Arial" pitchFamily="34" charset="0"/>
              </a:rPr>
              <a:t>PRATAMA</a:t>
            </a:r>
          </a:p>
        </p:txBody>
      </p:sp>
      <p:sp>
        <p:nvSpPr>
          <p:cNvPr id="76845" name="Rectangle 44"/>
          <p:cNvSpPr>
            <a:spLocks noChangeArrowheads="1"/>
          </p:cNvSpPr>
          <p:nvPr/>
        </p:nvSpPr>
        <p:spPr bwMode="auto">
          <a:xfrm>
            <a:off x="2895600" y="3048000"/>
            <a:ext cx="914400" cy="533400"/>
          </a:xfrm>
          <a:prstGeom prst="rect">
            <a:avLst/>
          </a:prstGeom>
          <a:solidFill>
            <a:srgbClr val="FFFF00"/>
          </a:solidFill>
          <a:ln w="9525">
            <a:solidFill>
              <a:schemeClr val="tx1"/>
            </a:solidFill>
            <a:miter lim="800000"/>
            <a:headEnd/>
            <a:tailEnd/>
          </a:ln>
        </p:spPr>
        <p:txBody>
          <a:bodyPr wrap="none" anchor="ctr"/>
          <a:lstStyle/>
          <a:p>
            <a:pPr algn="ctr" eaLnBrk="1" hangingPunct="1"/>
            <a:r>
              <a:rPr lang="en-US" sz="1000" b="1">
                <a:solidFill>
                  <a:schemeClr val="bg1"/>
                </a:solidFill>
                <a:latin typeface="Verdana" pitchFamily="34" charset="0"/>
                <a:cs typeface="Arial" pitchFamily="34" charset="0"/>
              </a:rPr>
              <a:t>KPPBB/KPP</a:t>
            </a:r>
          </a:p>
          <a:p>
            <a:pPr algn="ctr" eaLnBrk="1" hangingPunct="1"/>
            <a:r>
              <a:rPr lang="en-US" sz="1000" b="1">
                <a:solidFill>
                  <a:schemeClr val="bg1"/>
                </a:solidFill>
                <a:latin typeface="Verdana" pitchFamily="34" charset="0"/>
                <a:cs typeface="Arial" pitchFamily="34" charset="0"/>
              </a:rPr>
              <a:t>PRATAMA</a:t>
            </a:r>
          </a:p>
        </p:txBody>
      </p:sp>
      <p:sp>
        <p:nvSpPr>
          <p:cNvPr id="76846" name="Rectangle 45"/>
          <p:cNvSpPr>
            <a:spLocks noChangeArrowheads="1"/>
          </p:cNvSpPr>
          <p:nvPr/>
        </p:nvSpPr>
        <p:spPr bwMode="auto">
          <a:xfrm>
            <a:off x="6400800" y="3048000"/>
            <a:ext cx="1143000" cy="381000"/>
          </a:xfrm>
          <a:prstGeom prst="rect">
            <a:avLst/>
          </a:prstGeom>
          <a:solidFill>
            <a:srgbClr val="CCFFFF"/>
          </a:solidFill>
          <a:ln w="9525">
            <a:solidFill>
              <a:schemeClr val="tx1"/>
            </a:solidFill>
            <a:miter lim="800000"/>
            <a:headEnd/>
            <a:tailEnd/>
          </a:ln>
        </p:spPr>
        <p:txBody>
          <a:bodyPr wrap="none" anchor="ctr"/>
          <a:lstStyle/>
          <a:p>
            <a:pPr algn="ctr" eaLnBrk="1" hangingPunct="1"/>
            <a:endParaRPr lang="id-ID" sz="1000" b="1">
              <a:solidFill>
                <a:schemeClr val="bg1"/>
              </a:solidFill>
              <a:cs typeface="Arial" pitchFamily="34" charset="0"/>
            </a:endParaRPr>
          </a:p>
        </p:txBody>
      </p:sp>
      <p:sp>
        <p:nvSpPr>
          <p:cNvPr id="364590" name="Line 46"/>
          <p:cNvSpPr>
            <a:spLocks noChangeShapeType="1"/>
          </p:cNvSpPr>
          <p:nvPr/>
        </p:nvSpPr>
        <p:spPr bwMode="auto">
          <a:xfrm>
            <a:off x="5105400" y="3276600"/>
            <a:ext cx="0" cy="152400"/>
          </a:xfrm>
          <a:prstGeom prst="line">
            <a:avLst/>
          </a:prstGeom>
          <a:noFill/>
          <a:ln w="12700">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6848" name="Rectangle 47"/>
          <p:cNvSpPr>
            <a:spLocks noChangeArrowheads="1"/>
          </p:cNvSpPr>
          <p:nvPr/>
        </p:nvSpPr>
        <p:spPr bwMode="auto">
          <a:xfrm>
            <a:off x="4762500" y="3429000"/>
            <a:ext cx="762000" cy="381000"/>
          </a:xfrm>
          <a:prstGeom prst="rect">
            <a:avLst/>
          </a:prstGeom>
          <a:solidFill>
            <a:srgbClr val="CCFFFF"/>
          </a:solidFill>
          <a:ln w="9525">
            <a:solidFill>
              <a:schemeClr val="tx1"/>
            </a:solidFill>
            <a:miter lim="800000"/>
            <a:headEnd/>
            <a:tailEnd/>
          </a:ln>
        </p:spPr>
        <p:txBody>
          <a:bodyPr wrap="none" anchor="ctr"/>
          <a:lstStyle/>
          <a:p>
            <a:pPr algn="ctr" eaLnBrk="1" hangingPunct="1"/>
            <a:r>
              <a:rPr lang="en-US" sz="1000" b="1">
                <a:solidFill>
                  <a:schemeClr val="bg1"/>
                </a:solidFill>
                <a:cs typeface="Arial" pitchFamily="34" charset="0"/>
              </a:rPr>
              <a:t>BO III PBB</a:t>
            </a:r>
          </a:p>
        </p:txBody>
      </p:sp>
      <p:sp>
        <p:nvSpPr>
          <p:cNvPr id="76849" name="Rectangle 48"/>
          <p:cNvSpPr>
            <a:spLocks noChangeArrowheads="1"/>
          </p:cNvSpPr>
          <p:nvPr/>
        </p:nvSpPr>
        <p:spPr bwMode="auto">
          <a:xfrm>
            <a:off x="3733800" y="4267200"/>
            <a:ext cx="838200" cy="381000"/>
          </a:xfrm>
          <a:prstGeom prst="rect">
            <a:avLst/>
          </a:prstGeom>
          <a:solidFill>
            <a:srgbClr val="CCFFFF"/>
          </a:solidFill>
          <a:ln w="9525">
            <a:solidFill>
              <a:schemeClr val="tx1"/>
            </a:solidFill>
            <a:miter lim="800000"/>
            <a:headEnd/>
            <a:tailEnd/>
          </a:ln>
        </p:spPr>
        <p:txBody>
          <a:bodyPr wrap="none" anchor="ctr"/>
          <a:lstStyle/>
          <a:p>
            <a:pPr algn="ctr" eaLnBrk="1" hangingPunct="1">
              <a:lnSpc>
                <a:spcPct val="80000"/>
              </a:lnSpc>
              <a:spcBef>
                <a:spcPct val="20000"/>
              </a:spcBef>
              <a:buClr>
                <a:schemeClr val="accent2"/>
              </a:buClr>
            </a:pPr>
            <a:r>
              <a:rPr lang="en-US" sz="1000" b="1">
                <a:solidFill>
                  <a:schemeClr val="bg1"/>
                </a:solidFill>
                <a:latin typeface="Verdana" pitchFamily="34" charset="0"/>
                <a:cs typeface="Arial" pitchFamily="34" charset="0"/>
              </a:rPr>
              <a:t>KAB/KOTA</a:t>
            </a:r>
          </a:p>
          <a:p>
            <a:pPr algn="ctr" eaLnBrk="1" hangingPunct="1">
              <a:lnSpc>
                <a:spcPct val="80000"/>
              </a:lnSpc>
              <a:spcBef>
                <a:spcPct val="20000"/>
              </a:spcBef>
              <a:buClr>
                <a:schemeClr val="accent2"/>
              </a:buClr>
            </a:pPr>
            <a:r>
              <a:rPr lang="en-US" sz="1000" b="1">
                <a:solidFill>
                  <a:schemeClr val="bg1"/>
                </a:solidFill>
                <a:latin typeface="Arial Narrow" pitchFamily="34" charset="0"/>
                <a:cs typeface="Arial" pitchFamily="34" charset="0"/>
              </a:rPr>
              <a:t>(64,8%)</a:t>
            </a:r>
          </a:p>
        </p:txBody>
      </p:sp>
      <p:sp>
        <p:nvSpPr>
          <p:cNvPr id="364593" name="Rectangle 49"/>
          <p:cNvSpPr>
            <a:spLocks noChangeArrowheads="1"/>
          </p:cNvSpPr>
          <p:nvPr/>
        </p:nvSpPr>
        <p:spPr bwMode="auto">
          <a:xfrm>
            <a:off x="4648200" y="4275138"/>
            <a:ext cx="990600" cy="373062"/>
          </a:xfrm>
          <a:prstGeom prst="rect">
            <a:avLst/>
          </a:prstGeom>
          <a:solidFill>
            <a:srgbClr val="CCFFFF"/>
          </a:solidFill>
          <a:ln w="9525">
            <a:solidFill>
              <a:schemeClr val="tx1"/>
            </a:solidFill>
            <a:miter lim="800000"/>
            <a:headEnd/>
            <a:tailEnd/>
          </a:ln>
          <a:effectLst/>
        </p:spPr>
        <p:txBody>
          <a:bodyPr wrap="none" anchor="ctr"/>
          <a:lstStyle/>
          <a:p>
            <a:pPr algn="ctr" eaLnBrk="1" hangingPunct="1">
              <a:lnSpc>
                <a:spcPct val="80000"/>
              </a:lnSpc>
              <a:spcBef>
                <a:spcPct val="20000"/>
              </a:spcBef>
              <a:buClr>
                <a:schemeClr val="accent2"/>
              </a:buClr>
            </a:pPr>
            <a:r>
              <a:rPr lang="en-US" sz="1000" b="1">
                <a:solidFill>
                  <a:schemeClr val="bg1"/>
                </a:solidFill>
                <a:effectLst>
                  <a:outerShdw blurRad="38100" dist="38100" dir="2700000" algn="tl">
                    <a:srgbClr val="FFFFFF"/>
                  </a:outerShdw>
                </a:effectLst>
                <a:latin typeface="Verdana" pitchFamily="34" charset="0"/>
                <a:cs typeface="Arial" pitchFamily="34" charset="0"/>
              </a:rPr>
              <a:t>PROPINSI</a:t>
            </a:r>
          </a:p>
          <a:p>
            <a:pPr algn="ctr" eaLnBrk="1" hangingPunct="1">
              <a:lnSpc>
                <a:spcPct val="80000"/>
              </a:lnSpc>
              <a:spcBef>
                <a:spcPct val="20000"/>
              </a:spcBef>
              <a:buClr>
                <a:schemeClr val="accent2"/>
              </a:buClr>
            </a:pPr>
            <a:r>
              <a:rPr lang="en-US" sz="1000" b="1">
                <a:solidFill>
                  <a:schemeClr val="bg1"/>
                </a:solidFill>
                <a:effectLst>
                  <a:outerShdw blurRad="38100" dist="38100" dir="2700000" algn="tl">
                    <a:srgbClr val="FFFFFF"/>
                  </a:outerShdw>
                </a:effectLst>
                <a:latin typeface="Arial Narrow" pitchFamily="34" charset="0"/>
                <a:cs typeface="Arial" pitchFamily="34" charset="0"/>
              </a:rPr>
              <a:t>(16,2%)</a:t>
            </a:r>
            <a:endParaRPr lang="en-US" sz="1000" b="1">
              <a:solidFill>
                <a:schemeClr val="bg1"/>
              </a:solidFill>
              <a:latin typeface="Arial Narrow" pitchFamily="34" charset="0"/>
              <a:cs typeface="Arial" pitchFamily="34" charset="0"/>
            </a:endParaRPr>
          </a:p>
        </p:txBody>
      </p:sp>
      <p:sp>
        <p:nvSpPr>
          <p:cNvPr id="76851" name="Rectangle 50"/>
          <p:cNvSpPr>
            <a:spLocks noChangeArrowheads="1"/>
          </p:cNvSpPr>
          <p:nvPr/>
        </p:nvSpPr>
        <p:spPr bwMode="auto">
          <a:xfrm>
            <a:off x="5753100" y="4267200"/>
            <a:ext cx="762000" cy="381000"/>
          </a:xfrm>
          <a:prstGeom prst="rect">
            <a:avLst/>
          </a:prstGeom>
          <a:solidFill>
            <a:srgbClr val="CCFFFF"/>
          </a:solidFill>
          <a:ln w="9525">
            <a:solidFill>
              <a:schemeClr val="tx1"/>
            </a:solidFill>
            <a:miter lim="800000"/>
            <a:headEnd/>
            <a:tailEnd/>
          </a:ln>
        </p:spPr>
        <p:txBody>
          <a:bodyPr wrap="none" anchor="ctr"/>
          <a:lstStyle/>
          <a:p>
            <a:pPr algn="ctr" eaLnBrk="1" hangingPunct="1">
              <a:lnSpc>
                <a:spcPct val="80000"/>
              </a:lnSpc>
              <a:spcBef>
                <a:spcPct val="20000"/>
              </a:spcBef>
              <a:buClr>
                <a:schemeClr val="accent2"/>
              </a:buClr>
            </a:pPr>
            <a:r>
              <a:rPr lang="en-US" sz="1000" b="1">
                <a:solidFill>
                  <a:schemeClr val="bg1"/>
                </a:solidFill>
                <a:latin typeface="Verdana" pitchFamily="34" charset="0"/>
                <a:cs typeface="Arial" pitchFamily="34" charset="0"/>
              </a:rPr>
              <a:t>PUSAT</a:t>
            </a:r>
          </a:p>
          <a:p>
            <a:pPr algn="ctr" eaLnBrk="1" hangingPunct="1">
              <a:lnSpc>
                <a:spcPct val="80000"/>
              </a:lnSpc>
              <a:spcBef>
                <a:spcPct val="20000"/>
              </a:spcBef>
              <a:buClr>
                <a:schemeClr val="accent2"/>
              </a:buClr>
            </a:pPr>
            <a:r>
              <a:rPr lang="en-US" sz="1000" b="1">
                <a:solidFill>
                  <a:schemeClr val="bg1"/>
                </a:solidFill>
                <a:latin typeface="Arial Narrow" pitchFamily="34" charset="0"/>
                <a:cs typeface="Arial" pitchFamily="34" charset="0"/>
              </a:rPr>
              <a:t>(10%)</a:t>
            </a:r>
          </a:p>
        </p:txBody>
      </p:sp>
      <p:sp>
        <p:nvSpPr>
          <p:cNvPr id="76852" name="Rectangle 51"/>
          <p:cNvSpPr>
            <a:spLocks noChangeArrowheads="1"/>
          </p:cNvSpPr>
          <p:nvPr/>
        </p:nvSpPr>
        <p:spPr bwMode="auto">
          <a:xfrm>
            <a:off x="6743700" y="4267200"/>
            <a:ext cx="685800" cy="381000"/>
          </a:xfrm>
          <a:prstGeom prst="rect">
            <a:avLst/>
          </a:prstGeom>
          <a:solidFill>
            <a:srgbClr val="CCFFFF"/>
          </a:solidFill>
          <a:ln w="9525">
            <a:solidFill>
              <a:schemeClr val="tx1"/>
            </a:solidFill>
            <a:miter lim="800000"/>
            <a:headEnd/>
            <a:tailEnd/>
          </a:ln>
        </p:spPr>
        <p:txBody>
          <a:bodyPr wrap="none" anchor="ctr"/>
          <a:lstStyle/>
          <a:p>
            <a:pPr algn="ctr" eaLnBrk="1" hangingPunct="1">
              <a:lnSpc>
                <a:spcPct val="80000"/>
              </a:lnSpc>
              <a:spcBef>
                <a:spcPct val="20000"/>
              </a:spcBef>
              <a:buClr>
                <a:schemeClr val="accent2"/>
              </a:buClr>
            </a:pPr>
            <a:r>
              <a:rPr lang="en-US" sz="1000" b="1">
                <a:solidFill>
                  <a:schemeClr val="bg1"/>
                </a:solidFill>
                <a:latin typeface="Verdana" pitchFamily="34" charset="0"/>
                <a:cs typeface="Arial" pitchFamily="34" charset="0"/>
              </a:rPr>
              <a:t>BP</a:t>
            </a:r>
          </a:p>
          <a:p>
            <a:pPr algn="ctr" eaLnBrk="1" hangingPunct="1">
              <a:lnSpc>
                <a:spcPct val="80000"/>
              </a:lnSpc>
              <a:spcBef>
                <a:spcPct val="20000"/>
              </a:spcBef>
              <a:buClr>
                <a:schemeClr val="accent2"/>
              </a:buClr>
            </a:pPr>
            <a:r>
              <a:rPr lang="en-US" sz="1000" b="1">
                <a:solidFill>
                  <a:schemeClr val="bg1"/>
                </a:solidFill>
                <a:latin typeface="Arial Narrow" pitchFamily="34" charset="0"/>
                <a:cs typeface="Arial" pitchFamily="34" charset="0"/>
              </a:rPr>
              <a:t>(9%)</a:t>
            </a:r>
          </a:p>
        </p:txBody>
      </p:sp>
      <p:sp>
        <p:nvSpPr>
          <p:cNvPr id="364596" name="Line 52"/>
          <p:cNvSpPr>
            <a:spLocks noChangeShapeType="1"/>
          </p:cNvSpPr>
          <p:nvPr/>
        </p:nvSpPr>
        <p:spPr bwMode="auto">
          <a:xfrm>
            <a:off x="4152900" y="4114800"/>
            <a:ext cx="0" cy="136525"/>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97" name="Line 53"/>
          <p:cNvSpPr>
            <a:spLocks noChangeShapeType="1"/>
          </p:cNvSpPr>
          <p:nvPr/>
        </p:nvSpPr>
        <p:spPr bwMode="auto">
          <a:xfrm>
            <a:off x="5029200" y="3962400"/>
            <a:ext cx="0" cy="30480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98" name="Line 54"/>
          <p:cNvSpPr>
            <a:spLocks noChangeShapeType="1"/>
          </p:cNvSpPr>
          <p:nvPr/>
        </p:nvSpPr>
        <p:spPr bwMode="auto">
          <a:xfrm>
            <a:off x="6134100" y="4114800"/>
            <a:ext cx="0" cy="136525"/>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599" name="Line 55"/>
          <p:cNvSpPr>
            <a:spLocks noChangeShapeType="1"/>
          </p:cNvSpPr>
          <p:nvPr/>
        </p:nvSpPr>
        <p:spPr bwMode="auto">
          <a:xfrm>
            <a:off x="7048500" y="4114800"/>
            <a:ext cx="0" cy="136525"/>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00" name="Line 56"/>
          <p:cNvSpPr>
            <a:spLocks noChangeShapeType="1"/>
          </p:cNvSpPr>
          <p:nvPr/>
        </p:nvSpPr>
        <p:spPr bwMode="auto">
          <a:xfrm>
            <a:off x="4152900" y="4114800"/>
            <a:ext cx="2895600" cy="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01" name="Rectangle 57"/>
          <p:cNvSpPr>
            <a:spLocks noChangeArrowheads="1"/>
          </p:cNvSpPr>
          <p:nvPr/>
        </p:nvSpPr>
        <p:spPr bwMode="auto">
          <a:xfrm>
            <a:off x="3848100" y="4875213"/>
            <a:ext cx="2157413" cy="342900"/>
          </a:xfrm>
          <a:prstGeom prst="rect">
            <a:avLst/>
          </a:prstGeom>
          <a:solidFill>
            <a:srgbClr val="FFFFFF"/>
          </a:solidFill>
          <a:ln w="9525">
            <a:solidFill>
              <a:schemeClr val="tx1"/>
            </a:solidFill>
            <a:miter lim="800000"/>
            <a:headEnd/>
            <a:tailEnd/>
          </a:ln>
          <a:effectLst/>
        </p:spPr>
        <p:txBody>
          <a:bodyPr wrap="none" anchor="ctr"/>
          <a:lstStyle/>
          <a:p>
            <a:pPr algn="ctr" eaLnBrk="1" hangingPunct="1">
              <a:defRPr/>
            </a:pPr>
            <a:r>
              <a:rPr lang="en-US" sz="800" b="1">
                <a:solidFill>
                  <a:schemeClr val="bg1"/>
                </a:solidFill>
                <a:effectLst>
                  <a:outerShdw blurRad="38100" dist="38100" dir="2700000" algn="tl">
                    <a:srgbClr val="C0C0C0"/>
                  </a:outerShdw>
                </a:effectLst>
                <a:latin typeface="Verdana" pitchFamily="34" charset="0"/>
                <a:cs typeface="Arial" pitchFamily="34" charset="0"/>
              </a:rPr>
              <a:t>3,5%</a:t>
            </a:r>
            <a:r>
              <a:rPr lang="en-US" sz="800" b="1">
                <a:solidFill>
                  <a:schemeClr val="bg1"/>
                </a:solidFill>
                <a:latin typeface="Verdana" pitchFamily="34" charset="0"/>
                <a:cs typeface="Arial" pitchFamily="34" charset="0"/>
              </a:rPr>
              <a:t> insentif bagi kb/kt yang </a:t>
            </a:r>
          </a:p>
          <a:p>
            <a:pPr algn="ctr" eaLnBrk="1" hangingPunct="1">
              <a:defRPr/>
            </a:pPr>
            <a:r>
              <a:rPr lang="en-US" sz="800" b="1">
                <a:solidFill>
                  <a:schemeClr val="bg1"/>
                </a:solidFill>
                <a:latin typeface="Verdana" pitchFamily="34" charset="0"/>
                <a:cs typeface="Arial" pitchFamily="34" charset="0"/>
              </a:rPr>
              <a:t>masuk target PBB pds &amp; pkt</a:t>
            </a:r>
          </a:p>
        </p:txBody>
      </p:sp>
      <p:sp>
        <p:nvSpPr>
          <p:cNvPr id="364602" name="Rectangle 58"/>
          <p:cNvSpPr>
            <a:spLocks noChangeArrowheads="1"/>
          </p:cNvSpPr>
          <p:nvPr/>
        </p:nvSpPr>
        <p:spPr bwMode="auto">
          <a:xfrm>
            <a:off x="3848100" y="5440363"/>
            <a:ext cx="2157413" cy="311150"/>
          </a:xfrm>
          <a:prstGeom prst="rect">
            <a:avLst/>
          </a:prstGeom>
          <a:solidFill>
            <a:srgbClr val="FFFFFF"/>
          </a:solidFill>
          <a:ln w="9525">
            <a:solidFill>
              <a:schemeClr val="tx1"/>
            </a:solidFill>
            <a:miter lim="800000"/>
            <a:headEnd/>
            <a:tailEnd/>
          </a:ln>
          <a:effectLst/>
        </p:spPr>
        <p:txBody>
          <a:bodyPr wrap="none" anchor="ctr"/>
          <a:lstStyle/>
          <a:p>
            <a:pPr algn="ctr" eaLnBrk="1" hangingPunct="1">
              <a:defRPr/>
            </a:pPr>
            <a:r>
              <a:rPr lang="en-US" sz="800" b="1">
                <a:solidFill>
                  <a:schemeClr val="bg1"/>
                </a:solidFill>
                <a:effectLst>
                  <a:outerShdw blurRad="38100" dist="38100" dir="2700000" algn="tl">
                    <a:srgbClr val="C0C0C0"/>
                  </a:outerShdw>
                </a:effectLst>
                <a:latin typeface="Verdana" pitchFamily="34" charset="0"/>
                <a:cs typeface="Arial" pitchFamily="34" charset="0"/>
              </a:rPr>
              <a:t>6,5%</a:t>
            </a:r>
            <a:r>
              <a:rPr lang="en-US" sz="800" b="1">
                <a:solidFill>
                  <a:schemeClr val="bg1"/>
                </a:solidFill>
                <a:latin typeface="Verdana" pitchFamily="34" charset="0"/>
                <a:cs typeface="Arial" pitchFamily="34" charset="0"/>
              </a:rPr>
              <a:t> dibagi rata ke seluruh kb/kt</a:t>
            </a:r>
          </a:p>
        </p:txBody>
      </p:sp>
      <p:sp>
        <p:nvSpPr>
          <p:cNvPr id="364603" name="Line 59"/>
          <p:cNvSpPr>
            <a:spLocks noChangeShapeType="1"/>
          </p:cNvSpPr>
          <p:nvPr/>
        </p:nvSpPr>
        <p:spPr bwMode="auto">
          <a:xfrm flipH="1">
            <a:off x="6172200" y="4648200"/>
            <a:ext cx="0" cy="91440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04" name="Line 60"/>
          <p:cNvSpPr>
            <a:spLocks noChangeShapeType="1"/>
          </p:cNvSpPr>
          <p:nvPr/>
        </p:nvSpPr>
        <p:spPr bwMode="auto">
          <a:xfrm flipH="1">
            <a:off x="6005513" y="5562600"/>
            <a:ext cx="166687"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05" name="Line 61"/>
          <p:cNvSpPr>
            <a:spLocks noChangeShapeType="1"/>
          </p:cNvSpPr>
          <p:nvPr/>
        </p:nvSpPr>
        <p:spPr bwMode="auto">
          <a:xfrm flipH="1">
            <a:off x="6005513" y="5029200"/>
            <a:ext cx="166687"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6863" name="Text Box 62"/>
          <p:cNvSpPr txBox="1">
            <a:spLocks noChangeArrowheads="1"/>
          </p:cNvSpPr>
          <p:nvPr/>
        </p:nvSpPr>
        <p:spPr bwMode="auto">
          <a:xfrm>
            <a:off x="5524500" y="3886200"/>
            <a:ext cx="2171700" cy="190500"/>
          </a:xfrm>
          <a:prstGeom prst="rect">
            <a:avLst/>
          </a:prstGeom>
          <a:noFill/>
          <a:ln w="9525">
            <a:noFill/>
            <a:miter lim="800000"/>
            <a:headEnd/>
            <a:tailEnd/>
          </a:ln>
        </p:spPr>
        <p:txBody>
          <a:bodyPr>
            <a:spAutoFit/>
          </a:bodyPr>
          <a:lstStyle/>
          <a:p>
            <a:pPr algn="ctr" eaLnBrk="1" hangingPunct="1">
              <a:lnSpc>
                <a:spcPct val="80000"/>
              </a:lnSpc>
            </a:pPr>
            <a:r>
              <a:rPr lang="en-US" sz="800" b="1">
                <a:solidFill>
                  <a:schemeClr val="bg1"/>
                </a:solidFill>
                <a:cs typeface="Arial" pitchFamily="34" charset="0"/>
              </a:rPr>
              <a:t>11. Bagi Hasil Penerimaan PBB Migas</a:t>
            </a:r>
          </a:p>
        </p:txBody>
      </p:sp>
      <p:sp>
        <p:nvSpPr>
          <p:cNvPr id="76864" name="Rectangle 63"/>
          <p:cNvSpPr>
            <a:spLocks noChangeArrowheads="1"/>
          </p:cNvSpPr>
          <p:nvPr/>
        </p:nvSpPr>
        <p:spPr bwMode="auto">
          <a:xfrm>
            <a:off x="7277100" y="6248400"/>
            <a:ext cx="1333500" cy="304800"/>
          </a:xfrm>
          <a:prstGeom prst="rect">
            <a:avLst/>
          </a:prstGeom>
          <a:solidFill>
            <a:srgbClr val="FFFFFF"/>
          </a:solidFill>
          <a:ln w="9525">
            <a:solidFill>
              <a:schemeClr val="tx1"/>
            </a:solidFill>
            <a:miter lim="800000"/>
            <a:headEnd/>
            <a:tailEnd/>
          </a:ln>
        </p:spPr>
        <p:txBody>
          <a:bodyPr wrap="none" anchor="ctr"/>
          <a:lstStyle/>
          <a:p>
            <a:pPr algn="ctr" eaLnBrk="1" hangingPunct="1"/>
            <a:r>
              <a:rPr lang="en-US" sz="800" b="1">
                <a:solidFill>
                  <a:schemeClr val="bg1"/>
                </a:solidFill>
                <a:cs typeface="Arial" pitchFamily="34" charset="0"/>
              </a:rPr>
              <a:t>Sek. Perkebunan</a:t>
            </a:r>
          </a:p>
          <a:p>
            <a:pPr algn="ctr" eaLnBrk="1" hangingPunct="1"/>
            <a:r>
              <a:rPr lang="en-US" sz="800" b="1">
                <a:solidFill>
                  <a:schemeClr val="bg1"/>
                </a:solidFill>
                <a:cs typeface="Arial" pitchFamily="34" charset="0"/>
              </a:rPr>
              <a:t>60% Pst - 40% Kb/Kt</a:t>
            </a:r>
          </a:p>
        </p:txBody>
      </p:sp>
      <p:sp>
        <p:nvSpPr>
          <p:cNvPr id="364608" name="Line 64"/>
          <p:cNvSpPr>
            <a:spLocks noChangeShapeType="1"/>
          </p:cNvSpPr>
          <p:nvPr/>
        </p:nvSpPr>
        <p:spPr bwMode="auto">
          <a:xfrm>
            <a:off x="8018463" y="4762500"/>
            <a:ext cx="0" cy="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6866" name="Rectangle 65"/>
          <p:cNvSpPr>
            <a:spLocks noChangeArrowheads="1"/>
          </p:cNvSpPr>
          <p:nvPr/>
        </p:nvSpPr>
        <p:spPr bwMode="auto">
          <a:xfrm>
            <a:off x="7277100" y="4724400"/>
            <a:ext cx="1333500" cy="304800"/>
          </a:xfrm>
          <a:prstGeom prst="rect">
            <a:avLst/>
          </a:prstGeom>
          <a:solidFill>
            <a:srgbClr val="FFFFFF"/>
          </a:solidFill>
          <a:ln w="9525">
            <a:solidFill>
              <a:schemeClr val="tx1"/>
            </a:solidFill>
            <a:miter lim="800000"/>
            <a:headEnd/>
            <a:tailEnd/>
          </a:ln>
        </p:spPr>
        <p:txBody>
          <a:bodyPr wrap="none" anchor="ctr"/>
          <a:lstStyle/>
          <a:p>
            <a:pPr algn="ctr" eaLnBrk="1" hangingPunct="1"/>
            <a:r>
              <a:rPr lang="en-US" sz="800" b="1">
                <a:solidFill>
                  <a:schemeClr val="bg1"/>
                </a:solidFill>
                <a:cs typeface="Arial" pitchFamily="34" charset="0"/>
              </a:rPr>
              <a:t>Sek. Pedesaan</a:t>
            </a:r>
          </a:p>
          <a:p>
            <a:pPr algn="ctr" eaLnBrk="1" hangingPunct="1"/>
            <a:r>
              <a:rPr lang="en-US" sz="800" b="1">
                <a:solidFill>
                  <a:schemeClr val="bg1"/>
                </a:solidFill>
                <a:cs typeface="Arial" pitchFamily="34" charset="0"/>
              </a:rPr>
              <a:t>10% Pst -  90% Kb/Kt</a:t>
            </a:r>
          </a:p>
        </p:txBody>
      </p:sp>
      <p:sp>
        <p:nvSpPr>
          <p:cNvPr id="76867" name="Rectangle 66"/>
          <p:cNvSpPr>
            <a:spLocks noChangeArrowheads="1"/>
          </p:cNvSpPr>
          <p:nvPr/>
        </p:nvSpPr>
        <p:spPr bwMode="auto">
          <a:xfrm>
            <a:off x="7277100" y="5105400"/>
            <a:ext cx="1333500" cy="304800"/>
          </a:xfrm>
          <a:prstGeom prst="rect">
            <a:avLst/>
          </a:prstGeom>
          <a:solidFill>
            <a:srgbClr val="FFFFFF"/>
          </a:solidFill>
          <a:ln w="9525">
            <a:solidFill>
              <a:schemeClr val="tx1"/>
            </a:solidFill>
            <a:miter lim="800000"/>
            <a:headEnd/>
            <a:tailEnd/>
          </a:ln>
        </p:spPr>
        <p:txBody>
          <a:bodyPr wrap="none" anchor="ctr"/>
          <a:lstStyle/>
          <a:p>
            <a:pPr algn="ctr" eaLnBrk="1" hangingPunct="1"/>
            <a:r>
              <a:rPr lang="en-US" sz="800" b="1">
                <a:solidFill>
                  <a:schemeClr val="bg1"/>
                </a:solidFill>
                <a:cs typeface="Arial" pitchFamily="34" charset="0"/>
              </a:rPr>
              <a:t>Sek. Perkotaan</a:t>
            </a:r>
          </a:p>
          <a:p>
            <a:pPr algn="ctr" eaLnBrk="1" hangingPunct="1"/>
            <a:r>
              <a:rPr lang="en-US" sz="800" b="1">
                <a:solidFill>
                  <a:schemeClr val="bg1"/>
                </a:solidFill>
                <a:cs typeface="Arial" pitchFamily="34" charset="0"/>
              </a:rPr>
              <a:t>20% Pst - 80% Kb/Kt</a:t>
            </a:r>
          </a:p>
        </p:txBody>
      </p:sp>
      <p:sp>
        <p:nvSpPr>
          <p:cNvPr id="76868" name="Rectangle 67"/>
          <p:cNvSpPr>
            <a:spLocks noChangeArrowheads="1"/>
          </p:cNvSpPr>
          <p:nvPr/>
        </p:nvSpPr>
        <p:spPr bwMode="auto">
          <a:xfrm>
            <a:off x="7277100" y="5486400"/>
            <a:ext cx="1333500" cy="304800"/>
          </a:xfrm>
          <a:prstGeom prst="rect">
            <a:avLst/>
          </a:prstGeom>
          <a:solidFill>
            <a:srgbClr val="FFFFFF"/>
          </a:solidFill>
          <a:ln w="9525">
            <a:solidFill>
              <a:schemeClr val="tx1"/>
            </a:solidFill>
            <a:miter lim="800000"/>
            <a:headEnd/>
            <a:tailEnd/>
          </a:ln>
        </p:spPr>
        <p:txBody>
          <a:bodyPr wrap="none" anchor="ctr"/>
          <a:lstStyle/>
          <a:p>
            <a:pPr algn="ctr" eaLnBrk="1" hangingPunct="1"/>
            <a:r>
              <a:rPr lang="en-US" sz="800" b="1">
                <a:solidFill>
                  <a:schemeClr val="bg1"/>
                </a:solidFill>
                <a:cs typeface="Arial" pitchFamily="34" charset="0"/>
              </a:rPr>
              <a:t>Sek. Perhutanan</a:t>
            </a:r>
          </a:p>
          <a:p>
            <a:pPr algn="ctr" eaLnBrk="1" hangingPunct="1"/>
            <a:r>
              <a:rPr lang="en-US" sz="800" b="1">
                <a:solidFill>
                  <a:schemeClr val="bg1"/>
                </a:solidFill>
                <a:cs typeface="Arial" pitchFamily="34" charset="0"/>
              </a:rPr>
              <a:t>65% Pst - 35% Kb/Kt</a:t>
            </a:r>
          </a:p>
        </p:txBody>
      </p:sp>
      <p:sp>
        <p:nvSpPr>
          <p:cNvPr id="76869" name="Rectangle 68"/>
          <p:cNvSpPr>
            <a:spLocks noChangeArrowheads="1"/>
          </p:cNvSpPr>
          <p:nvPr/>
        </p:nvSpPr>
        <p:spPr bwMode="auto">
          <a:xfrm>
            <a:off x="7277100" y="5867400"/>
            <a:ext cx="1333500" cy="304800"/>
          </a:xfrm>
          <a:prstGeom prst="rect">
            <a:avLst/>
          </a:prstGeom>
          <a:solidFill>
            <a:srgbClr val="FFFFFF"/>
          </a:solidFill>
          <a:ln w="9525">
            <a:solidFill>
              <a:schemeClr val="tx1"/>
            </a:solidFill>
            <a:miter lim="800000"/>
            <a:headEnd/>
            <a:tailEnd/>
          </a:ln>
        </p:spPr>
        <p:txBody>
          <a:bodyPr wrap="none" anchor="ctr"/>
          <a:lstStyle/>
          <a:p>
            <a:pPr algn="ctr" eaLnBrk="1" hangingPunct="1"/>
            <a:r>
              <a:rPr lang="en-US" sz="800" b="1">
                <a:solidFill>
                  <a:schemeClr val="bg1"/>
                </a:solidFill>
                <a:cs typeface="Arial" pitchFamily="34" charset="0"/>
              </a:rPr>
              <a:t>Sek. Pertambangan</a:t>
            </a:r>
          </a:p>
          <a:p>
            <a:pPr algn="ctr" eaLnBrk="1" hangingPunct="1"/>
            <a:r>
              <a:rPr lang="en-US" sz="800" b="1">
                <a:solidFill>
                  <a:schemeClr val="bg1"/>
                </a:solidFill>
                <a:cs typeface="Arial" pitchFamily="34" charset="0"/>
              </a:rPr>
              <a:t>70% Pst - 30% Kb/Kt</a:t>
            </a:r>
          </a:p>
        </p:txBody>
      </p:sp>
      <p:sp>
        <p:nvSpPr>
          <p:cNvPr id="364613" name="Line 69"/>
          <p:cNvSpPr>
            <a:spLocks noChangeShapeType="1"/>
          </p:cNvSpPr>
          <p:nvPr/>
        </p:nvSpPr>
        <p:spPr bwMode="auto">
          <a:xfrm>
            <a:off x="7048500" y="4648200"/>
            <a:ext cx="0" cy="175260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14" name="Line 70"/>
          <p:cNvSpPr>
            <a:spLocks noChangeShapeType="1"/>
          </p:cNvSpPr>
          <p:nvPr/>
        </p:nvSpPr>
        <p:spPr bwMode="auto">
          <a:xfrm flipH="1">
            <a:off x="3962400" y="3200400"/>
            <a:ext cx="381000" cy="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15" name="Line 71"/>
          <p:cNvSpPr>
            <a:spLocks noChangeShapeType="1"/>
          </p:cNvSpPr>
          <p:nvPr/>
        </p:nvSpPr>
        <p:spPr bwMode="auto">
          <a:xfrm>
            <a:off x="5105400" y="3276600"/>
            <a:ext cx="1295400" cy="0"/>
          </a:xfrm>
          <a:prstGeom prst="line">
            <a:avLst/>
          </a:prstGeom>
          <a:noFill/>
          <a:ln w="952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16" name="Line 72"/>
          <p:cNvSpPr>
            <a:spLocks noChangeShapeType="1"/>
          </p:cNvSpPr>
          <p:nvPr/>
        </p:nvSpPr>
        <p:spPr bwMode="auto">
          <a:xfrm flipV="1">
            <a:off x="7048500" y="4876800"/>
            <a:ext cx="2286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17" name="Line 73"/>
          <p:cNvSpPr>
            <a:spLocks noChangeShapeType="1"/>
          </p:cNvSpPr>
          <p:nvPr/>
        </p:nvSpPr>
        <p:spPr bwMode="auto">
          <a:xfrm flipV="1">
            <a:off x="7048500" y="6400800"/>
            <a:ext cx="2286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18" name="Line 74"/>
          <p:cNvSpPr>
            <a:spLocks noChangeShapeType="1"/>
          </p:cNvSpPr>
          <p:nvPr/>
        </p:nvSpPr>
        <p:spPr bwMode="auto">
          <a:xfrm flipV="1">
            <a:off x="7048500" y="6019800"/>
            <a:ext cx="2286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19" name="Line 75"/>
          <p:cNvSpPr>
            <a:spLocks noChangeShapeType="1"/>
          </p:cNvSpPr>
          <p:nvPr/>
        </p:nvSpPr>
        <p:spPr bwMode="auto">
          <a:xfrm flipV="1">
            <a:off x="7048500" y="5257800"/>
            <a:ext cx="2286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20" name="Line 76"/>
          <p:cNvSpPr>
            <a:spLocks noChangeShapeType="1"/>
          </p:cNvSpPr>
          <p:nvPr/>
        </p:nvSpPr>
        <p:spPr bwMode="auto">
          <a:xfrm flipV="1">
            <a:off x="7048500" y="5638800"/>
            <a:ext cx="2286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6878" name="Rectangle 77"/>
          <p:cNvSpPr>
            <a:spLocks noChangeArrowheads="1"/>
          </p:cNvSpPr>
          <p:nvPr/>
        </p:nvSpPr>
        <p:spPr bwMode="auto">
          <a:xfrm>
            <a:off x="4724400" y="3505200"/>
            <a:ext cx="762000" cy="381000"/>
          </a:xfrm>
          <a:prstGeom prst="rect">
            <a:avLst/>
          </a:prstGeom>
          <a:solidFill>
            <a:srgbClr val="CCFFFF"/>
          </a:solidFill>
          <a:ln w="9525">
            <a:solidFill>
              <a:schemeClr val="tx1"/>
            </a:solidFill>
            <a:miter lim="800000"/>
            <a:headEnd/>
            <a:tailEnd/>
          </a:ln>
        </p:spPr>
        <p:txBody>
          <a:bodyPr wrap="none" anchor="ctr"/>
          <a:lstStyle/>
          <a:p>
            <a:pPr algn="ctr" eaLnBrk="1" hangingPunct="1"/>
            <a:r>
              <a:rPr lang="en-US" sz="1000" b="1">
                <a:solidFill>
                  <a:schemeClr val="bg1"/>
                </a:solidFill>
                <a:cs typeface="Arial" pitchFamily="34" charset="0"/>
              </a:rPr>
              <a:t>BO III PBB</a:t>
            </a:r>
          </a:p>
        </p:txBody>
      </p:sp>
      <p:sp>
        <p:nvSpPr>
          <p:cNvPr id="76879" name="Rectangle 78"/>
          <p:cNvSpPr>
            <a:spLocks noChangeArrowheads="1"/>
          </p:cNvSpPr>
          <p:nvPr/>
        </p:nvSpPr>
        <p:spPr bwMode="auto">
          <a:xfrm>
            <a:off x="4648200" y="3581400"/>
            <a:ext cx="762000" cy="381000"/>
          </a:xfrm>
          <a:prstGeom prst="rect">
            <a:avLst/>
          </a:prstGeom>
          <a:solidFill>
            <a:srgbClr val="CCFFFF"/>
          </a:solidFill>
          <a:ln w="9525">
            <a:solidFill>
              <a:schemeClr val="tx1"/>
            </a:solidFill>
            <a:miter lim="800000"/>
            <a:headEnd/>
            <a:tailEnd/>
          </a:ln>
        </p:spPr>
        <p:txBody>
          <a:bodyPr wrap="none" anchor="ctr"/>
          <a:lstStyle/>
          <a:p>
            <a:pPr algn="ctr" eaLnBrk="1" hangingPunct="1"/>
            <a:r>
              <a:rPr lang="en-US" sz="1000" b="1">
                <a:solidFill>
                  <a:schemeClr val="bg1"/>
                </a:solidFill>
                <a:latin typeface="Verdana" pitchFamily="34" charset="0"/>
                <a:cs typeface="Arial" pitchFamily="34" charset="0"/>
              </a:rPr>
              <a:t>BO III</a:t>
            </a:r>
          </a:p>
          <a:p>
            <a:pPr algn="ctr" eaLnBrk="1" hangingPunct="1"/>
            <a:r>
              <a:rPr lang="en-US" sz="1000" b="1">
                <a:solidFill>
                  <a:schemeClr val="bg1"/>
                </a:solidFill>
                <a:latin typeface="Verdana" pitchFamily="34" charset="0"/>
                <a:cs typeface="Arial" pitchFamily="34" charset="0"/>
              </a:rPr>
              <a:t>PBB</a:t>
            </a:r>
          </a:p>
        </p:txBody>
      </p:sp>
      <p:sp>
        <p:nvSpPr>
          <p:cNvPr id="76880" name="Rectangle 79"/>
          <p:cNvSpPr>
            <a:spLocks noChangeArrowheads="1"/>
          </p:cNvSpPr>
          <p:nvPr/>
        </p:nvSpPr>
        <p:spPr bwMode="auto">
          <a:xfrm>
            <a:off x="6324600" y="3124200"/>
            <a:ext cx="1143000" cy="381000"/>
          </a:xfrm>
          <a:prstGeom prst="rect">
            <a:avLst/>
          </a:prstGeom>
          <a:solidFill>
            <a:srgbClr val="CCFFFF"/>
          </a:solidFill>
          <a:ln w="9525">
            <a:solidFill>
              <a:schemeClr val="tx1"/>
            </a:solidFill>
            <a:miter lim="800000"/>
            <a:headEnd/>
            <a:tailEnd/>
          </a:ln>
        </p:spPr>
        <p:txBody>
          <a:bodyPr wrap="none" anchor="ctr"/>
          <a:lstStyle/>
          <a:p>
            <a:pPr algn="ctr" eaLnBrk="1" hangingPunct="1"/>
            <a:endParaRPr lang="id-ID" sz="1000" b="1">
              <a:solidFill>
                <a:schemeClr val="bg1"/>
              </a:solidFill>
              <a:cs typeface="Arial" pitchFamily="34" charset="0"/>
            </a:endParaRPr>
          </a:p>
        </p:txBody>
      </p:sp>
      <p:sp>
        <p:nvSpPr>
          <p:cNvPr id="76881" name="Rectangle 80"/>
          <p:cNvSpPr>
            <a:spLocks noChangeArrowheads="1"/>
          </p:cNvSpPr>
          <p:nvPr/>
        </p:nvSpPr>
        <p:spPr bwMode="auto">
          <a:xfrm>
            <a:off x="6248400" y="3238500"/>
            <a:ext cx="1143000" cy="381000"/>
          </a:xfrm>
          <a:prstGeom prst="rect">
            <a:avLst/>
          </a:prstGeom>
          <a:solidFill>
            <a:srgbClr val="CCFFFF"/>
          </a:solidFill>
          <a:ln w="9525">
            <a:solidFill>
              <a:schemeClr val="tx1"/>
            </a:solidFill>
            <a:miter lim="800000"/>
            <a:headEnd/>
            <a:tailEnd/>
          </a:ln>
        </p:spPr>
        <p:txBody>
          <a:bodyPr wrap="none" anchor="ctr"/>
          <a:lstStyle/>
          <a:p>
            <a:pPr algn="ctr" eaLnBrk="1" hangingPunct="1"/>
            <a:r>
              <a:rPr lang="en-US" sz="1000" b="1">
                <a:solidFill>
                  <a:schemeClr val="bg1"/>
                </a:solidFill>
                <a:cs typeface="Arial" pitchFamily="34" charset="0"/>
              </a:rPr>
              <a:t>BANK PERSEPSI</a:t>
            </a:r>
          </a:p>
          <a:p>
            <a:pPr algn="ctr" eaLnBrk="1" hangingPunct="1"/>
            <a:r>
              <a:rPr lang="en-US" sz="1000" b="1">
                <a:solidFill>
                  <a:schemeClr val="bg1"/>
                </a:solidFill>
                <a:latin typeface="Verdana" pitchFamily="34" charset="0"/>
                <a:cs typeface="Arial" pitchFamily="34" charset="0"/>
              </a:rPr>
              <a:t>PBB</a:t>
            </a:r>
          </a:p>
        </p:txBody>
      </p:sp>
      <p:sp>
        <p:nvSpPr>
          <p:cNvPr id="364625" name="Line 81"/>
          <p:cNvSpPr>
            <a:spLocks noChangeShapeType="1"/>
          </p:cNvSpPr>
          <p:nvPr/>
        </p:nvSpPr>
        <p:spPr bwMode="auto">
          <a:xfrm flipH="1">
            <a:off x="7543800" y="3200400"/>
            <a:ext cx="1066800" cy="0"/>
          </a:xfrm>
          <a:prstGeom prst="line">
            <a:avLst/>
          </a:prstGeom>
          <a:noFill/>
          <a:ln w="9525">
            <a:solidFill>
              <a:schemeClr val="tx1"/>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26" name="Rectangle 169"/>
          <p:cNvSpPr>
            <a:spLocks noChangeArrowheads="1"/>
          </p:cNvSpPr>
          <p:nvPr/>
        </p:nvSpPr>
        <p:spPr bwMode="auto">
          <a:xfrm>
            <a:off x="7848600" y="3657600"/>
            <a:ext cx="1143000" cy="838200"/>
          </a:xfrm>
          <a:prstGeom prst="rect">
            <a:avLst/>
          </a:prstGeom>
          <a:solidFill>
            <a:srgbClr val="CCCCFF"/>
          </a:solidFill>
          <a:ln w="6350">
            <a:solidFill>
              <a:schemeClr val="tx1"/>
            </a:solidFill>
            <a:prstDash val="dash"/>
            <a:miter lim="800000"/>
            <a:headEnd/>
            <a:tailEnd/>
          </a:ln>
        </p:spPr>
        <p:txBody>
          <a:bodyPr wrap="none" lIns="45720" rIns="45720" anchor="ctr"/>
          <a:lstStyle/>
          <a:p>
            <a:pPr eaLnBrk="1" hangingPunct="1">
              <a:lnSpc>
                <a:spcPct val="85000"/>
              </a:lnSpc>
            </a:pPr>
            <a:r>
              <a:rPr lang="en-US" sz="900">
                <a:solidFill>
                  <a:schemeClr val="bg1"/>
                </a:solidFill>
                <a:cs typeface="Arial" pitchFamily="34" charset="0"/>
              </a:rPr>
              <a:t>SETORAN WP PBB</a:t>
            </a:r>
          </a:p>
          <a:p>
            <a:pPr eaLnBrk="1" hangingPunct="1">
              <a:lnSpc>
                <a:spcPct val="85000"/>
              </a:lnSpc>
            </a:pPr>
            <a:r>
              <a:rPr lang="en-US" sz="900">
                <a:solidFill>
                  <a:schemeClr val="bg1"/>
                </a:solidFill>
                <a:cs typeface="Arial" pitchFamily="34" charset="0"/>
              </a:rPr>
              <a:t>SEKTOR LAINNYA:</a:t>
            </a:r>
          </a:p>
          <a:p>
            <a:pPr eaLnBrk="1" hangingPunct="1">
              <a:lnSpc>
                <a:spcPct val="85000"/>
              </a:lnSpc>
            </a:pPr>
            <a:endParaRPr lang="en-US" sz="200">
              <a:solidFill>
                <a:schemeClr val="bg1"/>
              </a:solidFill>
              <a:cs typeface="Arial" pitchFamily="34" charset="0"/>
            </a:endParaRPr>
          </a:p>
          <a:p>
            <a:pPr eaLnBrk="1" hangingPunct="1">
              <a:lnSpc>
                <a:spcPct val="85000"/>
              </a:lnSpc>
            </a:pPr>
            <a:r>
              <a:rPr lang="en-US" sz="800">
                <a:solidFill>
                  <a:schemeClr val="bg1"/>
                </a:solidFill>
                <a:cs typeface="Arial" pitchFamily="34" charset="0"/>
              </a:rPr>
              <a:t> • Perkotaan</a:t>
            </a:r>
          </a:p>
          <a:p>
            <a:pPr eaLnBrk="1" hangingPunct="1">
              <a:lnSpc>
                <a:spcPct val="85000"/>
              </a:lnSpc>
            </a:pPr>
            <a:r>
              <a:rPr lang="en-US" sz="800">
                <a:solidFill>
                  <a:schemeClr val="bg1"/>
                </a:solidFill>
                <a:cs typeface="Arial" pitchFamily="34" charset="0"/>
              </a:rPr>
              <a:t> •</a:t>
            </a:r>
            <a:r>
              <a:rPr lang="en-US" sz="800">
                <a:solidFill>
                  <a:schemeClr val="bg1"/>
                </a:solidFill>
                <a:effectLst>
                  <a:outerShdw blurRad="38100" dist="38100" dir="2700000" algn="tl">
                    <a:srgbClr val="FFFFFF"/>
                  </a:outerShdw>
                </a:effectLst>
                <a:cs typeface="Arial" pitchFamily="34" charset="0"/>
              </a:rPr>
              <a:t> </a:t>
            </a:r>
            <a:r>
              <a:rPr lang="en-US" sz="800">
                <a:solidFill>
                  <a:schemeClr val="bg1"/>
                </a:solidFill>
                <a:cs typeface="Arial" pitchFamily="34" charset="0"/>
              </a:rPr>
              <a:t>Pedesaan</a:t>
            </a:r>
          </a:p>
          <a:p>
            <a:pPr eaLnBrk="1" hangingPunct="1">
              <a:lnSpc>
                <a:spcPct val="85000"/>
              </a:lnSpc>
            </a:pPr>
            <a:r>
              <a:rPr lang="en-US" sz="800">
                <a:solidFill>
                  <a:schemeClr val="bg1"/>
                </a:solidFill>
                <a:cs typeface="Arial" pitchFamily="34" charset="0"/>
              </a:rPr>
              <a:t> •</a:t>
            </a:r>
            <a:r>
              <a:rPr lang="en-US" sz="800">
                <a:solidFill>
                  <a:schemeClr val="bg1"/>
                </a:solidFill>
                <a:effectLst>
                  <a:outerShdw blurRad="38100" dist="38100" dir="2700000" algn="tl">
                    <a:srgbClr val="FFFFFF"/>
                  </a:outerShdw>
                </a:effectLst>
                <a:cs typeface="Arial" pitchFamily="34" charset="0"/>
              </a:rPr>
              <a:t> </a:t>
            </a:r>
            <a:r>
              <a:rPr lang="en-US" sz="800">
                <a:solidFill>
                  <a:schemeClr val="bg1"/>
                </a:solidFill>
                <a:cs typeface="Arial" pitchFamily="34" charset="0"/>
              </a:rPr>
              <a:t>Perkebunan</a:t>
            </a:r>
          </a:p>
          <a:p>
            <a:pPr eaLnBrk="1" hangingPunct="1">
              <a:lnSpc>
                <a:spcPct val="85000"/>
              </a:lnSpc>
            </a:pPr>
            <a:r>
              <a:rPr lang="en-US" sz="800">
                <a:solidFill>
                  <a:schemeClr val="bg1"/>
                </a:solidFill>
                <a:cs typeface="Arial" pitchFamily="34" charset="0"/>
              </a:rPr>
              <a:t> •</a:t>
            </a:r>
            <a:r>
              <a:rPr lang="en-US" sz="800">
                <a:solidFill>
                  <a:schemeClr val="bg1"/>
                </a:solidFill>
                <a:effectLst>
                  <a:outerShdw blurRad="38100" dist="38100" dir="2700000" algn="tl">
                    <a:srgbClr val="FFFFFF"/>
                  </a:outerShdw>
                </a:effectLst>
                <a:cs typeface="Arial" pitchFamily="34" charset="0"/>
              </a:rPr>
              <a:t> </a:t>
            </a:r>
            <a:r>
              <a:rPr lang="en-US" sz="800">
                <a:solidFill>
                  <a:schemeClr val="bg1"/>
                </a:solidFill>
                <a:cs typeface="Arial" pitchFamily="34" charset="0"/>
              </a:rPr>
              <a:t>Perhutanan</a:t>
            </a:r>
          </a:p>
          <a:p>
            <a:pPr eaLnBrk="1" hangingPunct="1">
              <a:lnSpc>
                <a:spcPct val="85000"/>
              </a:lnSpc>
            </a:pPr>
            <a:r>
              <a:rPr lang="en-US" sz="800">
                <a:solidFill>
                  <a:schemeClr val="bg1"/>
                </a:solidFill>
                <a:cs typeface="Arial" pitchFamily="34" charset="0"/>
              </a:rPr>
              <a:t> •</a:t>
            </a:r>
            <a:r>
              <a:rPr lang="en-US" sz="800">
                <a:solidFill>
                  <a:schemeClr val="bg1"/>
                </a:solidFill>
                <a:effectLst>
                  <a:outerShdw blurRad="38100" dist="38100" dir="2700000" algn="tl">
                    <a:srgbClr val="FFFFFF"/>
                  </a:outerShdw>
                </a:effectLst>
                <a:cs typeface="Arial" pitchFamily="34" charset="0"/>
              </a:rPr>
              <a:t> </a:t>
            </a:r>
            <a:r>
              <a:rPr lang="en-US" sz="800">
                <a:solidFill>
                  <a:schemeClr val="bg1"/>
                </a:solidFill>
                <a:cs typeface="Arial" pitchFamily="34" charset="0"/>
              </a:rPr>
              <a:t>Pertamb. Non Migas</a:t>
            </a:r>
          </a:p>
        </p:txBody>
      </p:sp>
      <p:sp>
        <p:nvSpPr>
          <p:cNvPr id="364627" name="Line 83"/>
          <p:cNvSpPr>
            <a:spLocks noChangeShapeType="1"/>
          </p:cNvSpPr>
          <p:nvPr/>
        </p:nvSpPr>
        <p:spPr bwMode="auto">
          <a:xfrm flipH="1">
            <a:off x="7543800" y="3352800"/>
            <a:ext cx="1066800" cy="0"/>
          </a:xfrm>
          <a:prstGeom prst="line">
            <a:avLst/>
          </a:prstGeom>
          <a:noFill/>
          <a:ln w="6350">
            <a:solidFill>
              <a:schemeClr val="tx1"/>
            </a:solidFill>
            <a:prstDash val="dash"/>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28" name="Line 84"/>
          <p:cNvSpPr>
            <a:spLocks noChangeShapeType="1"/>
          </p:cNvSpPr>
          <p:nvPr/>
        </p:nvSpPr>
        <p:spPr bwMode="auto">
          <a:xfrm flipV="1">
            <a:off x="8610600" y="3352800"/>
            <a:ext cx="0" cy="304800"/>
          </a:xfrm>
          <a:prstGeom prst="line">
            <a:avLst/>
          </a:prstGeom>
          <a:noFill/>
          <a:ln w="6350">
            <a:solidFill>
              <a:schemeClr val="tx1"/>
            </a:solidFill>
            <a:prstDash val="dash"/>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4629" name="Line 85"/>
          <p:cNvSpPr>
            <a:spLocks noChangeShapeType="1"/>
          </p:cNvSpPr>
          <p:nvPr/>
        </p:nvSpPr>
        <p:spPr bwMode="auto">
          <a:xfrm>
            <a:off x="3576638" y="1371600"/>
            <a:ext cx="995362" cy="0"/>
          </a:xfrm>
          <a:prstGeom prst="line">
            <a:avLst/>
          </a:prstGeom>
          <a:noFill/>
          <a:ln w="3175">
            <a:solidFill>
              <a:srgbClr val="800000"/>
            </a:solidFill>
            <a:round/>
            <a:headEnd/>
            <a:tailEnd type="triangle"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lide Number Placeholder 3"/>
          <p:cNvSpPr>
            <a:spLocks noGrp="1"/>
          </p:cNvSpPr>
          <p:nvPr>
            <p:ph type="sldNum" sz="quarter" idx="12"/>
          </p:nvPr>
        </p:nvSpPr>
        <p:spPr/>
        <p:txBody>
          <a:bodyPr/>
          <a:lstStyle/>
          <a:p>
            <a:fld id="{5D1D5FD8-EACD-4B46-A8A5-496D862D9A94}" type="slidenum">
              <a:rPr lang="en-US"/>
              <a:pPr/>
              <a:t>79</a:t>
            </a:fld>
            <a:endParaRPr lang="en-US"/>
          </a:p>
        </p:txBody>
      </p:sp>
      <p:sp>
        <p:nvSpPr>
          <p:cNvPr id="362531" name="Rectangle 35"/>
          <p:cNvSpPr>
            <a:spLocks noChangeArrowheads="1"/>
          </p:cNvSpPr>
          <p:nvPr/>
        </p:nvSpPr>
        <p:spPr bwMode="auto">
          <a:xfrm>
            <a:off x="381000" y="304800"/>
            <a:ext cx="8382000" cy="457200"/>
          </a:xfrm>
          <a:prstGeom prst="rect">
            <a:avLst/>
          </a:prstGeom>
          <a:solidFill>
            <a:srgbClr val="FFFF99"/>
          </a:solidFill>
          <a:ln w="9525">
            <a:noFill/>
            <a:miter lim="800000"/>
            <a:headEnd/>
            <a:tailEnd/>
          </a:ln>
          <a:effectLst/>
        </p:spPr>
        <p:txBody>
          <a:bodyPr anchor="ctr"/>
          <a:lstStyle/>
          <a:p>
            <a:pPr marL="342900" indent="-342900" algn="ctr" eaLnBrk="1" hangingPunct="1">
              <a:lnSpc>
                <a:spcPct val="90000"/>
              </a:lnSpc>
              <a:spcAft>
                <a:spcPct val="100000"/>
              </a:spcAft>
            </a:pPr>
            <a:r>
              <a:rPr lang="es-ES" b="1">
                <a:solidFill>
                  <a:srgbClr val="990033"/>
                </a:solidFill>
                <a:effectLst>
                  <a:outerShdw blurRad="38100" dist="38100" dir="2700000" algn="tl">
                    <a:srgbClr val="000000"/>
                  </a:outerShdw>
                </a:effectLst>
                <a:latin typeface="Verdana" pitchFamily="34" charset="0"/>
                <a:cs typeface="Arial" pitchFamily="34" charset="0"/>
              </a:rPr>
              <a:t>ALUR Pendaftaran, Perhitungan, dan Penerbitan SPPT</a:t>
            </a:r>
            <a:endParaRPr lang="en-GB" b="1">
              <a:solidFill>
                <a:srgbClr val="990033"/>
              </a:solidFill>
              <a:effectLst>
                <a:outerShdw blurRad="38100" dist="38100" dir="2700000" algn="tl">
                  <a:srgbClr val="000000"/>
                </a:outerShdw>
              </a:effectLst>
              <a:latin typeface="Verdana" pitchFamily="34" charset="0"/>
              <a:cs typeface="Arial" pitchFamily="34" charset="0"/>
            </a:endParaRPr>
          </a:p>
        </p:txBody>
      </p:sp>
      <p:sp>
        <p:nvSpPr>
          <p:cNvPr id="362545" name="Line 49"/>
          <p:cNvSpPr>
            <a:spLocks noChangeShapeType="1"/>
          </p:cNvSpPr>
          <p:nvPr/>
        </p:nvSpPr>
        <p:spPr bwMode="auto">
          <a:xfrm flipV="1">
            <a:off x="2971800" y="3352800"/>
            <a:ext cx="0" cy="2514600"/>
          </a:xfrm>
          <a:prstGeom prst="line">
            <a:avLst/>
          </a:prstGeom>
          <a:noFill/>
          <a:ln w="15875">
            <a:solidFill>
              <a:schemeClr val="tx1"/>
            </a:solidFill>
            <a:round/>
            <a:headEnd/>
            <a:tailEnd type="arrow"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2549" name="Line 53"/>
          <p:cNvSpPr>
            <a:spLocks noChangeShapeType="1"/>
          </p:cNvSpPr>
          <p:nvPr/>
        </p:nvSpPr>
        <p:spPr bwMode="auto">
          <a:xfrm flipH="1">
            <a:off x="2971800" y="5867400"/>
            <a:ext cx="4800600" cy="0"/>
          </a:xfrm>
          <a:prstGeom prst="line">
            <a:avLst/>
          </a:prstGeom>
          <a:noFill/>
          <a:ln w="1587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2552" name="Line 56"/>
          <p:cNvSpPr>
            <a:spLocks noChangeShapeType="1"/>
          </p:cNvSpPr>
          <p:nvPr/>
        </p:nvSpPr>
        <p:spPr bwMode="auto">
          <a:xfrm flipH="1">
            <a:off x="7772400" y="3352800"/>
            <a:ext cx="0" cy="2514600"/>
          </a:xfrm>
          <a:prstGeom prst="line">
            <a:avLst/>
          </a:prstGeom>
          <a:noFill/>
          <a:ln w="1587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7831" name="Text Box 73"/>
          <p:cNvSpPr txBox="1">
            <a:spLocks noChangeArrowheads="1"/>
          </p:cNvSpPr>
          <p:nvPr/>
        </p:nvSpPr>
        <p:spPr bwMode="auto">
          <a:xfrm>
            <a:off x="4572000" y="5665788"/>
            <a:ext cx="1905000" cy="190500"/>
          </a:xfrm>
          <a:prstGeom prst="rect">
            <a:avLst/>
          </a:prstGeom>
          <a:noFill/>
          <a:ln w="9525">
            <a:noFill/>
            <a:miter lim="800000"/>
            <a:headEnd/>
            <a:tailEnd/>
          </a:ln>
        </p:spPr>
        <p:txBody>
          <a:bodyPr>
            <a:spAutoFit/>
          </a:bodyPr>
          <a:lstStyle/>
          <a:p>
            <a:pPr algn="ctr" eaLnBrk="1" hangingPunct="1">
              <a:lnSpc>
                <a:spcPct val="80000"/>
              </a:lnSpc>
              <a:spcBef>
                <a:spcPct val="20000"/>
              </a:spcBef>
              <a:spcAft>
                <a:spcPct val="30000"/>
              </a:spcAft>
              <a:buClr>
                <a:schemeClr val="accent2"/>
              </a:buClr>
            </a:pPr>
            <a:r>
              <a:rPr lang="en-US" sz="800" b="1">
                <a:solidFill>
                  <a:schemeClr val="bg1"/>
                </a:solidFill>
                <a:latin typeface="Arial Black" pitchFamily="34" charset="0"/>
                <a:cs typeface="Arial" pitchFamily="34" charset="0"/>
              </a:rPr>
              <a:t>(Nopember </a:t>
            </a:r>
            <a:r>
              <a:rPr lang="en-US" sz="800" b="1">
                <a:solidFill>
                  <a:schemeClr val="bg1"/>
                </a:solidFill>
                <a:cs typeface="Arial" pitchFamily="34" charset="0"/>
              </a:rPr>
              <a:t>− </a:t>
            </a:r>
            <a:r>
              <a:rPr lang="en-US" sz="800" b="1">
                <a:solidFill>
                  <a:schemeClr val="bg1"/>
                </a:solidFill>
                <a:latin typeface="Arial Black" pitchFamily="34" charset="0"/>
                <a:cs typeface="Arial" pitchFamily="34" charset="0"/>
              </a:rPr>
              <a:t>Desember)</a:t>
            </a:r>
            <a:endParaRPr lang="en-US" sz="800">
              <a:solidFill>
                <a:schemeClr val="bg1"/>
              </a:solidFill>
              <a:latin typeface="Arial Black" pitchFamily="34" charset="0"/>
              <a:cs typeface="Arial" pitchFamily="34" charset="0"/>
            </a:endParaRPr>
          </a:p>
        </p:txBody>
      </p:sp>
      <p:sp>
        <p:nvSpPr>
          <p:cNvPr id="77832" name="Rectangle 5"/>
          <p:cNvSpPr>
            <a:spLocks noChangeArrowheads="1"/>
          </p:cNvSpPr>
          <p:nvPr/>
        </p:nvSpPr>
        <p:spPr bwMode="auto">
          <a:xfrm>
            <a:off x="884238" y="1333500"/>
            <a:ext cx="715962" cy="504825"/>
          </a:xfrm>
          <a:prstGeom prst="rect">
            <a:avLst/>
          </a:prstGeom>
          <a:solidFill>
            <a:srgbClr val="99FF33"/>
          </a:solidFill>
          <a:ln w="9525">
            <a:solidFill>
              <a:schemeClr val="tx1"/>
            </a:solidFill>
            <a:miter lim="800000"/>
            <a:headEnd/>
            <a:tailEnd/>
          </a:ln>
        </p:spPr>
        <p:txBody>
          <a:bodyPr wrap="none" anchor="ctr"/>
          <a:lstStyle/>
          <a:p>
            <a:pPr algn="ctr" eaLnBrk="1" hangingPunct="1"/>
            <a:endParaRPr lang="id-ID" sz="1000" b="1">
              <a:solidFill>
                <a:schemeClr val="bg1"/>
              </a:solidFill>
              <a:cs typeface="Arial" pitchFamily="34" charset="0"/>
            </a:endParaRPr>
          </a:p>
        </p:txBody>
      </p:sp>
      <p:sp>
        <p:nvSpPr>
          <p:cNvPr id="362502" name="Rectangle 6"/>
          <p:cNvSpPr>
            <a:spLocks noChangeArrowheads="1"/>
          </p:cNvSpPr>
          <p:nvPr/>
        </p:nvSpPr>
        <p:spPr bwMode="auto">
          <a:xfrm>
            <a:off x="2895600" y="1371600"/>
            <a:ext cx="914400" cy="609600"/>
          </a:xfrm>
          <a:prstGeom prst="rect">
            <a:avLst/>
          </a:prstGeom>
          <a:solidFill>
            <a:srgbClr val="99FF33"/>
          </a:solidFill>
          <a:ln w="9525">
            <a:solidFill>
              <a:schemeClr val="tx1"/>
            </a:solidFill>
            <a:miter lim="800000"/>
            <a:headEnd/>
            <a:tailEnd/>
          </a:ln>
          <a:effectLst/>
        </p:spPr>
        <p:txBody>
          <a:bodyPr wrap="none" anchor="ctr"/>
          <a:lstStyle/>
          <a:p>
            <a:pPr algn="ctr" eaLnBrk="1" hangingPunct="1">
              <a:defRPr/>
            </a:pPr>
            <a:r>
              <a:rPr lang="en-US" sz="1100" b="1">
                <a:solidFill>
                  <a:schemeClr val="bg1"/>
                </a:solidFill>
                <a:effectLst>
                  <a:outerShdw blurRad="38100" dist="38100" dir="2700000" algn="tl">
                    <a:srgbClr val="FFFFFF"/>
                  </a:outerShdw>
                </a:effectLst>
                <a:latin typeface="Verdana" pitchFamily="34" charset="0"/>
                <a:cs typeface="Arial" pitchFamily="34" charset="0"/>
              </a:rPr>
              <a:t>BPMIGAS</a:t>
            </a:r>
          </a:p>
        </p:txBody>
      </p:sp>
      <p:sp>
        <p:nvSpPr>
          <p:cNvPr id="77834" name="Rectangle 7"/>
          <p:cNvSpPr>
            <a:spLocks noChangeArrowheads="1"/>
          </p:cNvSpPr>
          <p:nvPr/>
        </p:nvSpPr>
        <p:spPr bwMode="auto">
          <a:xfrm>
            <a:off x="785813" y="1404938"/>
            <a:ext cx="693737" cy="504825"/>
          </a:xfrm>
          <a:prstGeom prst="rect">
            <a:avLst/>
          </a:prstGeom>
          <a:solidFill>
            <a:srgbClr val="99FF33"/>
          </a:solidFill>
          <a:ln w="9525">
            <a:solidFill>
              <a:schemeClr val="tx1"/>
            </a:solidFill>
            <a:miter lim="800000"/>
            <a:headEnd/>
            <a:tailEnd/>
          </a:ln>
        </p:spPr>
        <p:txBody>
          <a:bodyPr wrap="none" anchor="ctr"/>
          <a:lstStyle/>
          <a:p>
            <a:pPr algn="ctr" eaLnBrk="1" hangingPunct="1"/>
            <a:endParaRPr lang="id-ID" sz="1000" b="1">
              <a:solidFill>
                <a:schemeClr val="bg1"/>
              </a:solidFill>
              <a:cs typeface="Arial" pitchFamily="34" charset="0"/>
            </a:endParaRPr>
          </a:p>
        </p:txBody>
      </p:sp>
      <p:sp>
        <p:nvSpPr>
          <p:cNvPr id="362504" name="Rectangle 8"/>
          <p:cNvSpPr>
            <a:spLocks noChangeArrowheads="1"/>
          </p:cNvSpPr>
          <p:nvPr/>
        </p:nvSpPr>
        <p:spPr bwMode="auto">
          <a:xfrm>
            <a:off x="685800" y="1477963"/>
            <a:ext cx="695325" cy="503237"/>
          </a:xfrm>
          <a:prstGeom prst="rect">
            <a:avLst/>
          </a:prstGeom>
          <a:solidFill>
            <a:srgbClr val="99FF33"/>
          </a:solidFill>
          <a:ln w="9525">
            <a:solidFill>
              <a:schemeClr val="tx1"/>
            </a:solidFill>
            <a:miter lim="800000"/>
            <a:headEnd/>
            <a:tailEnd/>
          </a:ln>
          <a:effectLst/>
        </p:spPr>
        <p:txBody>
          <a:bodyPr wrap="none" anchor="ctr"/>
          <a:lstStyle/>
          <a:p>
            <a:pPr algn="ctr" eaLnBrk="1" hangingPunct="1">
              <a:defRPr/>
            </a:pPr>
            <a:r>
              <a:rPr lang="en-US" sz="1100" b="1">
                <a:solidFill>
                  <a:schemeClr val="bg1"/>
                </a:solidFill>
                <a:effectLst>
                  <a:outerShdw blurRad="38100" dist="38100" dir="2700000" algn="tl">
                    <a:srgbClr val="FFFFFF"/>
                  </a:outerShdw>
                </a:effectLst>
                <a:latin typeface="Verdana" pitchFamily="34" charset="0"/>
                <a:cs typeface="Arial" pitchFamily="34" charset="0"/>
              </a:rPr>
              <a:t>KKKS</a:t>
            </a:r>
          </a:p>
        </p:txBody>
      </p:sp>
      <p:grpSp>
        <p:nvGrpSpPr>
          <p:cNvPr id="77836" name="Group 10"/>
          <p:cNvGrpSpPr>
            <a:grpSpLocks/>
          </p:cNvGrpSpPr>
          <p:nvPr/>
        </p:nvGrpSpPr>
        <p:grpSpPr bwMode="auto">
          <a:xfrm>
            <a:off x="7239000" y="3048000"/>
            <a:ext cx="1143000" cy="685800"/>
            <a:chOff x="4176" y="1056"/>
            <a:chExt cx="672" cy="432"/>
          </a:xfrm>
        </p:grpSpPr>
        <p:sp>
          <p:nvSpPr>
            <p:cNvPr id="77864" name="Rectangle 11"/>
            <p:cNvSpPr>
              <a:spLocks noChangeArrowheads="1"/>
            </p:cNvSpPr>
            <p:nvPr/>
          </p:nvSpPr>
          <p:spPr bwMode="auto">
            <a:xfrm>
              <a:off x="4272" y="1056"/>
              <a:ext cx="576" cy="336"/>
            </a:xfrm>
            <a:prstGeom prst="rect">
              <a:avLst/>
            </a:prstGeom>
            <a:solidFill>
              <a:srgbClr val="FFFF00"/>
            </a:solidFill>
            <a:ln w="9525">
              <a:solidFill>
                <a:schemeClr val="tx1"/>
              </a:solidFill>
              <a:miter lim="800000"/>
              <a:headEnd/>
              <a:tailEnd/>
            </a:ln>
          </p:spPr>
          <p:txBody>
            <a:bodyPr wrap="none" anchor="ctr"/>
            <a:lstStyle/>
            <a:p>
              <a:pPr algn="ctr" eaLnBrk="1" hangingPunct="1"/>
              <a:r>
                <a:rPr lang="en-US" sz="1000" b="1">
                  <a:solidFill>
                    <a:schemeClr val="bg1"/>
                  </a:solidFill>
                  <a:cs typeface="Arial" pitchFamily="34" charset="0"/>
                </a:rPr>
                <a:t>KPPBB/KPP</a:t>
              </a:r>
            </a:p>
            <a:p>
              <a:pPr algn="ctr" eaLnBrk="1" hangingPunct="1"/>
              <a:r>
                <a:rPr lang="en-US" sz="1000" b="1">
                  <a:solidFill>
                    <a:schemeClr val="bg1"/>
                  </a:solidFill>
                  <a:cs typeface="Arial" pitchFamily="34" charset="0"/>
                </a:rPr>
                <a:t>PRATAMA</a:t>
              </a:r>
            </a:p>
          </p:txBody>
        </p:sp>
        <p:sp>
          <p:nvSpPr>
            <p:cNvPr id="77865" name="Rectangle 12"/>
            <p:cNvSpPr>
              <a:spLocks noChangeArrowheads="1"/>
            </p:cNvSpPr>
            <p:nvPr/>
          </p:nvSpPr>
          <p:spPr bwMode="auto">
            <a:xfrm>
              <a:off x="4224" y="1104"/>
              <a:ext cx="576" cy="336"/>
            </a:xfrm>
            <a:prstGeom prst="rect">
              <a:avLst/>
            </a:prstGeom>
            <a:solidFill>
              <a:srgbClr val="FFFF00"/>
            </a:solidFill>
            <a:ln w="9525">
              <a:solidFill>
                <a:schemeClr val="tx1"/>
              </a:solidFill>
              <a:miter lim="800000"/>
              <a:headEnd/>
              <a:tailEnd/>
            </a:ln>
          </p:spPr>
          <p:txBody>
            <a:bodyPr wrap="none" anchor="ctr"/>
            <a:lstStyle/>
            <a:p>
              <a:pPr algn="ctr" eaLnBrk="1" hangingPunct="1"/>
              <a:r>
                <a:rPr lang="en-US" sz="1000" b="1">
                  <a:solidFill>
                    <a:schemeClr val="bg1"/>
                  </a:solidFill>
                  <a:cs typeface="Arial" pitchFamily="34" charset="0"/>
                </a:rPr>
                <a:t>KPPBB/KPP</a:t>
              </a:r>
            </a:p>
            <a:p>
              <a:pPr algn="ctr" eaLnBrk="1" hangingPunct="1"/>
              <a:r>
                <a:rPr lang="en-US" sz="1000" b="1">
                  <a:solidFill>
                    <a:schemeClr val="bg1"/>
                  </a:solidFill>
                  <a:cs typeface="Arial" pitchFamily="34" charset="0"/>
                </a:rPr>
                <a:t>PRATAMA</a:t>
              </a:r>
            </a:p>
          </p:txBody>
        </p:sp>
        <p:sp>
          <p:nvSpPr>
            <p:cNvPr id="362509" name="Rectangle 13"/>
            <p:cNvSpPr>
              <a:spLocks noChangeArrowheads="1"/>
            </p:cNvSpPr>
            <p:nvPr/>
          </p:nvSpPr>
          <p:spPr bwMode="auto">
            <a:xfrm>
              <a:off x="4176" y="1152"/>
              <a:ext cx="576" cy="336"/>
            </a:xfrm>
            <a:prstGeom prst="rect">
              <a:avLst/>
            </a:prstGeom>
            <a:solidFill>
              <a:srgbClr val="FFFF00"/>
            </a:solidFill>
            <a:ln w="9525">
              <a:solidFill>
                <a:schemeClr val="tx1"/>
              </a:solidFill>
              <a:miter lim="800000"/>
              <a:headEnd/>
              <a:tailEnd/>
            </a:ln>
            <a:effectLst/>
          </p:spPr>
          <p:txBody>
            <a:bodyPr wrap="none" anchor="ctr"/>
            <a:lstStyle/>
            <a:p>
              <a:pPr algn="ctr" eaLnBrk="1" hangingPunct="1">
                <a:defRPr/>
              </a:pPr>
              <a:r>
                <a:rPr lang="en-US" sz="1100" b="1">
                  <a:solidFill>
                    <a:schemeClr val="bg1"/>
                  </a:solidFill>
                  <a:effectLst>
                    <a:outerShdw blurRad="38100" dist="38100" dir="2700000" algn="tl">
                      <a:srgbClr val="FFFFFF"/>
                    </a:outerShdw>
                  </a:effectLst>
                  <a:latin typeface="Verdana" pitchFamily="34" charset="0"/>
                  <a:cs typeface="Arial" pitchFamily="34" charset="0"/>
                </a:rPr>
                <a:t>KPP</a:t>
              </a:r>
            </a:p>
            <a:p>
              <a:pPr algn="ctr" eaLnBrk="1" hangingPunct="1">
                <a:defRPr/>
              </a:pPr>
              <a:r>
                <a:rPr lang="en-US" sz="1100" b="1">
                  <a:solidFill>
                    <a:schemeClr val="bg1"/>
                  </a:solidFill>
                  <a:effectLst>
                    <a:outerShdw blurRad="38100" dist="38100" dir="2700000" algn="tl">
                      <a:srgbClr val="FFFFFF"/>
                    </a:outerShdw>
                  </a:effectLst>
                  <a:latin typeface="Verdana" pitchFamily="34" charset="0"/>
                  <a:cs typeface="Arial" pitchFamily="34" charset="0"/>
                </a:rPr>
                <a:t>PRATAMA</a:t>
              </a:r>
            </a:p>
          </p:txBody>
        </p:sp>
      </p:grpSp>
      <p:sp>
        <p:nvSpPr>
          <p:cNvPr id="77837" name="Text Box 24"/>
          <p:cNvSpPr txBox="1">
            <a:spLocks noChangeArrowheads="1"/>
          </p:cNvSpPr>
          <p:nvPr/>
        </p:nvSpPr>
        <p:spPr bwMode="auto">
          <a:xfrm>
            <a:off x="4267200" y="4191000"/>
            <a:ext cx="2590800" cy="201613"/>
          </a:xfrm>
          <a:prstGeom prst="rect">
            <a:avLst/>
          </a:prstGeom>
          <a:solidFill>
            <a:srgbClr val="FFFF99"/>
          </a:solidFill>
          <a:ln w="9525">
            <a:noFill/>
            <a:miter lim="800000"/>
            <a:headEnd/>
            <a:tailEnd/>
          </a:ln>
        </p:spPr>
        <p:txBody>
          <a:bodyPr>
            <a:spAutoFit/>
          </a:bodyPr>
          <a:lstStyle/>
          <a:p>
            <a:pPr algn="ctr" eaLnBrk="1" hangingPunct="1">
              <a:lnSpc>
                <a:spcPct val="80000"/>
              </a:lnSpc>
              <a:spcBef>
                <a:spcPct val="20000"/>
              </a:spcBef>
              <a:spcAft>
                <a:spcPct val="30000"/>
              </a:spcAft>
              <a:buClr>
                <a:schemeClr val="accent2"/>
              </a:buClr>
            </a:pPr>
            <a:r>
              <a:rPr lang="en-US" sz="900">
                <a:solidFill>
                  <a:schemeClr val="bg1"/>
                </a:solidFill>
                <a:latin typeface="Arial Narrow" pitchFamily="34" charset="0"/>
                <a:cs typeface="Arial" pitchFamily="34" charset="0"/>
              </a:rPr>
              <a:t>Surat KPP: Usulan Perhitungan berdasarkan data SPOP</a:t>
            </a:r>
            <a:endParaRPr lang="en-US" sz="900" b="1">
              <a:solidFill>
                <a:schemeClr val="bg1"/>
              </a:solidFill>
              <a:latin typeface="Arial Narrow" pitchFamily="34" charset="0"/>
              <a:cs typeface="Arial" pitchFamily="34" charset="0"/>
            </a:endParaRPr>
          </a:p>
        </p:txBody>
      </p:sp>
      <p:sp>
        <p:nvSpPr>
          <p:cNvPr id="362521" name="Text Box 25"/>
          <p:cNvSpPr txBox="1">
            <a:spLocks noChangeArrowheads="1"/>
          </p:cNvSpPr>
          <p:nvPr/>
        </p:nvSpPr>
        <p:spPr bwMode="auto">
          <a:xfrm>
            <a:off x="4343400" y="2895600"/>
            <a:ext cx="2514600" cy="442913"/>
          </a:xfrm>
          <a:prstGeom prst="rect">
            <a:avLst/>
          </a:prstGeom>
          <a:solidFill>
            <a:srgbClr val="FFFF99"/>
          </a:solidFill>
          <a:ln w="9525">
            <a:noFill/>
            <a:miter lim="800000"/>
            <a:headEnd/>
            <a:tailEnd/>
          </a:ln>
          <a:effectLst/>
        </p:spPr>
        <p:txBody>
          <a:bodyPr>
            <a:spAutoFit/>
          </a:bodyPr>
          <a:lstStyle/>
          <a:p>
            <a:pPr eaLnBrk="1" hangingPunct="1">
              <a:lnSpc>
                <a:spcPct val="75000"/>
              </a:lnSpc>
              <a:spcBef>
                <a:spcPct val="20000"/>
              </a:spcBef>
              <a:spcAft>
                <a:spcPct val="30000"/>
              </a:spcAft>
              <a:buClr>
                <a:schemeClr val="accent2"/>
              </a:buClr>
            </a:pPr>
            <a:r>
              <a:rPr lang="en-US" sz="900">
                <a:solidFill>
                  <a:schemeClr val="bg1"/>
                </a:solidFill>
                <a:latin typeface="Arial Narrow" pitchFamily="34" charset="0"/>
                <a:cs typeface="Arial" pitchFamily="34" charset="0"/>
              </a:rPr>
              <a:t>Surat DJP: penyampaian SPOP &amp; Petikan:</a:t>
            </a:r>
          </a:p>
          <a:p>
            <a:pPr eaLnBrk="1" hangingPunct="1">
              <a:lnSpc>
                <a:spcPct val="75000"/>
              </a:lnSpc>
            </a:pPr>
            <a:r>
              <a:rPr lang="en-US" sz="900" b="1">
                <a:solidFill>
                  <a:schemeClr val="bg1"/>
                </a:solidFill>
                <a:effectLst>
                  <a:outerShdw blurRad="38100" dist="38100" dir="2700000" algn="tl">
                    <a:srgbClr val="FFFFFF"/>
                  </a:outerShdw>
                </a:effectLst>
                <a:latin typeface="Arial Narrow" pitchFamily="34" charset="0"/>
                <a:cs typeface="Arial" pitchFamily="34" charset="0"/>
              </a:rPr>
              <a:t> </a:t>
            </a:r>
            <a:r>
              <a:rPr lang="en-US" sz="900">
                <a:solidFill>
                  <a:schemeClr val="bg1"/>
                </a:solidFill>
                <a:latin typeface="Arial Narrow" pitchFamily="34" charset="0"/>
                <a:cs typeface="Arial" pitchFamily="34" charset="0"/>
              </a:rPr>
              <a:t>a. SPOP Onshore</a:t>
            </a:r>
          </a:p>
          <a:p>
            <a:pPr eaLnBrk="1" hangingPunct="1">
              <a:lnSpc>
                <a:spcPct val="75000"/>
              </a:lnSpc>
            </a:pPr>
            <a:r>
              <a:rPr lang="en-US" sz="900">
                <a:solidFill>
                  <a:schemeClr val="bg1"/>
                </a:solidFill>
                <a:latin typeface="Arial Narrow" pitchFamily="34" charset="0"/>
                <a:cs typeface="Arial" pitchFamily="34" charset="0"/>
              </a:rPr>
              <a:t> b. Petikan data Offshore &amp; Hasil Produksi per Kab/Kota</a:t>
            </a:r>
            <a:endParaRPr lang="en-US" sz="900" b="1">
              <a:solidFill>
                <a:schemeClr val="bg1"/>
              </a:solidFill>
              <a:latin typeface="Arial Narrow" pitchFamily="34" charset="0"/>
              <a:cs typeface="Arial" pitchFamily="34" charset="0"/>
            </a:endParaRPr>
          </a:p>
        </p:txBody>
      </p:sp>
      <p:sp>
        <p:nvSpPr>
          <p:cNvPr id="77839" name="Text Box 26"/>
          <p:cNvSpPr txBox="1">
            <a:spLocks noChangeArrowheads="1"/>
          </p:cNvSpPr>
          <p:nvPr/>
        </p:nvSpPr>
        <p:spPr bwMode="auto">
          <a:xfrm>
            <a:off x="4278313" y="4800600"/>
            <a:ext cx="2274887" cy="201613"/>
          </a:xfrm>
          <a:prstGeom prst="rect">
            <a:avLst/>
          </a:prstGeom>
          <a:solidFill>
            <a:srgbClr val="FFFF99"/>
          </a:solidFill>
          <a:ln w="9525">
            <a:noFill/>
            <a:miter lim="800000"/>
            <a:headEnd/>
            <a:tailEnd/>
          </a:ln>
        </p:spPr>
        <p:txBody>
          <a:bodyPr>
            <a:spAutoFit/>
          </a:bodyPr>
          <a:lstStyle/>
          <a:p>
            <a:pPr algn="ctr" eaLnBrk="1" hangingPunct="1">
              <a:lnSpc>
                <a:spcPct val="80000"/>
              </a:lnSpc>
              <a:spcBef>
                <a:spcPct val="20000"/>
              </a:spcBef>
              <a:spcAft>
                <a:spcPct val="30000"/>
              </a:spcAft>
              <a:buClr>
                <a:schemeClr val="accent2"/>
              </a:buClr>
            </a:pPr>
            <a:r>
              <a:rPr lang="en-US" sz="900">
                <a:solidFill>
                  <a:schemeClr val="bg1"/>
                </a:solidFill>
                <a:latin typeface="Arial Narrow" pitchFamily="34" charset="0"/>
                <a:cs typeface="Arial" pitchFamily="34" charset="0"/>
              </a:rPr>
              <a:t>Surat DJP: Persetujuan atas Usulan Perhitungan</a:t>
            </a:r>
            <a:endParaRPr lang="en-US" sz="900" b="1">
              <a:solidFill>
                <a:schemeClr val="bg1"/>
              </a:solidFill>
              <a:latin typeface="Arial Narrow" pitchFamily="34" charset="0"/>
              <a:cs typeface="Arial" pitchFamily="34" charset="0"/>
            </a:endParaRPr>
          </a:p>
        </p:txBody>
      </p:sp>
      <p:sp>
        <p:nvSpPr>
          <p:cNvPr id="77840" name="Text Box 30"/>
          <p:cNvSpPr txBox="1">
            <a:spLocks noChangeArrowheads="1"/>
          </p:cNvSpPr>
          <p:nvPr/>
        </p:nvSpPr>
        <p:spPr bwMode="auto">
          <a:xfrm>
            <a:off x="2057400" y="1295400"/>
            <a:ext cx="685800" cy="201613"/>
          </a:xfrm>
          <a:prstGeom prst="rect">
            <a:avLst/>
          </a:prstGeom>
          <a:solidFill>
            <a:srgbClr val="FFFF99"/>
          </a:solidFill>
          <a:ln w="9525">
            <a:noFill/>
            <a:miter lim="800000"/>
            <a:headEnd/>
            <a:tailEnd/>
          </a:ln>
        </p:spPr>
        <p:txBody>
          <a:bodyPr>
            <a:spAutoFit/>
          </a:bodyPr>
          <a:lstStyle/>
          <a:p>
            <a:pPr eaLnBrk="1" hangingPunct="1">
              <a:lnSpc>
                <a:spcPct val="80000"/>
              </a:lnSpc>
              <a:spcBef>
                <a:spcPct val="20000"/>
              </a:spcBef>
              <a:spcAft>
                <a:spcPct val="30000"/>
              </a:spcAft>
              <a:buClr>
                <a:schemeClr val="accent2"/>
              </a:buClr>
            </a:pPr>
            <a:r>
              <a:rPr lang="en-US" sz="900">
                <a:solidFill>
                  <a:schemeClr val="bg1"/>
                </a:solidFill>
                <a:latin typeface="Arial Narrow" pitchFamily="34" charset="0"/>
                <a:cs typeface="Arial" pitchFamily="34" charset="0"/>
              </a:rPr>
              <a:t>S P O P</a:t>
            </a:r>
          </a:p>
        </p:txBody>
      </p:sp>
      <p:sp>
        <p:nvSpPr>
          <p:cNvPr id="77841" name="Text Box 31"/>
          <p:cNvSpPr txBox="1">
            <a:spLocks noChangeArrowheads="1"/>
          </p:cNvSpPr>
          <p:nvPr/>
        </p:nvSpPr>
        <p:spPr bwMode="auto">
          <a:xfrm>
            <a:off x="3733800" y="2160588"/>
            <a:ext cx="838200" cy="201612"/>
          </a:xfrm>
          <a:prstGeom prst="rect">
            <a:avLst/>
          </a:prstGeom>
          <a:solidFill>
            <a:srgbClr val="FFFF99"/>
          </a:solidFill>
          <a:ln w="9525">
            <a:noFill/>
            <a:miter lim="800000"/>
            <a:headEnd/>
            <a:tailEnd/>
          </a:ln>
        </p:spPr>
        <p:txBody>
          <a:bodyPr>
            <a:spAutoFit/>
          </a:bodyPr>
          <a:lstStyle/>
          <a:p>
            <a:pPr eaLnBrk="1" hangingPunct="1">
              <a:lnSpc>
                <a:spcPct val="80000"/>
              </a:lnSpc>
              <a:spcBef>
                <a:spcPct val="20000"/>
              </a:spcBef>
              <a:spcAft>
                <a:spcPct val="30000"/>
              </a:spcAft>
              <a:buClr>
                <a:schemeClr val="accent2"/>
              </a:buClr>
            </a:pPr>
            <a:r>
              <a:rPr lang="en-US" sz="900">
                <a:solidFill>
                  <a:schemeClr val="bg1"/>
                </a:solidFill>
                <a:latin typeface="Arial Narrow" pitchFamily="34" charset="0"/>
                <a:cs typeface="Arial" pitchFamily="34" charset="0"/>
              </a:rPr>
              <a:t>seluruh SPOP</a:t>
            </a:r>
          </a:p>
        </p:txBody>
      </p:sp>
      <p:sp>
        <p:nvSpPr>
          <p:cNvPr id="77842" name="Text Box 32"/>
          <p:cNvSpPr txBox="1">
            <a:spLocks noChangeArrowheads="1"/>
          </p:cNvSpPr>
          <p:nvPr/>
        </p:nvSpPr>
        <p:spPr bwMode="auto">
          <a:xfrm>
            <a:off x="4270375" y="5486400"/>
            <a:ext cx="3349625" cy="201613"/>
          </a:xfrm>
          <a:prstGeom prst="rect">
            <a:avLst/>
          </a:prstGeom>
          <a:solidFill>
            <a:srgbClr val="FFFF99"/>
          </a:solidFill>
          <a:ln w="9525">
            <a:noFill/>
            <a:miter lim="800000"/>
            <a:headEnd/>
            <a:tailEnd/>
          </a:ln>
        </p:spPr>
        <p:txBody>
          <a:bodyPr>
            <a:spAutoFit/>
          </a:bodyPr>
          <a:lstStyle/>
          <a:p>
            <a:pPr algn="just" eaLnBrk="1" hangingPunct="1">
              <a:lnSpc>
                <a:spcPct val="80000"/>
              </a:lnSpc>
              <a:spcBef>
                <a:spcPct val="20000"/>
              </a:spcBef>
              <a:spcAft>
                <a:spcPct val="30000"/>
              </a:spcAft>
              <a:buClr>
                <a:schemeClr val="accent2"/>
              </a:buClr>
            </a:pPr>
            <a:r>
              <a:rPr lang="en-US" sz="900">
                <a:solidFill>
                  <a:schemeClr val="bg1"/>
                </a:solidFill>
                <a:latin typeface="Arial Narrow" pitchFamily="34" charset="0"/>
                <a:cs typeface="Arial" pitchFamily="34" charset="0"/>
              </a:rPr>
              <a:t>Surat KPP: SPPT Objek PBB Migas dicetak berdasarkan Persetujuan DJP</a:t>
            </a:r>
            <a:endParaRPr lang="en-US" sz="900" b="1">
              <a:solidFill>
                <a:schemeClr val="bg1"/>
              </a:solidFill>
              <a:latin typeface="Arial Narrow" pitchFamily="34" charset="0"/>
              <a:cs typeface="Arial" pitchFamily="34" charset="0"/>
            </a:endParaRPr>
          </a:p>
        </p:txBody>
      </p:sp>
      <p:sp>
        <p:nvSpPr>
          <p:cNvPr id="362534" name="Line 38"/>
          <p:cNvSpPr>
            <a:spLocks noChangeShapeType="1"/>
          </p:cNvSpPr>
          <p:nvPr/>
        </p:nvSpPr>
        <p:spPr bwMode="auto">
          <a:xfrm>
            <a:off x="1600200" y="1676400"/>
            <a:ext cx="1295400" cy="0"/>
          </a:xfrm>
          <a:prstGeom prst="line">
            <a:avLst/>
          </a:prstGeom>
          <a:noFill/>
          <a:ln w="15875">
            <a:solidFill>
              <a:schemeClr val="tx1"/>
            </a:solidFill>
            <a:round/>
            <a:headEnd/>
            <a:tailEnd type="arrow"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2535" name="Line 39"/>
          <p:cNvSpPr>
            <a:spLocks noChangeShapeType="1"/>
          </p:cNvSpPr>
          <p:nvPr/>
        </p:nvSpPr>
        <p:spPr bwMode="auto">
          <a:xfrm>
            <a:off x="3352800" y="1981200"/>
            <a:ext cx="0" cy="1219200"/>
          </a:xfrm>
          <a:prstGeom prst="line">
            <a:avLst/>
          </a:prstGeom>
          <a:noFill/>
          <a:ln w="15875">
            <a:solidFill>
              <a:schemeClr val="tx1"/>
            </a:solidFill>
            <a:round/>
            <a:headEnd/>
            <a:tailEnd type="arrow"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7845" name="Text Box 40"/>
          <p:cNvSpPr txBox="1">
            <a:spLocks noChangeArrowheads="1"/>
          </p:cNvSpPr>
          <p:nvPr/>
        </p:nvSpPr>
        <p:spPr bwMode="auto">
          <a:xfrm>
            <a:off x="1905000" y="1474788"/>
            <a:ext cx="990600" cy="190500"/>
          </a:xfrm>
          <a:prstGeom prst="rect">
            <a:avLst/>
          </a:prstGeom>
          <a:noFill/>
          <a:ln w="9525">
            <a:noFill/>
            <a:miter lim="800000"/>
            <a:headEnd/>
            <a:tailEnd/>
          </a:ln>
        </p:spPr>
        <p:txBody>
          <a:bodyPr>
            <a:spAutoFit/>
          </a:bodyPr>
          <a:lstStyle/>
          <a:p>
            <a:pPr algn="ctr" eaLnBrk="1" hangingPunct="1">
              <a:lnSpc>
                <a:spcPct val="80000"/>
              </a:lnSpc>
              <a:spcBef>
                <a:spcPct val="20000"/>
              </a:spcBef>
              <a:spcAft>
                <a:spcPct val="30000"/>
              </a:spcAft>
              <a:buClr>
                <a:schemeClr val="accent2"/>
              </a:buClr>
            </a:pPr>
            <a:r>
              <a:rPr lang="en-US" sz="800">
                <a:solidFill>
                  <a:schemeClr val="bg1"/>
                </a:solidFill>
                <a:latin typeface="Arial Black" pitchFamily="34" charset="0"/>
                <a:cs typeface="Arial" pitchFamily="34" charset="0"/>
              </a:rPr>
              <a:t>(April − Mei)</a:t>
            </a:r>
          </a:p>
        </p:txBody>
      </p:sp>
      <p:sp>
        <p:nvSpPr>
          <p:cNvPr id="362537" name="Line 41"/>
          <p:cNvSpPr>
            <a:spLocks noChangeShapeType="1"/>
          </p:cNvSpPr>
          <p:nvPr/>
        </p:nvSpPr>
        <p:spPr bwMode="auto">
          <a:xfrm>
            <a:off x="3810000" y="3505200"/>
            <a:ext cx="3429000" cy="0"/>
          </a:xfrm>
          <a:prstGeom prst="line">
            <a:avLst/>
          </a:prstGeom>
          <a:noFill/>
          <a:ln w="15875">
            <a:solidFill>
              <a:schemeClr val="tx1"/>
            </a:solidFill>
            <a:round/>
            <a:headEnd/>
            <a:tailEnd type="arrow"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2541" name="Rectangle 45"/>
          <p:cNvSpPr>
            <a:spLocks noChangeArrowheads="1"/>
          </p:cNvSpPr>
          <p:nvPr/>
        </p:nvSpPr>
        <p:spPr bwMode="auto">
          <a:xfrm>
            <a:off x="2895600" y="3200400"/>
            <a:ext cx="914400" cy="533400"/>
          </a:xfrm>
          <a:prstGeom prst="rect">
            <a:avLst/>
          </a:prstGeom>
          <a:solidFill>
            <a:srgbClr val="FFFF00"/>
          </a:solidFill>
          <a:ln w="9525">
            <a:solidFill>
              <a:schemeClr val="tx1"/>
            </a:solidFill>
            <a:miter lim="800000"/>
            <a:headEnd/>
            <a:tailEnd/>
          </a:ln>
          <a:effectLst/>
        </p:spPr>
        <p:txBody>
          <a:bodyPr wrap="none" anchor="ctr"/>
          <a:lstStyle/>
          <a:p>
            <a:pPr algn="ctr" eaLnBrk="1" hangingPunct="1">
              <a:defRPr/>
            </a:pPr>
            <a:r>
              <a:rPr lang="en-US" sz="1100" b="1">
                <a:solidFill>
                  <a:schemeClr val="bg1"/>
                </a:solidFill>
                <a:effectLst>
                  <a:outerShdw blurRad="38100" dist="38100" dir="2700000" algn="tl">
                    <a:srgbClr val="FFFFFF"/>
                  </a:outerShdw>
                </a:effectLst>
                <a:latin typeface="Verdana" pitchFamily="34" charset="0"/>
                <a:cs typeface="Arial" pitchFamily="34" charset="0"/>
              </a:rPr>
              <a:t>DITJEN</a:t>
            </a:r>
          </a:p>
          <a:p>
            <a:pPr algn="ctr" eaLnBrk="1" hangingPunct="1">
              <a:defRPr/>
            </a:pPr>
            <a:r>
              <a:rPr lang="en-US" sz="1100" b="1">
                <a:solidFill>
                  <a:schemeClr val="bg1"/>
                </a:solidFill>
                <a:effectLst>
                  <a:outerShdw blurRad="38100" dist="38100" dir="2700000" algn="tl">
                    <a:srgbClr val="FFFFFF"/>
                  </a:outerShdw>
                </a:effectLst>
                <a:latin typeface="Verdana" pitchFamily="34" charset="0"/>
                <a:cs typeface="Arial" pitchFamily="34" charset="0"/>
              </a:rPr>
              <a:t>PAJAK</a:t>
            </a:r>
          </a:p>
        </p:txBody>
      </p:sp>
      <p:sp>
        <p:nvSpPr>
          <p:cNvPr id="362544" name="Line 48"/>
          <p:cNvSpPr>
            <a:spLocks noChangeShapeType="1"/>
          </p:cNvSpPr>
          <p:nvPr/>
        </p:nvSpPr>
        <p:spPr bwMode="auto">
          <a:xfrm flipV="1">
            <a:off x="7696200" y="3733800"/>
            <a:ext cx="0" cy="1447800"/>
          </a:xfrm>
          <a:prstGeom prst="line">
            <a:avLst/>
          </a:prstGeom>
          <a:noFill/>
          <a:ln w="15875">
            <a:solidFill>
              <a:schemeClr val="tx1"/>
            </a:solidFill>
            <a:round/>
            <a:headEnd/>
            <a:tailEnd type="arrow"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2546" name="Line 50"/>
          <p:cNvSpPr>
            <a:spLocks noChangeShapeType="1"/>
          </p:cNvSpPr>
          <p:nvPr/>
        </p:nvSpPr>
        <p:spPr bwMode="auto">
          <a:xfrm flipV="1">
            <a:off x="3581400" y="3733800"/>
            <a:ext cx="0" cy="838200"/>
          </a:xfrm>
          <a:prstGeom prst="line">
            <a:avLst/>
          </a:prstGeom>
          <a:noFill/>
          <a:ln w="15875">
            <a:solidFill>
              <a:schemeClr val="tx1"/>
            </a:solidFill>
            <a:round/>
            <a:headEnd/>
            <a:tailEnd type="arrow" w="med" len="me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2547" name="Line 51"/>
          <p:cNvSpPr>
            <a:spLocks noChangeShapeType="1"/>
          </p:cNvSpPr>
          <p:nvPr/>
        </p:nvSpPr>
        <p:spPr bwMode="auto">
          <a:xfrm flipH="1">
            <a:off x="3581400" y="4572000"/>
            <a:ext cx="3886200" cy="0"/>
          </a:xfrm>
          <a:prstGeom prst="line">
            <a:avLst/>
          </a:prstGeom>
          <a:noFill/>
          <a:ln w="1587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2548" name="Line 52"/>
          <p:cNvSpPr>
            <a:spLocks noChangeShapeType="1"/>
          </p:cNvSpPr>
          <p:nvPr/>
        </p:nvSpPr>
        <p:spPr bwMode="auto">
          <a:xfrm flipH="1">
            <a:off x="3352800" y="5181600"/>
            <a:ext cx="4343400" cy="0"/>
          </a:xfrm>
          <a:prstGeom prst="line">
            <a:avLst/>
          </a:prstGeom>
          <a:noFill/>
          <a:ln w="1587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2550" name="Line 54"/>
          <p:cNvSpPr>
            <a:spLocks noChangeShapeType="1"/>
          </p:cNvSpPr>
          <p:nvPr/>
        </p:nvSpPr>
        <p:spPr bwMode="auto">
          <a:xfrm flipH="1">
            <a:off x="3352800" y="3733800"/>
            <a:ext cx="0" cy="1447800"/>
          </a:xfrm>
          <a:prstGeom prst="line">
            <a:avLst/>
          </a:prstGeom>
          <a:noFill/>
          <a:ln w="1587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362551" name="Line 55"/>
          <p:cNvSpPr>
            <a:spLocks noChangeShapeType="1"/>
          </p:cNvSpPr>
          <p:nvPr/>
        </p:nvSpPr>
        <p:spPr bwMode="auto">
          <a:xfrm flipH="1">
            <a:off x="7467600" y="3733800"/>
            <a:ext cx="0" cy="838200"/>
          </a:xfrm>
          <a:prstGeom prst="line">
            <a:avLst/>
          </a:prstGeom>
          <a:noFill/>
          <a:ln w="15875">
            <a:solidFill>
              <a:schemeClr val="tx1"/>
            </a:solidFill>
            <a:round/>
            <a:headEnd/>
            <a:tailEnd/>
          </a:ln>
          <a:effectLst/>
        </p:spPr>
        <p:txBody>
          <a:bodyPr/>
          <a:lstStyle/>
          <a:p>
            <a:pPr algn="ctr" eaLnBrk="1" hangingPunct="1">
              <a:defRPr/>
            </a:pPr>
            <a:endParaRPr lang="en-US" sz="2400" b="1">
              <a:solidFill>
                <a:schemeClr val="folHlink"/>
              </a:solidFill>
              <a:effectLst>
                <a:outerShdw blurRad="38100" dist="38100" dir="2700000" algn="tl">
                  <a:srgbClr val="000000">
                    <a:alpha val="43137"/>
                  </a:srgbClr>
                </a:outerShdw>
              </a:effectLst>
              <a:latin typeface="Arial" charset="0"/>
              <a:cs typeface="Arial" charset="0"/>
            </a:endParaRPr>
          </a:p>
        </p:txBody>
      </p:sp>
      <p:sp>
        <p:nvSpPr>
          <p:cNvPr id="77854" name="Text Box 57"/>
          <p:cNvSpPr txBox="1">
            <a:spLocks noChangeArrowheads="1"/>
          </p:cNvSpPr>
          <p:nvPr/>
        </p:nvSpPr>
        <p:spPr bwMode="auto">
          <a:xfrm>
            <a:off x="3657600" y="2362200"/>
            <a:ext cx="990600" cy="190500"/>
          </a:xfrm>
          <a:prstGeom prst="rect">
            <a:avLst/>
          </a:prstGeom>
          <a:noFill/>
          <a:ln w="9525">
            <a:noFill/>
            <a:miter lim="800000"/>
            <a:headEnd/>
            <a:tailEnd/>
          </a:ln>
        </p:spPr>
        <p:txBody>
          <a:bodyPr>
            <a:spAutoFit/>
          </a:bodyPr>
          <a:lstStyle/>
          <a:p>
            <a:pPr algn="ctr" eaLnBrk="1" hangingPunct="1">
              <a:lnSpc>
                <a:spcPct val="80000"/>
              </a:lnSpc>
              <a:spcBef>
                <a:spcPct val="20000"/>
              </a:spcBef>
              <a:spcAft>
                <a:spcPct val="30000"/>
              </a:spcAft>
              <a:buClr>
                <a:schemeClr val="accent2"/>
              </a:buClr>
            </a:pPr>
            <a:r>
              <a:rPr lang="en-US" sz="800" b="1">
                <a:solidFill>
                  <a:schemeClr val="bg1"/>
                </a:solidFill>
                <a:latin typeface="Arial Black" pitchFamily="34" charset="0"/>
                <a:cs typeface="Arial" pitchFamily="34" charset="0"/>
              </a:rPr>
              <a:t>(Juni </a:t>
            </a:r>
            <a:r>
              <a:rPr lang="en-US" sz="800" b="1">
                <a:solidFill>
                  <a:schemeClr val="bg1"/>
                </a:solidFill>
                <a:cs typeface="Arial" pitchFamily="34" charset="0"/>
              </a:rPr>
              <a:t>− </a:t>
            </a:r>
            <a:r>
              <a:rPr lang="en-US" sz="800" b="1">
                <a:solidFill>
                  <a:schemeClr val="bg1"/>
                </a:solidFill>
                <a:latin typeface="Arial Black" pitchFamily="34" charset="0"/>
                <a:cs typeface="Arial" pitchFamily="34" charset="0"/>
              </a:rPr>
              <a:t>Juli)</a:t>
            </a:r>
            <a:endParaRPr lang="en-US" sz="800">
              <a:solidFill>
                <a:schemeClr val="bg1"/>
              </a:solidFill>
              <a:latin typeface="Arial Black" pitchFamily="34" charset="0"/>
              <a:cs typeface="Arial" pitchFamily="34" charset="0"/>
            </a:endParaRPr>
          </a:p>
        </p:txBody>
      </p:sp>
      <p:sp>
        <p:nvSpPr>
          <p:cNvPr id="362554" name="Text Box 58"/>
          <p:cNvSpPr txBox="1">
            <a:spLocks noChangeArrowheads="1"/>
          </p:cNvSpPr>
          <p:nvPr/>
        </p:nvSpPr>
        <p:spPr bwMode="auto">
          <a:xfrm>
            <a:off x="4648200" y="3314700"/>
            <a:ext cx="1600200" cy="190500"/>
          </a:xfrm>
          <a:prstGeom prst="rect">
            <a:avLst/>
          </a:prstGeom>
          <a:noFill/>
          <a:ln w="9525">
            <a:noFill/>
            <a:miter lim="800000"/>
            <a:headEnd/>
            <a:tailEnd/>
          </a:ln>
          <a:effectLst/>
        </p:spPr>
        <p:txBody>
          <a:bodyPr>
            <a:spAutoFit/>
          </a:bodyPr>
          <a:lstStyle/>
          <a:p>
            <a:pPr algn="ctr" eaLnBrk="1" hangingPunct="1">
              <a:lnSpc>
                <a:spcPct val="80000"/>
              </a:lnSpc>
              <a:spcBef>
                <a:spcPct val="20000"/>
              </a:spcBef>
              <a:spcAft>
                <a:spcPct val="30000"/>
              </a:spcAft>
              <a:buClr>
                <a:schemeClr val="accent2"/>
              </a:buClr>
              <a:defRPr/>
            </a:pPr>
            <a:r>
              <a:rPr lang="en-US" sz="800" b="1">
                <a:solidFill>
                  <a:schemeClr val="bg1"/>
                </a:solidFill>
                <a:latin typeface="Arial Black" pitchFamily="34" charset="0"/>
                <a:cs typeface="Arial" pitchFamily="34" charset="0"/>
              </a:rPr>
              <a:t>(Agustus</a:t>
            </a:r>
            <a:r>
              <a:rPr lang="en-US" sz="800" b="1">
                <a:solidFill>
                  <a:schemeClr val="bg1"/>
                </a:solidFill>
                <a:effectLst>
                  <a:outerShdw blurRad="38100" dist="38100" dir="2700000" algn="tl">
                    <a:srgbClr val="FFFFFF"/>
                  </a:outerShdw>
                </a:effectLst>
                <a:latin typeface="Arial Black" pitchFamily="34" charset="0"/>
                <a:cs typeface="Arial" pitchFamily="34" charset="0"/>
              </a:rPr>
              <a:t> </a:t>
            </a:r>
            <a:r>
              <a:rPr lang="en-US" sz="800" b="1">
                <a:solidFill>
                  <a:schemeClr val="bg1"/>
                </a:solidFill>
                <a:latin typeface="Arial Black" pitchFamily="34" charset="0"/>
                <a:cs typeface="Arial" pitchFamily="34" charset="0"/>
              </a:rPr>
              <a:t>−</a:t>
            </a:r>
            <a:r>
              <a:rPr lang="en-US" sz="800" b="1">
                <a:solidFill>
                  <a:schemeClr val="bg1"/>
                </a:solidFill>
                <a:effectLst>
                  <a:outerShdw blurRad="38100" dist="38100" dir="2700000" algn="tl">
                    <a:srgbClr val="FFFFFF"/>
                  </a:outerShdw>
                </a:effectLst>
                <a:latin typeface="Arial Black" pitchFamily="34" charset="0"/>
                <a:cs typeface="Arial" pitchFamily="34" charset="0"/>
              </a:rPr>
              <a:t> </a:t>
            </a:r>
            <a:r>
              <a:rPr lang="en-US" sz="800" b="1">
                <a:solidFill>
                  <a:schemeClr val="bg1"/>
                </a:solidFill>
                <a:latin typeface="Arial Black" pitchFamily="34" charset="0"/>
                <a:cs typeface="Arial" pitchFamily="34" charset="0"/>
              </a:rPr>
              <a:t>September)</a:t>
            </a:r>
          </a:p>
        </p:txBody>
      </p:sp>
      <p:sp>
        <p:nvSpPr>
          <p:cNvPr id="77856" name="Oval 61"/>
          <p:cNvSpPr>
            <a:spLocks noChangeArrowheads="1"/>
          </p:cNvSpPr>
          <p:nvPr/>
        </p:nvSpPr>
        <p:spPr bwMode="auto">
          <a:xfrm>
            <a:off x="1752600" y="1371600"/>
            <a:ext cx="228600" cy="228600"/>
          </a:xfrm>
          <a:prstGeom prst="ellipse">
            <a:avLst/>
          </a:prstGeom>
          <a:solidFill>
            <a:srgbClr val="FFFF99"/>
          </a:solidFill>
          <a:ln w="9525">
            <a:solidFill>
              <a:schemeClr val="tx1"/>
            </a:solidFill>
            <a:round/>
            <a:headEnd/>
            <a:tailEnd/>
          </a:ln>
        </p:spPr>
        <p:txBody>
          <a:bodyPr wrap="none" anchor="ctr"/>
          <a:lstStyle/>
          <a:p>
            <a:pPr algn="ctr" eaLnBrk="1" hangingPunct="1"/>
            <a:r>
              <a:rPr lang="en-US" sz="1300" b="1">
                <a:solidFill>
                  <a:schemeClr val="bg1"/>
                </a:solidFill>
                <a:latin typeface="Verdana" pitchFamily="34" charset="0"/>
                <a:cs typeface="Arial" pitchFamily="34" charset="0"/>
              </a:rPr>
              <a:t>1</a:t>
            </a:r>
          </a:p>
        </p:txBody>
      </p:sp>
      <p:sp>
        <p:nvSpPr>
          <p:cNvPr id="77857" name="Oval 62"/>
          <p:cNvSpPr>
            <a:spLocks noChangeArrowheads="1"/>
          </p:cNvSpPr>
          <p:nvPr/>
        </p:nvSpPr>
        <p:spPr bwMode="auto">
          <a:xfrm>
            <a:off x="3429000" y="2209800"/>
            <a:ext cx="228600" cy="228600"/>
          </a:xfrm>
          <a:prstGeom prst="ellipse">
            <a:avLst/>
          </a:prstGeom>
          <a:solidFill>
            <a:srgbClr val="FFFF99"/>
          </a:solidFill>
          <a:ln w="9525">
            <a:solidFill>
              <a:schemeClr val="tx1"/>
            </a:solidFill>
            <a:round/>
            <a:headEnd/>
            <a:tailEnd/>
          </a:ln>
        </p:spPr>
        <p:txBody>
          <a:bodyPr wrap="none" anchor="ctr"/>
          <a:lstStyle/>
          <a:p>
            <a:pPr algn="ctr" eaLnBrk="1" hangingPunct="1"/>
            <a:r>
              <a:rPr lang="en-US" sz="1300" b="1">
                <a:solidFill>
                  <a:schemeClr val="bg1"/>
                </a:solidFill>
                <a:latin typeface="Verdana" pitchFamily="34" charset="0"/>
                <a:cs typeface="Arial" pitchFamily="34" charset="0"/>
              </a:rPr>
              <a:t>2</a:t>
            </a:r>
          </a:p>
        </p:txBody>
      </p:sp>
      <p:sp>
        <p:nvSpPr>
          <p:cNvPr id="77858" name="Oval 63"/>
          <p:cNvSpPr>
            <a:spLocks noChangeArrowheads="1"/>
          </p:cNvSpPr>
          <p:nvPr/>
        </p:nvSpPr>
        <p:spPr bwMode="auto">
          <a:xfrm>
            <a:off x="3962400" y="3124200"/>
            <a:ext cx="228600" cy="228600"/>
          </a:xfrm>
          <a:prstGeom prst="ellipse">
            <a:avLst/>
          </a:prstGeom>
          <a:solidFill>
            <a:srgbClr val="FFFF99"/>
          </a:solidFill>
          <a:ln w="9525">
            <a:solidFill>
              <a:schemeClr val="tx1"/>
            </a:solidFill>
            <a:round/>
            <a:headEnd/>
            <a:tailEnd/>
          </a:ln>
        </p:spPr>
        <p:txBody>
          <a:bodyPr wrap="none" anchor="ctr"/>
          <a:lstStyle/>
          <a:p>
            <a:pPr algn="ctr" eaLnBrk="1" hangingPunct="1"/>
            <a:r>
              <a:rPr lang="en-US" sz="1300" b="1">
                <a:solidFill>
                  <a:schemeClr val="bg1"/>
                </a:solidFill>
                <a:latin typeface="Verdana" pitchFamily="34" charset="0"/>
                <a:cs typeface="Arial" pitchFamily="34" charset="0"/>
              </a:rPr>
              <a:t>3</a:t>
            </a:r>
          </a:p>
        </p:txBody>
      </p:sp>
      <p:sp>
        <p:nvSpPr>
          <p:cNvPr id="77859" name="Oval 66"/>
          <p:cNvSpPr>
            <a:spLocks noChangeArrowheads="1"/>
          </p:cNvSpPr>
          <p:nvPr/>
        </p:nvSpPr>
        <p:spPr bwMode="auto">
          <a:xfrm>
            <a:off x="3962400" y="4876800"/>
            <a:ext cx="228600" cy="228600"/>
          </a:xfrm>
          <a:prstGeom prst="ellipse">
            <a:avLst/>
          </a:prstGeom>
          <a:solidFill>
            <a:srgbClr val="FFFF99"/>
          </a:solidFill>
          <a:ln w="9525">
            <a:solidFill>
              <a:schemeClr val="tx1"/>
            </a:solidFill>
            <a:round/>
            <a:headEnd/>
            <a:tailEnd/>
          </a:ln>
        </p:spPr>
        <p:txBody>
          <a:bodyPr wrap="none" anchor="ctr"/>
          <a:lstStyle/>
          <a:p>
            <a:pPr algn="ctr" eaLnBrk="1" hangingPunct="1"/>
            <a:r>
              <a:rPr lang="en-US" sz="1300" b="1">
                <a:solidFill>
                  <a:schemeClr val="bg1"/>
                </a:solidFill>
                <a:latin typeface="Verdana" pitchFamily="34" charset="0"/>
                <a:cs typeface="Arial" pitchFamily="34" charset="0"/>
              </a:rPr>
              <a:t>5</a:t>
            </a:r>
          </a:p>
        </p:txBody>
      </p:sp>
      <p:sp>
        <p:nvSpPr>
          <p:cNvPr id="77860" name="Oval 67"/>
          <p:cNvSpPr>
            <a:spLocks noChangeArrowheads="1"/>
          </p:cNvSpPr>
          <p:nvPr/>
        </p:nvSpPr>
        <p:spPr bwMode="auto">
          <a:xfrm>
            <a:off x="3962400" y="4267200"/>
            <a:ext cx="228600" cy="228600"/>
          </a:xfrm>
          <a:prstGeom prst="ellipse">
            <a:avLst/>
          </a:prstGeom>
          <a:solidFill>
            <a:srgbClr val="FFFF99"/>
          </a:solidFill>
          <a:ln w="9525">
            <a:solidFill>
              <a:schemeClr val="tx1"/>
            </a:solidFill>
            <a:round/>
            <a:headEnd/>
            <a:tailEnd/>
          </a:ln>
        </p:spPr>
        <p:txBody>
          <a:bodyPr wrap="none" anchor="ctr"/>
          <a:lstStyle/>
          <a:p>
            <a:pPr algn="ctr" eaLnBrk="1" hangingPunct="1"/>
            <a:r>
              <a:rPr lang="en-US" sz="1300" b="1">
                <a:solidFill>
                  <a:schemeClr val="bg1"/>
                </a:solidFill>
                <a:latin typeface="Verdana" pitchFamily="34" charset="0"/>
                <a:cs typeface="Arial" pitchFamily="34" charset="0"/>
              </a:rPr>
              <a:t>4</a:t>
            </a:r>
          </a:p>
        </p:txBody>
      </p:sp>
      <p:sp>
        <p:nvSpPr>
          <p:cNvPr id="77861" name="Text Box 71"/>
          <p:cNvSpPr txBox="1">
            <a:spLocks noChangeArrowheads="1"/>
          </p:cNvSpPr>
          <p:nvPr/>
        </p:nvSpPr>
        <p:spPr bwMode="auto">
          <a:xfrm>
            <a:off x="4648200" y="4370388"/>
            <a:ext cx="1600200" cy="190500"/>
          </a:xfrm>
          <a:prstGeom prst="rect">
            <a:avLst/>
          </a:prstGeom>
          <a:noFill/>
          <a:ln w="9525">
            <a:noFill/>
            <a:miter lim="800000"/>
            <a:headEnd/>
            <a:tailEnd/>
          </a:ln>
        </p:spPr>
        <p:txBody>
          <a:bodyPr>
            <a:spAutoFit/>
          </a:bodyPr>
          <a:lstStyle/>
          <a:p>
            <a:pPr algn="ctr" eaLnBrk="1" hangingPunct="1">
              <a:lnSpc>
                <a:spcPct val="80000"/>
              </a:lnSpc>
              <a:spcBef>
                <a:spcPct val="20000"/>
              </a:spcBef>
              <a:spcAft>
                <a:spcPct val="30000"/>
              </a:spcAft>
              <a:buClr>
                <a:schemeClr val="accent2"/>
              </a:buClr>
            </a:pPr>
            <a:r>
              <a:rPr lang="en-US" sz="800" b="1">
                <a:solidFill>
                  <a:schemeClr val="bg1"/>
                </a:solidFill>
                <a:latin typeface="Arial Black" pitchFamily="34" charset="0"/>
                <a:cs typeface="Arial" pitchFamily="34" charset="0"/>
              </a:rPr>
              <a:t>(September </a:t>
            </a:r>
            <a:r>
              <a:rPr lang="en-US" sz="800" b="1">
                <a:solidFill>
                  <a:schemeClr val="bg1"/>
                </a:solidFill>
                <a:cs typeface="Arial" pitchFamily="34" charset="0"/>
              </a:rPr>
              <a:t>− </a:t>
            </a:r>
            <a:r>
              <a:rPr lang="en-US" sz="800" b="1">
                <a:solidFill>
                  <a:schemeClr val="bg1"/>
                </a:solidFill>
                <a:latin typeface="Arial Black" pitchFamily="34" charset="0"/>
                <a:cs typeface="Arial" pitchFamily="34" charset="0"/>
              </a:rPr>
              <a:t>Oktober)</a:t>
            </a:r>
            <a:endParaRPr lang="en-US" sz="800">
              <a:solidFill>
                <a:schemeClr val="bg1"/>
              </a:solidFill>
              <a:latin typeface="Arial Black" pitchFamily="34" charset="0"/>
              <a:cs typeface="Arial" pitchFamily="34" charset="0"/>
            </a:endParaRPr>
          </a:p>
        </p:txBody>
      </p:sp>
      <p:sp>
        <p:nvSpPr>
          <p:cNvPr id="77862" name="Text Box 72"/>
          <p:cNvSpPr txBox="1">
            <a:spLocks noChangeArrowheads="1"/>
          </p:cNvSpPr>
          <p:nvPr/>
        </p:nvSpPr>
        <p:spPr bwMode="auto">
          <a:xfrm>
            <a:off x="4495800" y="4991100"/>
            <a:ext cx="1905000" cy="190500"/>
          </a:xfrm>
          <a:prstGeom prst="rect">
            <a:avLst/>
          </a:prstGeom>
          <a:noFill/>
          <a:ln w="9525">
            <a:noFill/>
            <a:miter lim="800000"/>
            <a:headEnd/>
            <a:tailEnd/>
          </a:ln>
        </p:spPr>
        <p:txBody>
          <a:bodyPr>
            <a:spAutoFit/>
          </a:bodyPr>
          <a:lstStyle/>
          <a:p>
            <a:pPr algn="ctr" eaLnBrk="1" hangingPunct="1">
              <a:lnSpc>
                <a:spcPct val="80000"/>
              </a:lnSpc>
              <a:spcBef>
                <a:spcPct val="20000"/>
              </a:spcBef>
              <a:spcAft>
                <a:spcPct val="30000"/>
              </a:spcAft>
              <a:buClr>
                <a:schemeClr val="accent2"/>
              </a:buClr>
            </a:pPr>
            <a:r>
              <a:rPr lang="en-US" sz="800" b="1">
                <a:solidFill>
                  <a:schemeClr val="bg1"/>
                </a:solidFill>
                <a:latin typeface="Arial Black" pitchFamily="34" charset="0"/>
                <a:cs typeface="Arial" pitchFamily="34" charset="0"/>
              </a:rPr>
              <a:t>(Oktober - Nopember)</a:t>
            </a:r>
            <a:endParaRPr lang="en-US" sz="800">
              <a:solidFill>
                <a:schemeClr val="bg1"/>
              </a:solidFill>
              <a:latin typeface="Arial Black" pitchFamily="34" charset="0"/>
              <a:cs typeface="Arial" pitchFamily="34" charset="0"/>
            </a:endParaRPr>
          </a:p>
        </p:txBody>
      </p:sp>
      <p:sp>
        <p:nvSpPr>
          <p:cNvPr id="77863" name="Oval 74"/>
          <p:cNvSpPr>
            <a:spLocks noChangeArrowheads="1"/>
          </p:cNvSpPr>
          <p:nvPr/>
        </p:nvSpPr>
        <p:spPr bwMode="auto">
          <a:xfrm>
            <a:off x="3962400" y="5562600"/>
            <a:ext cx="228600" cy="228600"/>
          </a:xfrm>
          <a:prstGeom prst="ellipse">
            <a:avLst/>
          </a:prstGeom>
          <a:solidFill>
            <a:srgbClr val="FFFF99"/>
          </a:solidFill>
          <a:ln w="9525">
            <a:solidFill>
              <a:schemeClr val="tx1"/>
            </a:solidFill>
            <a:round/>
            <a:headEnd/>
            <a:tailEnd/>
          </a:ln>
        </p:spPr>
        <p:txBody>
          <a:bodyPr wrap="none" anchor="ctr"/>
          <a:lstStyle/>
          <a:p>
            <a:pPr algn="ctr" eaLnBrk="1" hangingPunct="1"/>
            <a:r>
              <a:rPr lang="en-US" sz="1300" b="1">
                <a:solidFill>
                  <a:schemeClr val="bg1"/>
                </a:solidFill>
                <a:latin typeface="Verdana" pitchFamily="34" charset="0"/>
                <a:cs typeface="Arial" pitchFamily="34" charset="0"/>
              </a:rPr>
              <a:t>6</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09513987-ECEB-41DB-ABA7-2B7C6D986547}" type="slidenum">
              <a:rPr lang="en-US"/>
              <a:pPr/>
              <a:t>8</a:t>
            </a:fld>
            <a:endParaRPr lang="en-US"/>
          </a:p>
        </p:txBody>
      </p:sp>
      <p:sp>
        <p:nvSpPr>
          <p:cNvPr id="55298" name="Rectangle 2"/>
          <p:cNvSpPr>
            <a:spLocks noGrp="1"/>
          </p:cNvSpPr>
          <p:nvPr>
            <p:ph type="title"/>
          </p:nvPr>
        </p:nvSpPr>
        <p:spPr bwMode="auto">
          <a:xfrm>
            <a:off x="228600" y="533400"/>
            <a:ext cx="5562600" cy="4114800"/>
          </a:xfrm>
        </p:spPr>
        <p:txBody>
          <a:bodyPr wrap="square" lIns="91440" tIns="45720" rIns="91440" bIns="45720" numCol="1" anchorCtr="0" compatLnSpc="1">
            <a:prstTxWarp prst="textNoShape">
              <a:avLst/>
            </a:prstTxWarp>
          </a:bodyPr>
          <a:lstStyle/>
          <a:p>
            <a:pPr eaLnBrk="1" hangingPunct="1">
              <a:defRPr/>
            </a:pPr>
            <a:r>
              <a:rPr lang="en-US" smtClean="0"/>
              <a:t>PENGERTIAN :</a:t>
            </a:r>
            <a:br>
              <a:rPr lang="en-US" smtClean="0"/>
            </a:br>
            <a:r>
              <a:rPr lang="en-US" smtClean="0"/>
              <a:t>PBB : Pajak yang </a:t>
            </a:r>
            <a:br>
              <a:rPr lang="en-US" smtClean="0"/>
            </a:br>
            <a:r>
              <a:rPr lang="en-US" smtClean="0"/>
              <a:t>dikenakan atas BUMI </a:t>
            </a:r>
            <a:br>
              <a:rPr lang="en-US" smtClean="0"/>
            </a:br>
            <a:r>
              <a:rPr lang="en-US" smtClean="0"/>
              <a:t>dan / atau BANGUNAN</a:t>
            </a:r>
          </a:p>
        </p:txBody>
      </p:sp>
      <p:pic>
        <p:nvPicPr>
          <p:cNvPr id="25604" name="Picture 3" descr="j0285360"/>
          <p:cNvPicPr>
            <a:picLocks noChangeAspect="1" noChangeArrowheads="1"/>
          </p:cNvPicPr>
          <p:nvPr/>
        </p:nvPicPr>
        <p:blipFill>
          <a:blip r:embed="rId3"/>
          <a:srcRect/>
          <a:stretch>
            <a:fillRect/>
          </a:stretch>
        </p:blipFill>
        <p:spPr bwMode="auto">
          <a:xfrm>
            <a:off x="5867400" y="762000"/>
            <a:ext cx="3092450"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E6268407-BFB3-4F9E-82E2-6C5298C89277}" type="slidenum">
              <a:rPr lang="en-US"/>
              <a:pPr/>
              <a:t>80</a:t>
            </a:fld>
            <a:endParaRPr lang="en-US"/>
          </a:p>
        </p:txBody>
      </p:sp>
      <p:sp>
        <p:nvSpPr>
          <p:cNvPr id="366594" name="Rectangle 2"/>
          <p:cNvSpPr>
            <a:spLocks noGrp="1" noChangeArrowheads="1"/>
          </p:cNvSpPr>
          <p:nvPr>
            <p:ph type="body" idx="4294967295"/>
          </p:nvPr>
        </p:nvSpPr>
        <p:spPr>
          <a:xfrm>
            <a:off x="0" y="1143000"/>
            <a:ext cx="8763000" cy="5715000"/>
          </a:xfrm>
        </p:spPr>
        <p:txBody>
          <a:bodyPr/>
          <a:lstStyle/>
          <a:p>
            <a:pPr marL="228600" indent="-228600" algn="just" eaLnBrk="1" hangingPunct="1">
              <a:lnSpc>
                <a:spcPct val="80000"/>
              </a:lnSpc>
              <a:spcBef>
                <a:spcPct val="25000"/>
              </a:spcBef>
              <a:spcAft>
                <a:spcPct val="25000"/>
              </a:spcAft>
              <a:buClr>
                <a:srgbClr val="990033"/>
              </a:buClr>
              <a:defRPr/>
            </a:pPr>
            <a:r>
              <a:rPr lang="en-US" sz="1900" b="1" smtClean="0">
                <a:solidFill>
                  <a:srgbClr val="990033"/>
                </a:solidFill>
                <a:effectLst>
                  <a:outerShdw blurRad="38100" dist="38100" dir="2700000" algn="tl">
                    <a:srgbClr val="FFFFFF"/>
                  </a:outerShdw>
                </a:effectLst>
              </a:rPr>
              <a:t>Dalam rangka Perhitungan Ketetapan PBB</a:t>
            </a:r>
          </a:p>
          <a:p>
            <a:pPr marL="635000" lvl="1" indent="-292100" algn="just" eaLnBrk="1" hangingPunct="1">
              <a:lnSpc>
                <a:spcPct val="80000"/>
              </a:lnSpc>
              <a:spcBef>
                <a:spcPct val="25000"/>
              </a:spcBef>
              <a:spcAft>
                <a:spcPct val="25000"/>
              </a:spcAft>
              <a:buClr>
                <a:srgbClr val="990033"/>
              </a:buClr>
              <a:buFontTx/>
              <a:buAutoNum type="alphaLcPeriod"/>
              <a:defRPr/>
            </a:pPr>
            <a:r>
              <a:rPr lang="sv-SE" sz="1900" smtClean="0"/>
              <a:t>Mengadministrasikan SPOP yang diterima dari Kantor Pusat DJP untuk masing-masing objek pajak (Areal Onshore, Onshore Non WK, Offshore, Hasil Produksi).</a:t>
            </a:r>
          </a:p>
          <a:p>
            <a:pPr marL="635000" lvl="1" indent="-292100" algn="just" eaLnBrk="1" hangingPunct="1">
              <a:lnSpc>
                <a:spcPct val="80000"/>
              </a:lnSpc>
              <a:spcBef>
                <a:spcPct val="25000"/>
              </a:spcBef>
              <a:spcAft>
                <a:spcPct val="25000"/>
              </a:spcAft>
              <a:buClr>
                <a:srgbClr val="990033"/>
              </a:buClr>
              <a:buFontTx/>
              <a:buAutoNum type="alphaLcPeriod"/>
              <a:defRPr/>
            </a:pPr>
            <a:r>
              <a:rPr lang="sv-SE" sz="1900" smtClean="0"/>
              <a:t>Melakukan perhitungan besarnya PBB terutang:</a:t>
            </a:r>
          </a:p>
          <a:p>
            <a:pPr marL="1023938" lvl="2" indent="-274638" algn="just" eaLnBrk="1" hangingPunct="1">
              <a:lnSpc>
                <a:spcPct val="80000"/>
              </a:lnSpc>
              <a:spcBef>
                <a:spcPct val="25000"/>
              </a:spcBef>
              <a:spcAft>
                <a:spcPct val="25000"/>
              </a:spcAft>
              <a:buClr>
                <a:srgbClr val="990033"/>
              </a:buClr>
              <a:buFontTx/>
              <a:buAutoNum type="romanLcParenR"/>
              <a:defRPr/>
            </a:pPr>
            <a:r>
              <a:rPr lang="sv-SE" sz="2300" smtClean="0"/>
              <a:t>Untuk objek pajak Areal Onshore dan Areal Onshore Non WK, </a:t>
            </a:r>
            <a:r>
              <a:rPr lang="en-US" sz="2300" smtClean="0"/>
              <a:t>NJOP AREAL ditetapkan sebagaimana NJOP objek Pedesaan dan Perkotaan sesuai lokasi dimana objek pajak berada.</a:t>
            </a:r>
          </a:p>
          <a:p>
            <a:pPr marL="1023938" lvl="2" indent="-274638" algn="just" eaLnBrk="1" hangingPunct="1">
              <a:lnSpc>
                <a:spcPct val="80000"/>
              </a:lnSpc>
              <a:spcBef>
                <a:spcPct val="25000"/>
              </a:spcBef>
              <a:spcAft>
                <a:spcPct val="25000"/>
              </a:spcAft>
              <a:buClr>
                <a:srgbClr val="990033"/>
              </a:buClr>
              <a:buFontTx/>
              <a:buAutoNum type="romanLcParenR"/>
              <a:defRPr/>
            </a:pPr>
            <a:r>
              <a:rPr lang="sv-SE" sz="2300" smtClean="0"/>
              <a:t>Untuk objek pajak Areal Offshore dan Hasil Produksi, NJOP sesuai juklak Kantor Pusat DJP yang biasanya dalam bentuk SE DJP.</a:t>
            </a:r>
          </a:p>
          <a:p>
            <a:pPr marL="635000" lvl="1" indent="-292100" algn="just" eaLnBrk="1" hangingPunct="1">
              <a:lnSpc>
                <a:spcPct val="80000"/>
              </a:lnSpc>
              <a:spcBef>
                <a:spcPct val="25000"/>
              </a:spcBef>
              <a:spcAft>
                <a:spcPct val="25000"/>
              </a:spcAft>
              <a:buClr>
                <a:srgbClr val="990033"/>
              </a:buClr>
              <a:buFontTx/>
              <a:buAutoNum type="alphaLcPeriod"/>
              <a:defRPr/>
            </a:pPr>
            <a:r>
              <a:rPr lang="sv-SE" sz="1900" smtClean="0"/>
              <a:t>Menyampaikan usulan perhitungan PBB kepada DJP c.q. Direktorat EP.</a:t>
            </a:r>
          </a:p>
          <a:p>
            <a:pPr marL="635000" lvl="1" indent="-292100" algn="just" eaLnBrk="1" hangingPunct="1">
              <a:lnSpc>
                <a:spcPct val="80000"/>
              </a:lnSpc>
              <a:spcBef>
                <a:spcPct val="25000"/>
              </a:spcBef>
              <a:spcAft>
                <a:spcPct val="25000"/>
              </a:spcAft>
              <a:buClr>
                <a:srgbClr val="990033"/>
              </a:buClr>
              <a:buFontTx/>
              <a:buAutoNum type="alphaLcPeriod"/>
              <a:defRPr/>
            </a:pPr>
            <a:r>
              <a:rPr lang="en-US" sz="1900" smtClean="0"/>
              <a:t>Menerbitkan SPPT sebagai dasar pembayaran. </a:t>
            </a:r>
            <a:r>
              <a:rPr lang="sv-SE" sz="1900" smtClean="0"/>
              <a:t>SPPT diterbitkan dalam rangkap 3 (tiga). Rangkap pertama dan kedua dikirimkan kepada Direktorat EP, dan rangkap pertama setelah diteliti oleh Direktorat EP diteruskan kepada DJA. Rangkap ketiga untuk arsip KPP Pratama.</a:t>
            </a:r>
          </a:p>
        </p:txBody>
      </p:sp>
      <p:sp>
        <p:nvSpPr>
          <p:cNvPr id="366595" name="Rectangle 3"/>
          <p:cNvSpPr>
            <a:spLocks noChangeArrowheads="1"/>
          </p:cNvSpPr>
          <p:nvPr/>
        </p:nvSpPr>
        <p:spPr bwMode="auto">
          <a:xfrm>
            <a:off x="304800" y="228600"/>
            <a:ext cx="8534400" cy="609600"/>
          </a:xfrm>
          <a:prstGeom prst="rect">
            <a:avLst/>
          </a:prstGeom>
          <a:solidFill>
            <a:srgbClr val="FFFF00"/>
          </a:solidFill>
          <a:ln w="9525">
            <a:noFill/>
            <a:miter lim="800000"/>
            <a:headEnd/>
            <a:tailEnd/>
          </a:ln>
          <a:effectLst/>
        </p:spPr>
        <p:txBody>
          <a:bodyPr anchor="ctr"/>
          <a:lstStyle/>
          <a:p>
            <a:pPr algn="ctr" eaLnBrk="1" hangingPunct="1">
              <a:lnSpc>
                <a:spcPct val="90000"/>
              </a:lnSpc>
            </a:pPr>
            <a:r>
              <a:rPr lang="en-US" b="1">
                <a:solidFill>
                  <a:srgbClr val="990033"/>
                </a:solidFill>
                <a:effectLst>
                  <a:outerShdw blurRad="38100" dist="38100" dir="2700000" algn="tl">
                    <a:srgbClr val="000000"/>
                  </a:outerShdw>
                </a:effectLst>
                <a:latin typeface="Verdana" pitchFamily="34" charset="0"/>
                <a:cs typeface="Times New Roman" pitchFamily="18" charset="0"/>
              </a:rPr>
              <a:t>Kewajiban KPP Pratama</a:t>
            </a:r>
            <a:br>
              <a:rPr lang="en-US" b="1">
                <a:solidFill>
                  <a:srgbClr val="990033"/>
                </a:solidFill>
                <a:effectLst>
                  <a:outerShdw blurRad="38100" dist="38100" dir="2700000" algn="tl">
                    <a:srgbClr val="000000"/>
                  </a:outerShdw>
                </a:effectLst>
                <a:latin typeface="Verdana" pitchFamily="34" charset="0"/>
                <a:cs typeface="Times New Roman" pitchFamily="18" charset="0"/>
              </a:rPr>
            </a:br>
            <a:r>
              <a:rPr lang="en-US" b="1">
                <a:solidFill>
                  <a:srgbClr val="990033"/>
                </a:solidFill>
                <a:effectLst>
                  <a:outerShdw blurRad="38100" dist="38100" dir="2700000" algn="tl">
                    <a:srgbClr val="000000"/>
                  </a:outerShdw>
                </a:effectLst>
                <a:latin typeface="Verdana" pitchFamily="34" charset="0"/>
                <a:cs typeface="Times New Roman" pitchFamily="18" charset="0"/>
              </a:rPr>
              <a:t>sehubungan dengan Administrasi PBB Migas</a:t>
            </a:r>
            <a:endParaRPr lang="en-GB" b="1">
              <a:solidFill>
                <a:srgbClr val="990033"/>
              </a:solidFill>
              <a:effectLst>
                <a:outerShdw blurRad="38100" dist="38100" dir="2700000" algn="tl">
                  <a:srgbClr val="000000"/>
                </a:outerShdw>
              </a:effectLst>
              <a:latin typeface="Verdana" pitchFamily="34" charset="0"/>
              <a:cs typeface="Arial" pitchFamily="34"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197E55E6-0990-463E-AE33-5B75A5EC1263}" type="slidenum">
              <a:rPr lang="en-US"/>
              <a:pPr/>
              <a:t>81</a:t>
            </a:fld>
            <a:endParaRPr lang="en-US"/>
          </a:p>
        </p:txBody>
      </p:sp>
      <p:sp>
        <p:nvSpPr>
          <p:cNvPr id="368642" name="Rectangle 2"/>
          <p:cNvSpPr>
            <a:spLocks noGrp="1" noChangeArrowheads="1"/>
          </p:cNvSpPr>
          <p:nvPr>
            <p:ph type="body" idx="4294967295"/>
          </p:nvPr>
        </p:nvSpPr>
        <p:spPr>
          <a:xfrm>
            <a:off x="228600" y="1143000"/>
            <a:ext cx="8686800" cy="5334000"/>
          </a:xfrm>
        </p:spPr>
        <p:txBody>
          <a:bodyPr/>
          <a:lstStyle/>
          <a:p>
            <a:pPr marL="346075" indent="-209550" algn="just" eaLnBrk="1" hangingPunct="1">
              <a:lnSpc>
                <a:spcPct val="90000"/>
              </a:lnSpc>
              <a:spcBef>
                <a:spcPct val="25000"/>
              </a:spcBef>
              <a:spcAft>
                <a:spcPct val="25000"/>
              </a:spcAft>
              <a:buClr>
                <a:srgbClr val="990033"/>
              </a:buClr>
            </a:pPr>
            <a:r>
              <a:rPr lang="en-US" sz="1800" b="1" smtClean="0">
                <a:solidFill>
                  <a:srgbClr val="990033"/>
                </a:solidFill>
                <a:effectLst>
                  <a:outerShdw blurRad="38100" dist="38100" dir="2700000" algn="tl">
                    <a:srgbClr val="FFFFFF"/>
                  </a:outerShdw>
                </a:effectLst>
              </a:rPr>
              <a:t>Dalam rangka Pembayaran dan Penerimaan PBB</a:t>
            </a:r>
          </a:p>
          <a:p>
            <a:pPr marL="896938" lvl="1" indent="-381000" algn="just" eaLnBrk="1" hangingPunct="1">
              <a:lnSpc>
                <a:spcPct val="90000"/>
              </a:lnSpc>
              <a:spcBef>
                <a:spcPct val="25000"/>
              </a:spcBef>
              <a:spcAft>
                <a:spcPct val="25000"/>
              </a:spcAft>
              <a:buClr>
                <a:srgbClr val="990033"/>
              </a:buClr>
              <a:buFontTx/>
              <a:buAutoNum type="alphaLcPeriod"/>
            </a:pPr>
            <a:r>
              <a:rPr lang="sv-SE" sz="1800" smtClean="0"/>
              <a:t>Menyampaikan nama bank &amp; nomor rekening Bank Persepsi yang merangkap sebagai BO III PBB setiap kab/kota di wilayah kerjanya kepada Direktorat EP tembusan Direktorat PKP</a:t>
            </a:r>
            <a:r>
              <a:rPr lang="sv-SE" sz="1800" i="1" smtClean="0"/>
              <a:t>.</a:t>
            </a:r>
            <a:r>
              <a:rPr lang="sv-SE" sz="1800" smtClean="0"/>
              <a:t> </a:t>
            </a:r>
          </a:p>
          <a:p>
            <a:pPr marL="896938" lvl="1" indent="-381000" algn="just" eaLnBrk="1" hangingPunct="1">
              <a:lnSpc>
                <a:spcPct val="90000"/>
              </a:lnSpc>
              <a:spcBef>
                <a:spcPct val="25000"/>
              </a:spcBef>
              <a:spcAft>
                <a:spcPct val="25000"/>
              </a:spcAft>
              <a:buClr>
                <a:srgbClr val="990033"/>
              </a:buClr>
              <a:buFont typeface="Wingdings 2" pitchFamily="18" charset="2"/>
              <a:buNone/>
            </a:pPr>
            <a:r>
              <a:rPr lang="sv-SE" sz="1800" smtClean="0"/>
              <a:t>	Apabila terdapat perubahan, segera mengirimkan perubahannya ke DJP.</a:t>
            </a:r>
          </a:p>
          <a:p>
            <a:pPr marL="896938" lvl="1" indent="-381000" algn="just" eaLnBrk="1" hangingPunct="1">
              <a:lnSpc>
                <a:spcPct val="90000"/>
              </a:lnSpc>
              <a:spcBef>
                <a:spcPct val="25000"/>
              </a:spcBef>
              <a:spcAft>
                <a:spcPct val="25000"/>
              </a:spcAft>
              <a:buClr>
                <a:srgbClr val="990033"/>
              </a:buClr>
              <a:buFontTx/>
              <a:buAutoNum type="alphaLcPeriod"/>
            </a:pPr>
            <a:r>
              <a:rPr lang="sv-SE" sz="1800" smtClean="0"/>
              <a:t>Mengirimkan Nota Kredit/Berita Tambah yang diterima dari BO III kepada DJP.</a:t>
            </a:r>
          </a:p>
          <a:p>
            <a:pPr marL="896938" lvl="1" indent="-381000" algn="just" eaLnBrk="1" hangingPunct="1">
              <a:lnSpc>
                <a:spcPct val="90000"/>
              </a:lnSpc>
              <a:spcBef>
                <a:spcPct val="25000"/>
              </a:spcBef>
              <a:spcAft>
                <a:spcPct val="25000"/>
              </a:spcAft>
              <a:buClr>
                <a:srgbClr val="990033"/>
              </a:buClr>
              <a:buFontTx/>
              <a:buAutoNum type="alphaLcPeriod"/>
            </a:pPr>
            <a:r>
              <a:rPr lang="sv-SE" sz="1800" smtClean="0"/>
              <a:t>Mencocokkan jumlah penerimaan PBB berdasarkan pemberitahuan dari DJP dengan Nota Kredit/Berita Tambah dari BO III.</a:t>
            </a:r>
          </a:p>
          <a:p>
            <a:pPr marL="896938" lvl="1" indent="-381000" algn="just" eaLnBrk="1" hangingPunct="1">
              <a:lnSpc>
                <a:spcPct val="90000"/>
              </a:lnSpc>
              <a:spcBef>
                <a:spcPct val="25000"/>
              </a:spcBef>
              <a:spcAft>
                <a:spcPct val="25000"/>
              </a:spcAft>
              <a:buClr>
                <a:srgbClr val="990033"/>
              </a:buClr>
              <a:buFontTx/>
              <a:buAutoNum type="alphaLcPeriod"/>
            </a:pPr>
            <a:r>
              <a:rPr lang="sv-SE" sz="1800" smtClean="0"/>
              <a:t>Berkoordinasi dengan pihak-pihak terkait (KPPN, Bank, Pemda) untuk menjamin terlaksananya pemindahbukuan pembayaran PBB.</a:t>
            </a:r>
          </a:p>
        </p:txBody>
      </p:sp>
      <p:sp>
        <p:nvSpPr>
          <p:cNvPr id="368643" name="Rectangle 3"/>
          <p:cNvSpPr>
            <a:spLocks noChangeArrowheads="1"/>
          </p:cNvSpPr>
          <p:nvPr/>
        </p:nvSpPr>
        <p:spPr bwMode="auto">
          <a:xfrm>
            <a:off x="304800" y="228600"/>
            <a:ext cx="8534400" cy="609600"/>
          </a:xfrm>
          <a:prstGeom prst="rect">
            <a:avLst/>
          </a:prstGeom>
          <a:solidFill>
            <a:srgbClr val="FFFF00"/>
          </a:solidFill>
          <a:ln w="9525">
            <a:noFill/>
            <a:miter lim="800000"/>
            <a:headEnd/>
            <a:tailEnd/>
          </a:ln>
          <a:effectLst/>
        </p:spPr>
        <p:txBody>
          <a:bodyPr anchor="ctr"/>
          <a:lstStyle/>
          <a:p>
            <a:pPr algn="ctr" eaLnBrk="1" hangingPunct="1">
              <a:lnSpc>
                <a:spcPct val="90000"/>
              </a:lnSpc>
            </a:pPr>
            <a:r>
              <a:rPr lang="en-US" b="1">
                <a:solidFill>
                  <a:srgbClr val="990033"/>
                </a:solidFill>
                <a:effectLst>
                  <a:outerShdw blurRad="38100" dist="38100" dir="2700000" algn="tl">
                    <a:srgbClr val="000000"/>
                  </a:outerShdw>
                </a:effectLst>
                <a:latin typeface="Verdana" pitchFamily="34" charset="0"/>
                <a:cs typeface="Times New Roman" pitchFamily="18" charset="0"/>
              </a:rPr>
              <a:t>Kewajiban KPP Pratama</a:t>
            </a:r>
            <a:br>
              <a:rPr lang="en-US" b="1">
                <a:solidFill>
                  <a:srgbClr val="990033"/>
                </a:solidFill>
                <a:effectLst>
                  <a:outerShdw blurRad="38100" dist="38100" dir="2700000" algn="tl">
                    <a:srgbClr val="000000"/>
                  </a:outerShdw>
                </a:effectLst>
                <a:latin typeface="Verdana" pitchFamily="34" charset="0"/>
                <a:cs typeface="Times New Roman" pitchFamily="18" charset="0"/>
              </a:rPr>
            </a:br>
            <a:r>
              <a:rPr lang="en-US" b="1">
                <a:solidFill>
                  <a:srgbClr val="990033"/>
                </a:solidFill>
                <a:effectLst>
                  <a:outerShdw blurRad="38100" dist="38100" dir="2700000" algn="tl">
                    <a:srgbClr val="000000"/>
                  </a:outerShdw>
                </a:effectLst>
                <a:latin typeface="Verdana" pitchFamily="34" charset="0"/>
                <a:cs typeface="Times New Roman" pitchFamily="18" charset="0"/>
              </a:rPr>
              <a:t>sehubungan dengan Administrasi PBB Migas</a:t>
            </a:r>
            <a:endParaRPr lang="en-GB" b="1">
              <a:solidFill>
                <a:srgbClr val="990033"/>
              </a:solidFill>
              <a:effectLst>
                <a:outerShdw blurRad="38100" dist="38100" dir="2700000" algn="tl">
                  <a:srgbClr val="000000"/>
                </a:outerShdw>
              </a:effectLst>
              <a:latin typeface="Verdana" pitchFamily="34" charset="0"/>
              <a:cs typeface="Arial" pitchFamily="3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0B245C0D-53F1-4FD6-BDB4-CF27418377D2}" type="slidenum">
              <a:rPr lang="en-US"/>
              <a:pPr/>
              <a:t>82</a:t>
            </a:fld>
            <a:endParaRPr lang="en-US"/>
          </a:p>
        </p:txBody>
      </p:sp>
      <p:sp>
        <p:nvSpPr>
          <p:cNvPr id="375811" name="Rectangle 3"/>
          <p:cNvSpPr>
            <a:spLocks noChangeArrowheads="1"/>
          </p:cNvSpPr>
          <p:nvPr/>
        </p:nvSpPr>
        <p:spPr bwMode="auto">
          <a:xfrm>
            <a:off x="1828800" y="152400"/>
            <a:ext cx="5486400" cy="304800"/>
          </a:xfrm>
          <a:prstGeom prst="rect">
            <a:avLst/>
          </a:prstGeom>
          <a:solidFill>
            <a:srgbClr val="FFFF99"/>
          </a:solidFill>
          <a:ln w="9525">
            <a:noFill/>
            <a:miter lim="800000"/>
            <a:headEnd/>
            <a:tailEnd/>
          </a:ln>
          <a:effectLst/>
        </p:spPr>
        <p:txBody>
          <a:bodyPr anchor="ctr"/>
          <a:lstStyle/>
          <a:p>
            <a:pPr marL="342900" indent="-342900" algn="ctr" eaLnBrk="1" hangingPunct="1">
              <a:lnSpc>
                <a:spcPct val="90000"/>
              </a:lnSpc>
              <a:spcAft>
                <a:spcPct val="100000"/>
              </a:spcAft>
            </a:pPr>
            <a:r>
              <a:rPr lang="es-ES" b="1">
                <a:solidFill>
                  <a:srgbClr val="990033"/>
                </a:solidFill>
                <a:effectLst>
                  <a:outerShdw blurRad="38100" dist="38100" dir="2700000" algn="tl">
                    <a:srgbClr val="000000"/>
                  </a:outerShdw>
                </a:effectLst>
                <a:latin typeface="Verdana" pitchFamily="34" charset="0"/>
                <a:cs typeface="Arial" pitchFamily="34" charset="0"/>
              </a:rPr>
              <a:t>Contoh SPOP PBB Migas Tahun 2008</a:t>
            </a:r>
            <a:endParaRPr lang="en-GB" b="1">
              <a:solidFill>
                <a:srgbClr val="990033"/>
              </a:solidFill>
              <a:effectLst>
                <a:outerShdw blurRad="38100" dist="38100" dir="2700000" algn="tl">
                  <a:srgbClr val="000000"/>
                </a:outerShdw>
              </a:effectLst>
              <a:latin typeface="Verdana" pitchFamily="34" charset="0"/>
              <a:cs typeface="Arial" pitchFamily="34" charset="0"/>
            </a:endParaRPr>
          </a:p>
        </p:txBody>
      </p:sp>
      <p:pic>
        <p:nvPicPr>
          <p:cNvPr id="80900" name="Picture 5" descr="SPOP 01-PEP-Bunyu"/>
          <p:cNvPicPr>
            <a:picLocks noGrp="1" noChangeAspect="1" noChangeArrowheads="1"/>
          </p:cNvPicPr>
          <p:nvPr>
            <p:ph idx="4294967295"/>
          </p:nvPr>
        </p:nvPicPr>
        <p:blipFill>
          <a:blip r:embed="rId3"/>
          <a:srcRect l="13890" t="4071" r="11549" b="64658"/>
          <a:stretch>
            <a:fillRect/>
          </a:stretch>
        </p:blipFill>
        <p:spPr>
          <a:xfrm>
            <a:off x="0" y="381000"/>
            <a:ext cx="9144000" cy="6477000"/>
          </a:xfrm>
          <a:noFill/>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endParaRPr lang="en-US" smtClean="0"/>
          </a:p>
        </p:txBody>
      </p:sp>
      <p:sp>
        <p:nvSpPr>
          <p:cNvPr id="233475" name="Rectangle 3"/>
          <p:cNvSpPr>
            <a:spLocks noGrp="1"/>
          </p:cNvSpPr>
          <p:nvPr>
            <p:ph type="body" idx="1"/>
          </p:nvPr>
        </p:nvSpPr>
        <p:spPr/>
        <p:txBody>
          <a:bodyPr/>
          <a:lstStyle/>
          <a:p>
            <a:endParaRPr lang="en-US" smtClean="0"/>
          </a:p>
        </p:txBody>
      </p:sp>
      <p:pic>
        <p:nvPicPr>
          <p:cNvPr id="233476" name="Picture 5" descr="SPOP 01-PEP-Bunyu"/>
          <p:cNvPicPr>
            <a:picLocks noChangeAspect="1" noChangeArrowheads="1"/>
          </p:cNvPicPr>
          <p:nvPr/>
        </p:nvPicPr>
        <p:blipFill>
          <a:blip r:embed="rId2"/>
          <a:srcRect l="13890" t="34848" r="4167" b="49297"/>
          <a:stretch>
            <a:fillRect/>
          </a:stretch>
        </p:blipFill>
        <p:spPr bwMode="auto">
          <a:xfrm>
            <a:off x="0" y="228600"/>
            <a:ext cx="9144000"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endParaRPr lang="en-US" smtClean="0"/>
          </a:p>
        </p:txBody>
      </p:sp>
      <p:sp>
        <p:nvSpPr>
          <p:cNvPr id="232451" name="Rectangle 3"/>
          <p:cNvSpPr>
            <a:spLocks noGrp="1"/>
          </p:cNvSpPr>
          <p:nvPr>
            <p:ph type="body" idx="1"/>
          </p:nvPr>
        </p:nvSpPr>
        <p:spPr/>
        <p:txBody>
          <a:bodyPr/>
          <a:lstStyle/>
          <a:p>
            <a:endParaRPr lang="en-US" smtClean="0"/>
          </a:p>
        </p:txBody>
      </p:sp>
      <p:pic>
        <p:nvPicPr>
          <p:cNvPr id="232452" name="Picture 5" descr="SPOP 01-PEP-Bunyu"/>
          <p:cNvPicPr>
            <a:picLocks noChangeAspect="1" noChangeArrowheads="1"/>
          </p:cNvPicPr>
          <p:nvPr/>
        </p:nvPicPr>
        <p:blipFill>
          <a:blip r:embed="rId2"/>
          <a:srcRect l="13890" t="50703" r="11119" b="11990"/>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EFAC959A-B251-47BF-B59A-DDD5A29EC4AC}" type="slidenum">
              <a:rPr lang="en-US"/>
              <a:pPr/>
              <a:t>85</a:t>
            </a:fld>
            <a:endParaRPr lang="en-US"/>
          </a:p>
        </p:txBody>
      </p:sp>
      <p:sp>
        <p:nvSpPr>
          <p:cNvPr id="81923" name="Slide Number Placeholder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eaLnBrk="1" hangingPunct="1"/>
            <a:fld id="{8764AF80-6FA2-4825-8FCB-6E3412C6E4B8}" type="slidenum">
              <a:rPr lang="en-US" sz="1400">
                <a:cs typeface="Arial" pitchFamily="34" charset="0"/>
              </a:rPr>
              <a:pPr algn="r" eaLnBrk="1" hangingPunct="1"/>
              <a:t>85</a:t>
            </a:fld>
            <a:endParaRPr lang="en-US" sz="1400">
              <a:cs typeface="Arial" pitchFamily="34" charset="0"/>
            </a:endParaRPr>
          </a:p>
        </p:txBody>
      </p:sp>
      <p:sp>
        <p:nvSpPr>
          <p:cNvPr id="377859" name="Rectangle 3"/>
          <p:cNvSpPr>
            <a:spLocks noChangeArrowheads="1"/>
          </p:cNvSpPr>
          <p:nvPr/>
        </p:nvSpPr>
        <p:spPr bwMode="auto">
          <a:xfrm>
            <a:off x="381000" y="0"/>
            <a:ext cx="8382000" cy="457200"/>
          </a:xfrm>
          <a:prstGeom prst="rect">
            <a:avLst/>
          </a:prstGeom>
          <a:solidFill>
            <a:srgbClr val="FFFF99"/>
          </a:solidFill>
          <a:ln w="9525">
            <a:noFill/>
            <a:miter lim="800000"/>
            <a:headEnd/>
            <a:tailEnd/>
          </a:ln>
          <a:effectLst/>
        </p:spPr>
        <p:txBody>
          <a:bodyPr anchor="ctr"/>
          <a:lstStyle/>
          <a:p>
            <a:pPr marL="342900" indent="-342900" algn="ctr" eaLnBrk="1" hangingPunct="1">
              <a:lnSpc>
                <a:spcPct val="90000"/>
              </a:lnSpc>
              <a:spcAft>
                <a:spcPct val="100000"/>
              </a:spcAft>
            </a:pPr>
            <a:r>
              <a:rPr lang="es-ES" sz="2100" b="1">
                <a:solidFill>
                  <a:srgbClr val="990033"/>
                </a:solidFill>
                <a:effectLst>
                  <a:outerShdw blurRad="38100" dist="38100" dir="2700000" algn="tl">
                    <a:srgbClr val="000000"/>
                  </a:outerShdw>
                </a:effectLst>
                <a:latin typeface="Verdana" pitchFamily="34" charset="0"/>
                <a:cs typeface="Arial" pitchFamily="34" charset="0"/>
              </a:rPr>
              <a:t>Contoh Usul Perhitungan PBB Migas Tahun 2008</a:t>
            </a:r>
            <a:endParaRPr lang="en-GB" sz="2100" b="1">
              <a:solidFill>
                <a:srgbClr val="990033"/>
              </a:solidFill>
              <a:effectLst>
                <a:outerShdw blurRad="38100" dist="38100" dir="2700000" algn="tl">
                  <a:srgbClr val="000000"/>
                </a:outerShdw>
              </a:effectLst>
              <a:latin typeface="Verdana" pitchFamily="34" charset="0"/>
              <a:cs typeface="Arial" pitchFamily="34" charset="0"/>
            </a:endParaRPr>
          </a:p>
        </p:txBody>
      </p:sp>
      <p:sp>
        <p:nvSpPr>
          <p:cNvPr id="81925" name="Rectangle 4"/>
          <p:cNvSpPr>
            <a:spLocks noGrp="1" noChangeArrowheads="1"/>
          </p:cNvSpPr>
          <p:nvPr>
            <p:ph type="body" idx="4294967295"/>
          </p:nvPr>
        </p:nvSpPr>
        <p:spPr/>
        <p:txBody>
          <a:bodyPr/>
          <a:lstStyle/>
          <a:p>
            <a:pPr eaLnBrk="1" hangingPunct="1"/>
            <a:endParaRPr lang="id-ID" smtClean="0"/>
          </a:p>
        </p:txBody>
      </p:sp>
      <p:pic>
        <p:nvPicPr>
          <p:cNvPr id="81926" name="Picture 5" descr="DPK 01-PEP-Bunyu"/>
          <p:cNvPicPr>
            <a:picLocks noChangeAspect="1" noChangeArrowheads="1"/>
          </p:cNvPicPr>
          <p:nvPr/>
        </p:nvPicPr>
        <p:blipFill>
          <a:blip r:embed="rId3"/>
          <a:srcRect b="47562"/>
          <a:stretch>
            <a:fillRect/>
          </a:stretch>
        </p:blipFill>
        <p:spPr bwMode="auto">
          <a:xfrm>
            <a:off x="0" y="381000"/>
            <a:ext cx="9144000" cy="647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endParaRPr lang="en-US" smtClean="0"/>
          </a:p>
        </p:txBody>
      </p:sp>
      <p:sp>
        <p:nvSpPr>
          <p:cNvPr id="235523" name="Rectangle 3"/>
          <p:cNvSpPr>
            <a:spLocks noGrp="1"/>
          </p:cNvSpPr>
          <p:nvPr>
            <p:ph type="body" idx="1"/>
          </p:nvPr>
        </p:nvSpPr>
        <p:spPr/>
        <p:txBody>
          <a:bodyPr/>
          <a:lstStyle/>
          <a:p>
            <a:endParaRPr lang="en-US" smtClean="0"/>
          </a:p>
        </p:txBody>
      </p:sp>
      <p:pic>
        <p:nvPicPr>
          <p:cNvPr id="235524" name="Picture 5" descr="DPK 01-PEP-Bunyu"/>
          <p:cNvPicPr>
            <a:picLocks noChangeAspect="1" noChangeArrowheads="1"/>
          </p:cNvPicPr>
          <p:nvPr/>
        </p:nvPicPr>
        <p:blipFill>
          <a:blip r:embed="rId2"/>
          <a:srcRect t="52199" b="23244"/>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endParaRPr lang="en-US" smtClean="0"/>
          </a:p>
        </p:txBody>
      </p:sp>
      <p:sp>
        <p:nvSpPr>
          <p:cNvPr id="234499" name="Rectangle 3"/>
          <p:cNvSpPr>
            <a:spLocks noGrp="1"/>
          </p:cNvSpPr>
          <p:nvPr>
            <p:ph type="body" idx="1"/>
          </p:nvPr>
        </p:nvSpPr>
        <p:spPr/>
        <p:txBody>
          <a:bodyPr/>
          <a:lstStyle/>
          <a:p>
            <a:endParaRPr lang="en-US" smtClean="0"/>
          </a:p>
        </p:txBody>
      </p:sp>
      <p:pic>
        <p:nvPicPr>
          <p:cNvPr id="234500" name="Picture 6" descr="DPK 02-PEP-Bunyu"/>
          <p:cNvPicPr>
            <a:picLocks noChangeAspect="1" noChangeArrowheads="1"/>
          </p:cNvPicPr>
          <p:nvPr/>
        </p:nvPicPr>
        <p:blipFill>
          <a:blip r:embed="rId2"/>
          <a:srcRect b="43750"/>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fld id="{30E96033-1EEC-4792-883E-028CE27A706C}" type="slidenum">
              <a:rPr lang="en-US"/>
              <a:pPr/>
              <a:t>88</a:t>
            </a:fld>
            <a:endParaRPr lang="en-US"/>
          </a:p>
        </p:txBody>
      </p:sp>
      <p:pic>
        <p:nvPicPr>
          <p:cNvPr id="82947" name="Picture 2" descr="SPPT-b14---"/>
          <p:cNvPicPr>
            <a:picLocks noChangeAspect="1" noChangeArrowheads="1"/>
          </p:cNvPicPr>
          <p:nvPr/>
        </p:nvPicPr>
        <p:blipFill>
          <a:blip r:embed="rId3"/>
          <a:srcRect/>
          <a:stretch>
            <a:fillRect/>
          </a:stretch>
        </p:blipFill>
        <p:spPr bwMode="auto">
          <a:xfrm>
            <a:off x="4724400" y="990600"/>
            <a:ext cx="4419600" cy="5867400"/>
          </a:xfrm>
          <a:prstGeom prst="rect">
            <a:avLst/>
          </a:prstGeom>
          <a:noFill/>
          <a:ln w="9525">
            <a:noFill/>
            <a:miter lim="800000"/>
            <a:headEnd/>
            <a:tailEnd/>
          </a:ln>
        </p:spPr>
      </p:pic>
      <p:sp>
        <p:nvSpPr>
          <p:cNvPr id="149507" name="Text Box 3"/>
          <p:cNvSpPr txBox="1">
            <a:spLocks noChangeArrowheads="1"/>
          </p:cNvSpPr>
          <p:nvPr/>
        </p:nvSpPr>
        <p:spPr bwMode="auto">
          <a:xfrm>
            <a:off x="228600" y="304800"/>
            <a:ext cx="3910013" cy="396875"/>
          </a:xfrm>
          <a:prstGeom prst="rect">
            <a:avLst/>
          </a:prstGeom>
          <a:solidFill>
            <a:srgbClr val="FFFF99"/>
          </a:solidFill>
          <a:ln w="9525">
            <a:noFill/>
            <a:miter lim="800000"/>
            <a:headEnd/>
            <a:tailEnd/>
          </a:ln>
          <a:effectLst/>
        </p:spPr>
        <p:txBody>
          <a:bodyPr>
            <a:spAutoFit/>
          </a:bodyPr>
          <a:lstStyle/>
          <a:p>
            <a:pPr algn="ctr" eaLnBrk="1" hangingPunct="1">
              <a:defRPr/>
            </a:pPr>
            <a:r>
              <a:rPr lang="en-US" sz="2000" b="1">
                <a:solidFill>
                  <a:srgbClr val="990033"/>
                </a:solidFill>
                <a:effectLst>
                  <a:outerShdw blurRad="38100" dist="38100" dir="2700000" algn="tl">
                    <a:srgbClr val="000000"/>
                  </a:outerShdw>
                </a:effectLst>
                <a:cs typeface="Arial" pitchFamily="34" charset="0"/>
              </a:rPr>
              <a:t>Contoh Persetujuan DJP</a:t>
            </a:r>
          </a:p>
        </p:txBody>
      </p:sp>
      <p:sp>
        <p:nvSpPr>
          <p:cNvPr id="149508" name="Text Box 4"/>
          <p:cNvSpPr txBox="1">
            <a:spLocks noChangeArrowheads="1"/>
          </p:cNvSpPr>
          <p:nvPr/>
        </p:nvSpPr>
        <p:spPr bwMode="auto">
          <a:xfrm>
            <a:off x="4800600" y="304800"/>
            <a:ext cx="3910013" cy="396875"/>
          </a:xfrm>
          <a:prstGeom prst="rect">
            <a:avLst/>
          </a:prstGeom>
          <a:solidFill>
            <a:srgbClr val="FFFF99"/>
          </a:solidFill>
          <a:ln w="9525">
            <a:noFill/>
            <a:miter lim="800000"/>
            <a:headEnd/>
            <a:tailEnd/>
          </a:ln>
          <a:effectLst/>
        </p:spPr>
        <p:txBody>
          <a:bodyPr>
            <a:spAutoFit/>
          </a:bodyPr>
          <a:lstStyle/>
          <a:p>
            <a:pPr algn="ctr" eaLnBrk="1" hangingPunct="1">
              <a:defRPr/>
            </a:pPr>
            <a:r>
              <a:rPr lang="en-US" sz="2000" b="1">
                <a:solidFill>
                  <a:srgbClr val="990033"/>
                </a:solidFill>
                <a:effectLst>
                  <a:outerShdw blurRad="38100" dist="38100" dir="2700000" algn="tl">
                    <a:srgbClr val="000000"/>
                  </a:outerShdw>
                </a:effectLst>
                <a:cs typeface="Arial" pitchFamily="34" charset="0"/>
              </a:rPr>
              <a:t>Contoh SPPT</a:t>
            </a:r>
          </a:p>
        </p:txBody>
      </p:sp>
      <p:pic>
        <p:nvPicPr>
          <p:cNvPr id="82950" name="Picture 5" descr="SPPT-a01---"/>
          <p:cNvPicPr>
            <a:picLocks noGrp="1" noChangeAspect="1" noChangeArrowheads="1"/>
          </p:cNvPicPr>
          <p:nvPr>
            <p:ph/>
          </p:nvPr>
        </p:nvPicPr>
        <p:blipFill>
          <a:blip r:embed="rId4"/>
          <a:srcRect/>
          <a:stretch>
            <a:fillRect/>
          </a:stretch>
        </p:blipFill>
        <p:spPr>
          <a:xfrm>
            <a:off x="0" y="1006475"/>
            <a:ext cx="4572000" cy="5851525"/>
          </a:xfr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DA205F14-BDE4-4665-BD25-1DA1864E61E8}" type="slidenum">
              <a:rPr lang="en-US"/>
              <a:pPr/>
              <a:t>89</a:t>
            </a:fld>
            <a:endParaRPr lang="en-US"/>
          </a:p>
        </p:txBody>
      </p:sp>
      <p:pic>
        <p:nvPicPr>
          <p:cNvPr id="169986" name="Picture 2" descr="j0292152"/>
          <p:cNvPicPr>
            <a:picLocks noChangeAspect="1" noChangeArrowheads="1"/>
          </p:cNvPicPr>
          <p:nvPr/>
        </p:nvPicPr>
        <p:blipFill>
          <a:blip r:embed="rId2"/>
          <a:srcRect/>
          <a:stretch>
            <a:fillRect/>
          </a:stretch>
        </p:blipFill>
        <p:spPr bwMode="auto">
          <a:xfrm>
            <a:off x="1219200" y="762000"/>
            <a:ext cx="3429000" cy="2286000"/>
          </a:xfrm>
          <a:prstGeom prst="rect">
            <a:avLst/>
          </a:prstGeom>
          <a:noFill/>
          <a:ln w="9525">
            <a:noFill/>
            <a:miter lim="800000"/>
            <a:headEnd/>
            <a:tailEnd/>
          </a:ln>
        </p:spPr>
      </p:pic>
      <p:sp>
        <p:nvSpPr>
          <p:cNvPr id="169987" name="Text Box 3"/>
          <p:cNvSpPr txBox="1">
            <a:spLocks noChangeArrowheads="1"/>
          </p:cNvSpPr>
          <p:nvPr/>
        </p:nvSpPr>
        <p:spPr bwMode="auto">
          <a:xfrm>
            <a:off x="1203325" y="-36513"/>
            <a:ext cx="4456113" cy="762001"/>
          </a:xfrm>
          <a:prstGeom prst="rect">
            <a:avLst/>
          </a:prstGeom>
          <a:noFill/>
          <a:ln w="9525">
            <a:noFill/>
            <a:miter lim="800000"/>
            <a:headEnd/>
            <a:tailEnd/>
          </a:ln>
        </p:spPr>
        <p:txBody>
          <a:bodyPr wrap="none">
            <a:spAutoFit/>
          </a:bodyPr>
          <a:lstStyle/>
          <a:p>
            <a:pPr eaLnBrk="1" hangingPunct="1"/>
            <a:r>
              <a:rPr lang="en-US" sz="2400" b="1" u="sng">
                <a:solidFill>
                  <a:srgbClr val="FFFF00"/>
                </a:solidFill>
                <a:cs typeface="Arial" pitchFamily="34" charset="0"/>
              </a:rPr>
              <a:t>BIDANG USAHA PERIKANAN</a:t>
            </a:r>
          </a:p>
          <a:p>
            <a:pPr eaLnBrk="1" hangingPunct="1"/>
            <a:r>
              <a:rPr lang="en-US" sz="2000" b="1">
                <a:solidFill>
                  <a:srgbClr val="FFFF00"/>
                </a:solidFill>
                <a:cs typeface="Arial" pitchFamily="34" charset="0"/>
              </a:rPr>
              <a:t>( SE-22/PJ.6/99 TGL:23-4-99 )</a:t>
            </a:r>
          </a:p>
        </p:txBody>
      </p:sp>
      <p:sp>
        <p:nvSpPr>
          <p:cNvPr id="169988" name="AutoShape 4"/>
          <p:cNvSpPr>
            <a:spLocks noChangeArrowheads="1"/>
          </p:cNvSpPr>
          <p:nvPr/>
        </p:nvSpPr>
        <p:spPr bwMode="auto">
          <a:xfrm>
            <a:off x="4724400" y="2514600"/>
            <a:ext cx="976313" cy="304800"/>
          </a:xfrm>
          <a:prstGeom prst="rightArrow">
            <a:avLst>
              <a:gd name="adj1" fmla="val 50000"/>
              <a:gd name="adj2" fmla="val 80078"/>
            </a:avLst>
          </a:prstGeom>
          <a:solidFill>
            <a:srgbClr val="CC3300"/>
          </a:solidFill>
          <a:ln w="9525">
            <a:solidFill>
              <a:schemeClr val="tx1"/>
            </a:solidFill>
            <a:miter lim="800000"/>
            <a:headEnd/>
            <a:tailEnd/>
          </a:ln>
        </p:spPr>
        <p:txBody>
          <a:bodyPr wrap="none" anchor="ctr"/>
          <a:lstStyle/>
          <a:p>
            <a:endParaRPr lang="id-ID"/>
          </a:p>
        </p:txBody>
      </p:sp>
      <p:sp>
        <p:nvSpPr>
          <p:cNvPr id="169989" name="AutoShape 5"/>
          <p:cNvSpPr>
            <a:spLocks noChangeArrowheads="1"/>
          </p:cNvSpPr>
          <p:nvPr/>
        </p:nvSpPr>
        <p:spPr bwMode="auto">
          <a:xfrm>
            <a:off x="2743200" y="3352800"/>
            <a:ext cx="304800" cy="838200"/>
          </a:xfrm>
          <a:prstGeom prst="downArrow">
            <a:avLst>
              <a:gd name="adj1" fmla="val 50000"/>
              <a:gd name="adj2" fmla="val 68750"/>
            </a:avLst>
          </a:prstGeom>
          <a:solidFill>
            <a:srgbClr val="D60093"/>
          </a:solidFill>
          <a:ln w="9525">
            <a:solidFill>
              <a:schemeClr val="tx1"/>
            </a:solidFill>
            <a:miter lim="800000"/>
            <a:headEnd/>
            <a:tailEnd/>
          </a:ln>
        </p:spPr>
        <p:txBody>
          <a:bodyPr vert="eaVert" wrap="none" anchor="ctr"/>
          <a:lstStyle/>
          <a:p>
            <a:endParaRPr lang="id-ID"/>
          </a:p>
        </p:txBody>
      </p:sp>
      <p:sp>
        <p:nvSpPr>
          <p:cNvPr id="169990" name="AutoShape 6"/>
          <p:cNvSpPr>
            <a:spLocks noChangeArrowheads="1"/>
          </p:cNvSpPr>
          <p:nvPr/>
        </p:nvSpPr>
        <p:spPr bwMode="auto">
          <a:xfrm>
            <a:off x="1295400" y="4343400"/>
            <a:ext cx="3657600" cy="2209800"/>
          </a:xfrm>
          <a:prstGeom prst="roundRect">
            <a:avLst>
              <a:gd name="adj" fmla="val 16667"/>
            </a:avLst>
          </a:prstGeom>
          <a:solidFill>
            <a:schemeClr val="bg1"/>
          </a:solidFill>
          <a:ln w="57150">
            <a:solidFill>
              <a:srgbClr val="CC3300"/>
            </a:solidFill>
            <a:round/>
            <a:headEnd/>
            <a:tailEnd/>
          </a:ln>
        </p:spPr>
        <p:txBody>
          <a:bodyPr wrap="none" anchor="ctr"/>
          <a:lstStyle/>
          <a:p>
            <a:pPr marL="342900" indent="-342900" eaLnBrk="1" hangingPunct="1"/>
            <a:r>
              <a:rPr lang="en-US" b="1">
                <a:cs typeface="Arial" pitchFamily="34" charset="0"/>
              </a:rPr>
              <a:t>PERIKANAN LAUT/SUNGAI</a:t>
            </a:r>
          </a:p>
          <a:p>
            <a:pPr marL="342900" indent="-342900" eaLnBrk="1" hangingPunct="1">
              <a:buFontTx/>
              <a:buAutoNum type="arabicPeriod"/>
            </a:pPr>
            <a:r>
              <a:rPr lang="en-US" b="1">
                <a:cs typeface="Arial" pitchFamily="34" charset="0"/>
              </a:rPr>
              <a:t>Areal Perikanan :</a:t>
            </a:r>
          </a:p>
          <a:p>
            <a:pPr marL="342900" indent="-342900" eaLnBrk="1" hangingPunct="1"/>
            <a:r>
              <a:rPr lang="en-US" b="1">
                <a:cs typeface="Arial" pitchFamily="34" charset="0"/>
              </a:rPr>
              <a:t>	NJOP = 10 x Hasil Bersih</a:t>
            </a:r>
          </a:p>
          <a:p>
            <a:pPr marL="342900" indent="-342900" eaLnBrk="1" hangingPunct="1"/>
            <a:r>
              <a:rPr lang="en-US" b="1">
                <a:cs typeface="Arial" pitchFamily="34" charset="0"/>
              </a:rPr>
              <a:t>2. Areal Pembudidayaan Ikan :</a:t>
            </a:r>
          </a:p>
          <a:p>
            <a:pPr marL="342900" indent="-342900" eaLnBrk="1" hangingPunct="1"/>
            <a:r>
              <a:rPr lang="en-US" b="1">
                <a:cs typeface="Arial" pitchFamily="34" charset="0"/>
              </a:rPr>
              <a:t>	NJOP = 8 x Hasil Bersih</a:t>
            </a:r>
          </a:p>
          <a:p>
            <a:pPr marL="342900" indent="-342900" eaLnBrk="1" hangingPunct="1"/>
            <a:r>
              <a:rPr lang="en-US" b="1">
                <a:cs typeface="Arial" pitchFamily="34" charset="0"/>
              </a:rPr>
              <a:t>3. Areal Lain :</a:t>
            </a:r>
          </a:p>
          <a:p>
            <a:pPr marL="342900" indent="-342900" eaLnBrk="1" hangingPunct="1"/>
            <a:r>
              <a:rPr lang="en-US" b="1">
                <a:cs typeface="Arial" pitchFamily="34" charset="0"/>
              </a:rPr>
              <a:t>	NJOP =  NJOP Tanah</a:t>
            </a:r>
          </a:p>
        </p:txBody>
      </p:sp>
      <p:sp>
        <p:nvSpPr>
          <p:cNvPr id="169991" name="AutoShape 7"/>
          <p:cNvSpPr>
            <a:spLocks noChangeArrowheads="1"/>
          </p:cNvSpPr>
          <p:nvPr/>
        </p:nvSpPr>
        <p:spPr bwMode="auto">
          <a:xfrm>
            <a:off x="5867400" y="1981200"/>
            <a:ext cx="3124200" cy="1905000"/>
          </a:xfrm>
          <a:prstGeom prst="roundRect">
            <a:avLst>
              <a:gd name="adj" fmla="val 16667"/>
            </a:avLst>
          </a:prstGeom>
          <a:solidFill>
            <a:schemeClr val="bg1"/>
          </a:solidFill>
          <a:ln w="57150">
            <a:solidFill>
              <a:srgbClr val="D60093"/>
            </a:solidFill>
            <a:round/>
            <a:headEnd/>
            <a:tailEnd/>
          </a:ln>
        </p:spPr>
        <p:txBody>
          <a:bodyPr wrap="none" anchor="ctr"/>
          <a:lstStyle/>
          <a:p>
            <a:pPr eaLnBrk="1" hangingPunct="1"/>
            <a:r>
              <a:rPr lang="en-US" b="1">
                <a:cs typeface="Arial" pitchFamily="34" charset="0"/>
              </a:rPr>
              <a:t>PERIKANAN DARAT</a:t>
            </a:r>
          </a:p>
          <a:p>
            <a:pPr eaLnBrk="1" hangingPunct="1"/>
            <a:r>
              <a:rPr lang="en-US" b="1">
                <a:cs typeface="Arial" pitchFamily="34" charset="0"/>
              </a:rPr>
              <a:t>1.Areal Pembudidayaan</a:t>
            </a:r>
          </a:p>
          <a:p>
            <a:pPr eaLnBrk="1" hangingPunct="1"/>
            <a:r>
              <a:rPr lang="en-US" b="1">
                <a:cs typeface="Arial" pitchFamily="34" charset="0"/>
              </a:rPr>
              <a:t>   Ikan :</a:t>
            </a:r>
          </a:p>
          <a:p>
            <a:pPr eaLnBrk="1" hangingPunct="1"/>
            <a:r>
              <a:rPr lang="en-US" b="1">
                <a:cs typeface="Arial" pitchFamily="34" charset="0"/>
              </a:rPr>
              <a:t>   NJOP = NJOP T + BIT</a:t>
            </a:r>
          </a:p>
          <a:p>
            <a:pPr eaLnBrk="1" hangingPunct="1"/>
            <a:r>
              <a:rPr lang="en-US" b="1">
                <a:cs typeface="Arial" pitchFamily="34" charset="0"/>
              </a:rPr>
              <a:t>2. Areal Lain :</a:t>
            </a:r>
          </a:p>
          <a:p>
            <a:pPr eaLnBrk="1" hangingPunct="1"/>
            <a:r>
              <a:rPr lang="en-US" b="1">
                <a:cs typeface="Arial" pitchFamily="34" charset="0"/>
              </a:rPr>
              <a:t>    NJOP = NJOP Tanah</a:t>
            </a:r>
          </a:p>
        </p:txBody>
      </p:sp>
      <p:sp>
        <p:nvSpPr>
          <p:cNvPr id="83977" name="Text Box 8"/>
          <p:cNvSpPr txBox="1">
            <a:spLocks noChangeArrowheads="1"/>
          </p:cNvSpPr>
          <p:nvPr/>
        </p:nvSpPr>
        <p:spPr bwMode="auto">
          <a:xfrm>
            <a:off x="8518525" y="188913"/>
            <a:ext cx="438150" cy="366712"/>
          </a:xfrm>
          <a:prstGeom prst="rect">
            <a:avLst/>
          </a:prstGeom>
          <a:noFill/>
          <a:ln w="9525">
            <a:noFill/>
            <a:miter lim="800000"/>
            <a:headEnd/>
            <a:tailEnd/>
          </a:ln>
        </p:spPr>
        <p:txBody>
          <a:bodyPr wrap="none">
            <a:spAutoFit/>
          </a:bodyPr>
          <a:lstStyle/>
          <a:p>
            <a:pPr eaLnBrk="1" hangingPunct="1"/>
            <a:r>
              <a:rPr lang="en-US" b="1">
                <a:cs typeface="Arial" pitchFamily="34" charset="0"/>
              </a:rPr>
              <a:t>22</a:t>
            </a:r>
          </a:p>
        </p:txBody>
      </p:sp>
      <p:sp>
        <p:nvSpPr>
          <p:cNvPr id="169993" name="AutoShape 9"/>
          <p:cNvSpPr>
            <a:spLocks noChangeArrowheads="1"/>
          </p:cNvSpPr>
          <p:nvPr/>
        </p:nvSpPr>
        <p:spPr bwMode="auto">
          <a:xfrm rot="-2700000">
            <a:off x="4953000" y="3505200"/>
            <a:ext cx="304800" cy="838200"/>
          </a:xfrm>
          <a:prstGeom prst="downArrow">
            <a:avLst>
              <a:gd name="adj1" fmla="val 50000"/>
              <a:gd name="adj2" fmla="val 68750"/>
            </a:avLst>
          </a:prstGeom>
          <a:solidFill>
            <a:srgbClr val="D60093"/>
          </a:solidFill>
          <a:ln w="9525">
            <a:solidFill>
              <a:schemeClr val="tx1"/>
            </a:solidFill>
            <a:miter lim="800000"/>
            <a:headEnd/>
            <a:tailEnd/>
          </a:ln>
        </p:spPr>
        <p:txBody>
          <a:bodyPr vert="eaVert" wrap="none" anchor="ctr"/>
          <a:lstStyle/>
          <a:p>
            <a:endParaRPr lang="id-ID"/>
          </a:p>
        </p:txBody>
      </p:sp>
      <p:sp>
        <p:nvSpPr>
          <p:cNvPr id="169994" name="AutoShape 10"/>
          <p:cNvSpPr>
            <a:spLocks noChangeArrowheads="1"/>
          </p:cNvSpPr>
          <p:nvPr/>
        </p:nvSpPr>
        <p:spPr bwMode="auto">
          <a:xfrm>
            <a:off x="5181600" y="4343400"/>
            <a:ext cx="3657600" cy="2209800"/>
          </a:xfrm>
          <a:prstGeom prst="roundRect">
            <a:avLst>
              <a:gd name="adj" fmla="val 16667"/>
            </a:avLst>
          </a:prstGeom>
          <a:solidFill>
            <a:schemeClr val="bg1"/>
          </a:solidFill>
          <a:ln w="57150">
            <a:solidFill>
              <a:srgbClr val="CC3300"/>
            </a:solidFill>
            <a:round/>
            <a:headEnd/>
            <a:tailEnd/>
          </a:ln>
        </p:spPr>
        <p:txBody>
          <a:bodyPr wrap="none" anchor="ctr"/>
          <a:lstStyle/>
          <a:p>
            <a:pPr marL="342900" indent="-342900" eaLnBrk="1" hangingPunct="1"/>
            <a:r>
              <a:rPr lang="en-US" b="1">
                <a:cs typeface="Arial" pitchFamily="34" charset="0"/>
              </a:rPr>
              <a:t>PP 25 /2002</a:t>
            </a:r>
          </a:p>
          <a:p>
            <a:pPr marL="342900" indent="-342900" eaLnBrk="1" hangingPunct="1"/>
            <a:r>
              <a:rPr lang="en-US" b="1">
                <a:cs typeface="Arial" pitchFamily="34" charset="0"/>
              </a:rPr>
              <a:t>Masuk Sektor Pedesaan dan</a:t>
            </a:r>
          </a:p>
          <a:p>
            <a:pPr marL="342900" indent="-342900" eaLnBrk="1" hangingPunct="1"/>
            <a:r>
              <a:rPr lang="en-US" b="1">
                <a:cs typeface="Arial" pitchFamily="34" charset="0"/>
              </a:rPr>
              <a:t>Perkotaan, dengan NJKP:</a:t>
            </a:r>
          </a:p>
          <a:p>
            <a:pPr marL="342900" indent="-342900" eaLnBrk="1" hangingPunct="1"/>
            <a:r>
              <a:rPr lang="en-US" b="1">
                <a:cs typeface="Arial" pitchFamily="34" charset="0"/>
              </a:rPr>
              <a:t>NJOP ≥ 1M : 40%</a:t>
            </a:r>
          </a:p>
          <a:p>
            <a:pPr marL="342900" indent="-342900" eaLnBrk="1" hangingPunct="1"/>
            <a:r>
              <a:rPr lang="en-US" b="1">
                <a:cs typeface="Arial" pitchFamily="34" charset="0"/>
              </a:rPr>
              <a:t>NJOP&lt; 1M : 20%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9987"/>
                                        </p:tgtEl>
                                        <p:attrNameLst>
                                          <p:attrName>style.visibility</p:attrName>
                                        </p:attrNameLst>
                                      </p:cBhvr>
                                      <p:to>
                                        <p:strVal val="visible"/>
                                      </p:to>
                                    </p:set>
                                    <p:anim calcmode="discrete" valueType="clr">
                                      <p:cBhvr override="childStyle">
                                        <p:cTn id="7" dur="80"/>
                                        <p:tgtEl>
                                          <p:spTgt spid="16998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9987"/>
                                        </p:tgtEl>
                                        <p:attrNameLst>
                                          <p:attrName>fillcolor</p:attrName>
                                        </p:attrNameLst>
                                      </p:cBhvr>
                                      <p:tavLst>
                                        <p:tav tm="0">
                                          <p:val>
                                            <p:clrVal>
                                              <a:schemeClr val="accent2"/>
                                            </p:clrVal>
                                          </p:val>
                                        </p:tav>
                                        <p:tav tm="50000">
                                          <p:val>
                                            <p:clrVal>
                                              <a:schemeClr val="hlink"/>
                                            </p:clrVal>
                                          </p:val>
                                        </p:tav>
                                      </p:tavLst>
                                    </p:anim>
                                    <p:set>
                                      <p:cBhvr>
                                        <p:cTn id="9" dur="80"/>
                                        <p:tgtEl>
                                          <p:spTgt spid="16998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169986"/>
                                        </p:tgtEl>
                                        <p:attrNameLst>
                                          <p:attrName>style.visibility</p:attrName>
                                        </p:attrNameLst>
                                      </p:cBhvr>
                                      <p:to>
                                        <p:strVal val="visible"/>
                                      </p:to>
                                    </p:set>
                                    <p:animEffect transition="in" filter="diamond(in)">
                                      <p:cBhvr>
                                        <p:cTn id="14" dur="2000"/>
                                        <p:tgtEl>
                                          <p:spTgt spid="169986"/>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69989"/>
                                        </p:tgtEl>
                                        <p:attrNameLst>
                                          <p:attrName>style.visibility</p:attrName>
                                        </p:attrNameLst>
                                      </p:cBhvr>
                                      <p:to>
                                        <p:strVal val="visible"/>
                                      </p:to>
                                    </p:set>
                                    <p:animEffect transition="in" filter="box(in)">
                                      <p:cBhvr>
                                        <p:cTn id="19" dur="500"/>
                                        <p:tgtEl>
                                          <p:spTgt spid="169989"/>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169990"/>
                                        </p:tgtEl>
                                        <p:attrNameLst>
                                          <p:attrName>style.visibility</p:attrName>
                                        </p:attrNameLst>
                                      </p:cBhvr>
                                      <p:to>
                                        <p:strVal val="visible"/>
                                      </p:to>
                                    </p:set>
                                    <p:animEffect transition="in" filter="diamond(in)">
                                      <p:cBhvr>
                                        <p:cTn id="24" dur="2000"/>
                                        <p:tgtEl>
                                          <p:spTgt spid="169990"/>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69988"/>
                                        </p:tgtEl>
                                        <p:attrNameLst>
                                          <p:attrName>style.visibility</p:attrName>
                                        </p:attrNameLst>
                                      </p:cBhvr>
                                      <p:to>
                                        <p:strVal val="visible"/>
                                      </p:to>
                                    </p:set>
                                    <p:animEffect transition="in" filter="box(in)">
                                      <p:cBhvr>
                                        <p:cTn id="29" dur="500"/>
                                        <p:tgtEl>
                                          <p:spTgt spid="169988"/>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69991"/>
                                        </p:tgtEl>
                                        <p:attrNameLst>
                                          <p:attrName>style.visibility</p:attrName>
                                        </p:attrNameLst>
                                      </p:cBhvr>
                                      <p:to>
                                        <p:strVal val="visible"/>
                                      </p:to>
                                    </p:set>
                                    <p:animEffect transition="in" filter="diamond(in)">
                                      <p:cBhvr>
                                        <p:cTn id="34" dur="2000"/>
                                        <p:tgtEl>
                                          <p:spTgt spid="169991"/>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69993"/>
                                        </p:tgtEl>
                                        <p:attrNameLst>
                                          <p:attrName>style.visibility</p:attrName>
                                        </p:attrNameLst>
                                      </p:cBhvr>
                                      <p:to>
                                        <p:strVal val="visible"/>
                                      </p:to>
                                    </p:set>
                                    <p:animEffect transition="in" filter="box(in)">
                                      <p:cBhvr>
                                        <p:cTn id="39" dur="500"/>
                                        <p:tgtEl>
                                          <p:spTgt spid="169993"/>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169994"/>
                                        </p:tgtEl>
                                        <p:attrNameLst>
                                          <p:attrName>style.visibility</p:attrName>
                                        </p:attrNameLst>
                                      </p:cBhvr>
                                      <p:to>
                                        <p:strVal val="visible"/>
                                      </p:to>
                                    </p:set>
                                    <p:animEffect transition="in" filter="diamond(in)">
                                      <p:cBhvr>
                                        <p:cTn id="44" dur="2000"/>
                                        <p:tgtEl>
                                          <p:spTgt spid="169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7" grpId="0"/>
      <p:bldP spid="169988" grpId="0" animBg="1"/>
      <p:bldP spid="169989" grpId="0" animBg="1"/>
      <p:bldP spid="169990" grpId="0" animBg="1"/>
      <p:bldP spid="169991" grpId="0" animBg="1"/>
      <p:bldP spid="169993" grpId="0" animBg="1"/>
      <p:bldP spid="16999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4932157-CB4B-49B7-AFDF-C77BF3F97E13}" type="slidenum">
              <a:rPr lang="en-US"/>
              <a:pPr/>
              <a:t>9</a:t>
            </a:fld>
            <a:endParaRPr lang="en-US"/>
          </a:p>
        </p:txBody>
      </p:sp>
      <p:sp>
        <p:nvSpPr>
          <p:cNvPr id="268290" name="Rectangle 2"/>
          <p:cNvSpPr>
            <a:spLocks noGrp="1"/>
          </p:cNvSpPr>
          <p:nvPr>
            <p:ph type="title"/>
          </p:nvPr>
        </p:nvSpPr>
        <p:spPr bwMode="auto">
          <a:xfrm>
            <a:off x="457200" y="706437"/>
            <a:ext cx="8229600" cy="808038"/>
          </a:xfrm>
        </p:spPr>
        <p:txBody>
          <a:bodyPr wrap="square" lIns="91440" tIns="45720" rIns="91440" bIns="45720" numCol="1" anchorCtr="0" compatLnSpc="1">
            <a:prstTxWarp prst="textNoShape">
              <a:avLst/>
            </a:prstTxWarp>
          </a:bodyPr>
          <a:lstStyle/>
          <a:p>
            <a:pPr eaLnBrk="1" hangingPunct="1">
              <a:defRPr/>
            </a:pPr>
            <a:r>
              <a:rPr lang="en-US" sz="3600" smtClean="0">
                <a:solidFill>
                  <a:srgbClr val="FFFF00"/>
                </a:solidFill>
                <a:latin typeface="Arial" pitchFamily="34" charset="0"/>
              </a:rPr>
              <a:t>DASAR HUKUM</a:t>
            </a:r>
          </a:p>
        </p:txBody>
      </p:sp>
      <p:sp>
        <p:nvSpPr>
          <p:cNvPr id="26628" name="Rectangle 3"/>
          <p:cNvSpPr>
            <a:spLocks noGrp="1"/>
          </p:cNvSpPr>
          <p:nvPr>
            <p:ph type="body" idx="1"/>
          </p:nvPr>
        </p:nvSpPr>
        <p:spPr>
          <a:xfrm>
            <a:off x="838200" y="2133600"/>
            <a:ext cx="7467600" cy="1600200"/>
          </a:xfrm>
        </p:spPr>
        <p:txBody>
          <a:bodyPr/>
          <a:lstStyle/>
          <a:p>
            <a:pPr marL="182563" indent="0" algn="just" eaLnBrk="1" hangingPunct="1">
              <a:buFont typeface="Wingdings 2" pitchFamily="18" charset="2"/>
              <a:buNone/>
            </a:pPr>
            <a:r>
              <a:rPr lang="en-US" smtClean="0"/>
              <a:t>UU NO. 12 TAHUN 1985 SEBAGAIMANA TELAH DIUBAH DENGAN UU NO. 12 TAHUN 1994</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DCD0532-43DD-4543-9E2D-A619D56CE935}" type="slidenum">
              <a:rPr lang="en-US"/>
              <a:pPr/>
              <a:t>90</a:t>
            </a:fld>
            <a:endParaRPr lang="en-US"/>
          </a:p>
        </p:txBody>
      </p:sp>
      <p:sp>
        <p:nvSpPr>
          <p:cNvPr id="61442" name="Rectangle 2"/>
          <p:cNvSpPr>
            <a:spLocks noGrp="1"/>
          </p:cNvSpPr>
          <p:nvPr>
            <p:ph type="title"/>
          </p:nvPr>
        </p:nvSpPr>
        <p:spPr bwMode="auto"/>
        <p:txBody>
          <a:bodyPr wrap="square" lIns="91440" tIns="45720" rIns="91440" bIns="45720" numCol="1" anchorCtr="0" compatLnSpc="1">
            <a:prstTxWarp prst="textNoShape">
              <a:avLst/>
            </a:prstTxWarp>
          </a:bodyPr>
          <a:lstStyle/>
          <a:p>
            <a:pPr eaLnBrk="1" hangingPunct="1">
              <a:defRPr/>
            </a:pPr>
            <a:r>
              <a:rPr lang="en-US" sz="3200" b="0" smtClean="0">
                <a:solidFill>
                  <a:srgbClr val="FFFF00"/>
                </a:solidFill>
                <a:latin typeface="Arial" pitchFamily="34" charset="0"/>
              </a:rPr>
              <a:t>PBB BIDANG USAHA PERIKANAN</a:t>
            </a:r>
            <a:br>
              <a:rPr lang="en-US" sz="3200" b="0" smtClean="0">
                <a:solidFill>
                  <a:srgbClr val="FFFF00"/>
                </a:solidFill>
                <a:latin typeface="Arial" pitchFamily="34" charset="0"/>
              </a:rPr>
            </a:br>
            <a:r>
              <a:rPr lang="en-US" sz="2000" b="0" smtClean="0">
                <a:solidFill>
                  <a:srgbClr val="FFFF00"/>
                </a:solidFill>
                <a:latin typeface="Arial" pitchFamily="34" charset="0"/>
              </a:rPr>
              <a:t>(SE-30/PJ.6/1999 tgl. 17-5-1999 )</a:t>
            </a:r>
          </a:p>
        </p:txBody>
      </p:sp>
      <p:sp>
        <p:nvSpPr>
          <p:cNvPr id="61443" name="Rectangle 3"/>
          <p:cNvSpPr>
            <a:spLocks noGrp="1"/>
          </p:cNvSpPr>
          <p:nvPr>
            <p:ph type="body" idx="1"/>
          </p:nvPr>
        </p:nvSpPr>
        <p:spPr>
          <a:xfrm>
            <a:off x="381000" y="1905000"/>
            <a:ext cx="8458200" cy="4525963"/>
          </a:xfrm>
        </p:spPr>
        <p:txBody>
          <a:bodyPr/>
          <a:lstStyle/>
          <a:p>
            <a:pPr eaLnBrk="1" hangingPunct="1"/>
            <a:r>
              <a:rPr lang="en-US" sz="2400" b="1" i="1" smtClean="0"/>
              <a:t>NJOP Perairan</a:t>
            </a:r>
            <a:r>
              <a:rPr lang="en-US" sz="2400" smtClean="0"/>
              <a:t> = Berdasarkan korelasi garis lurus kesamping dg klasifikasi NJOP permukaan bumi berupa tanah sekitarnya.</a:t>
            </a:r>
          </a:p>
          <a:p>
            <a:pPr eaLnBrk="1" hangingPunct="1">
              <a:buFont typeface="Wingdings 2" pitchFamily="18" charset="2"/>
              <a:buNone/>
            </a:pPr>
            <a:endParaRPr lang="en-US" sz="2400" smtClean="0"/>
          </a:p>
          <a:p>
            <a:pPr eaLnBrk="1" hangingPunct="1"/>
            <a:r>
              <a:rPr lang="en-US" sz="2400" b="1" i="1" smtClean="0"/>
              <a:t>NJOP Areal Pembenihan</a:t>
            </a:r>
            <a:r>
              <a:rPr lang="en-US" sz="2400" smtClean="0"/>
              <a:t> = NJOP Perairan + Biaya Investasi Pembenihan dl satu tahun ( biaya bibit dan pemeliharaan )</a:t>
            </a:r>
          </a:p>
          <a:p>
            <a:pPr eaLnBrk="1" hangingPunct="1">
              <a:buFont typeface="Wingdings 2" pitchFamily="18" charset="2"/>
              <a:buNone/>
            </a:pPr>
            <a:endParaRPr lang="en-US" sz="2400" smtClean="0">
              <a:solidFill>
                <a:schemeClr val="hlin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wedge">
                                      <p:cBhvr>
                                        <p:cTn id="7" dur="2000"/>
                                        <p:tgtEl>
                                          <p:spTgt spid="61442"/>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61443">
                                            <p:txEl>
                                              <p:pRg st="0" end="0"/>
                                            </p:txEl>
                                          </p:spTgt>
                                        </p:tgtEl>
                                        <p:attrNameLst>
                                          <p:attrName>style.visibility</p:attrName>
                                        </p:attrNameLst>
                                      </p:cBhvr>
                                      <p:to>
                                        <p:strVal val="visible"/>
                                      </p:to>
                                    </p:set>
                                    <p:animEffect transition="in" filter="fade">
                                      <p:cBhvr>
                                        <p:cTn id="12" dur="1000"/>
                                        <p:tgtEl>
                                          <p:spTgt spid="61443">
                                            <p:txEl>
                                              <p:pRg st="0" end="0"/>
                                            </p:txEl>
                                          </p:spTgt>
                                        </p:tgtEl>
                                      </p:cBhvr>
                                    </p:animEffect>
                                    <p:anim calcmode="lin" valueType="num">
                                      <p:cBhvr>
                                        <p:cTn id="13" dur="1000" fill="hold"/>
                                        <p:tgtEl>
                                          <p:spTgt spid="61443">
                                            <p:txEl>
                                              <p:pRg st="0" end="0"/>
                                            </p:txEl>
                                          </p:spTgt>
                                        </p:tgtEl>
                                        <p:attrNameLst>
                                          <p:attrName>ppt_x</p:attrName>
                                        </p:attrNameLst>
                                      </p:cBhvr>
                                      <p:tavLst>
                                        <p:tav tm="0">
                                          <p:val>
                                            <p:strVal val="#ppt_x-.1"/>
                                          </p:val>
                                        </p:tav>
                                        <p:tav tm="100000">
                                          <p:val>
                                            <p:strVal val="#ppt_x"/>
                                          </p:val>
                                        </p:tav>
                                      </p:tavLst>
                                    </p:anim>
                                    <p:anim calcmode="lin" valueType="num">
                                      <p:cBhvr>
                                        <p:cTn id="14" dur="1000" fill="hold"/>
                                        <p:tgtEl>
                                          <p:spTgt spid="614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61443">
                                            <p:txEl>
                                              <p:pRg st="2" end="2"/>
                                            </p:txEl>
                                          </p:spTgt>
                                        </p:tgtEl>
                                        <p:attrNameLst>
                                          <p:attrName>style.visibility</p:attrName>
                                        </p:attrNameLst>
                                      </p:cBhvr>
                                      <p:to>
                                        <p:strVal val="visible"/>
                                      </p:to>
                                    </p:set>
                                    <p:animEffect transition="in" filter="fade">
                                      <p:cBhvr>
                                        <p:cTn id="19" dur="1000"/>
                                        <p:tgtEl>
                                          <p:spTgt spid="61443">
                                            <p:txEl>
                                              <p:pRg st="2" end="2"/>
                                            </p:txEl>
                                          </p:spTgt>
                                        </p:tgtEl>
                                      </p:cBhvr>
                                    </p:animEffect>
                                    <p:anim calcmode="lin" valueType="num">
                                      <p:cBhvr>
                                        <p:cTn id="20" dur="1000" fill="hold"/>
                                        <p:tgtEl>
                                          <p:spTgt spid="61443">
                                            <p:txEl>
                                              <p:pRg st="2" end="2"/>
                                            </p:txEl>
                                          </p:spTgt>
                                        </p:tgtEl>
                                        <p:attrNameLst>
                                          <p:attrName>ppt_x</p:attrName>
                                        </p:attrNameLst>
                                      </p:cBhvr>
                                      <p:tavLst>
                                        <p:tav tm="0">
                                          <p:val>
                                            <p:strVal val="#ppt_x-.1"/>
                                          </p:val>
                                        </p:tav>
                                        <p:tav tm="100000">
                                          <p:val>
                                            <p:strVal val="#ppt_x"/>
                                          </p:val>
                                        </p:tav>
                                      </p:tavLst>
                                    </p:anim>
                                    <p:anim calcmode="lin" valueType="num">
                                      <p:cBhvr>
                                        <p:cTn id="21" dur="1000" fill="hold"/>
                                        <p:tgtEl>
                                          <p:spTgt spid="6144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fld id="{EB9DBF9B-38FC-4768-9B3E-FF79421B3C13}" type="slidenum">
              <a:rPr lang="en-US"/>
              <a:pPr/>
              <a:t>91</a:t>
            </a:fld>
            <a:endParaRPr lang="en-US"/>
          </a:p>
        </p:txBody>
      </p:sp>
      <p:sp>
        <p:nvSpPr>
          <p:cNvPr id="179202" name="Rectangle 2"/>
          <p:cNvSpPr>
            <a:spLocks noGrp="1"/>
          </p:cNvSpPr>
          <p:nvPr>
            <p:ph type="title"/>
          </p:nvPr>
        </p:nvSpPr>
        <p:spPr bwMode="auto">
          <a:xfrm>
            <a:off x="685800" y="0"/>
            <a:ext cx="7772400" cy="1143000"/>
          </a:xfrm>
        </p:spPr>
        <p:txBody>
          <a:bodyPr wrap="square" lIns="91440" tIns="45720" rIns="91440" bIns="45720" numCol="1" anchorCtr="0" compatLnSpc="1">
            <a:prstTxWarp prst="textNoShape">
              <a:avLst/>
            </a:prstTxWarp>
            <a:normAutofit fontScale="90000"/>
          </a:bodyPr>
          <a:lstStyle/>
          <a:p>
            <a:pPr eaLnBrk="1" hangingPunct="1">
              <a:defRPr/>
            </a:pPr>
            <a:r>
              <a:rPr lang="en-US" sz="2500" smtClean="0"/>
              <a:t/>
            </a:r>
            <a:br>
              <a:rPr lang="en-US" sz="2500" smtClean="0"/>
            </a:br>
            <a:r>
              <a:rPr lang="en-US" sz="2500" smtClean="0"/>
              <a:t/>
            </a:r>
            <a:br>
              <a:rPr lang="en-US" sz="2500" smtClean="0"/>
            </a:br>
            <a:r>
              <a:rPr lang="en-US" sz="2500" b="0" smtClean="0">
                <a:solidFill>
                  <a:srgbClr val="FFFF00"/>
                </a:solidFill>
              </a:rPr>
              <a:t>Tahun Pajak, Saat, dan Tempat yang menentukan Pajak Terutang.</a:t>
            </a:r>
            <a:br>
              <a:rPr lang="en-US" sz="2500" b="0" smtClean="0">
                <a:solidFill>
                  <a:srgbClr val="FFFF00"/>
                </a:solidFill>
              </a:rPr>
            </a:br>
            <a:r>
              <a:rPr lang="en-US" sz="1800" b="0" smtClean="0">
                <a:solidFill>
                  <a:srgbClr val="FFFF00"/>
                </a:solidFill>
              </a:rPr>
              <a:t>(Ps.8)</a:t>
            </a:r>
            <a:endParaRPr lang="en-US" b="0" smtClean="0">
              <a:solidFill>
                <a:srgbClr val="FFFF00"/>
              </a:solidFill>
            </a:endParaRPr>
          </a:p>
        </p:txBody>
      </p:sp>
      <p:sp>
        <p:nvSpPr>
          <p:cNvPr id="179203" name="Text Box 3"/>
          <p:cNvSpPr txBox="1">
            <a:spLocks noChangeArrowheads="1"/>
          </p:cNvSpPr>
          <p:nvPr/>
        </p:nvSpPr>
        <p:spPr bwMode="auto">
          <a:xfrm>
            <a:off x="609600" y="2106613"/>
            <a:ext cx="6510338" cy="3140075"/>
          </a:xfrm>
          <a:prstGeom prst="rect">
            <a:avLst/>
          </a:prstGeom>
          <a:noFill/>
          <a:ln w="9525">
            <a:noFill/>
            <a:miter lim="800000"/>
            <a:headEnd/>
            <a:tailEnd/>
          </a:ln>
        </p:spPr>
        <p:txBody>
          <a:bodyPr wrap="none">
            <a:spAutoFit/>
          </a:bodyPr>
          <a:lstStyle/>
          <a:p>
            <a:r>
              <a:rPr lang="en-US" sz="2000">
                <a:latin typeface="Times New Roman" pitchFamily="18" charset="0"/>
              </a:rPr>
              <a:t>(1). </a:t>
            </a:r>
            <a:r>
              <a:rPr lang="en-US" sz="2000" b="1">
                <a:latin typeface="Times New Roman" pitchFamily="18" charset="0"/>
              </a:rPr>
              <a:t>Tahun pajak</a:t>
            </a:r>
            <a:r>
              <a:rPr lang="en-US" sz="2000">
                <a:latin typeface="Times New Roman" pitchFamily="18" charset="0"/>
              </a:rPr>
              <a:t> adalah </a:t>
            </a:r>
            <a:r>
              <a:rPr lang="en-US" sz="2000" b="1">
                <a:latin typeface="Times New Roman" pitchFamily="18" charset="0"/>
              </a:rPr>
              <a:t>jangka waktu satu tahun takwim .</a:t>
            </a:r>
          </a:p>
          <a:p>
            <a:endParaRPr lang="en-US" sz="2000" b="1">
              <a:latin typeface="Times New Roman" pitchFamily="18" charset="0"/>
            </a:endParaRPr>
          </a:p>
          <a:p>
            <a:r>
              <a:rPr lang="en-US" sz="2000">
                <a:latin typeface="Times New Roman" pitchFamily="18" charset="0"/>
              </a:rPr>
              <a:t>(2). Saat yang menentukan pajak yg terutang adalah menurut</a:t>
            </a:r>
          </a:p>
          <a:p>
            <a:r>
              <a:rPr lang="en-US" sz="2000">
                <a:latin typeface="Times New Roman" pitchFamily="18" charset="0"/>
              </a:rPr>
              <a:t>       </a:t>
            </a:r>
            <a:r>
              <a:rPr lang="en-US" sz="2000" b="1">
                <a:latin typeface="Times New Roman" pitchFamily="18" charset="0"/>
              </a:rPr>
              <a:t>keadaan OP pada tanggal 1 Januari ;</a:t>
            </a:r>
          </a:p>
          <a:p>
            <a:endParaRPr lang="en-US" sz="2000" b="1">
              <a:latin typeface="Times New Roman" pitchFamily="18" charset="0"/>
            </a:endParaRPr>
          </a:p>
          <a:p>
            <a:r>
              <a:rPr lang="en-US" sz="2000">
                <a:latin typeface="Times New Roman" pitchFamily="18" charset="0"/>
              </a:rPr>
              <a:t>(3). Tempat pajak terutang :</a:t>
            </a:r>
          </a:p>
          <a:p>
            <a:r>
              <a:rPr lang="en-US" sz="2000">
                <a:latin typeface="Times New Roman" pitchFamily="18" charset="0"/>
              </a:rPr>
              <a:t>	a) Untuk daerah Jakarta, di Wil. DKI Jakarta;</a:t>
            </a:r>
          </a:p>
          <a:p>
            <a:r>
              <a:rPr lang="en-US" sz="2000">
                <a:latin typeface="Times New Roman" pitchFamily="18" charset="0"/>
              </a:rPr>
              <a:t>	b) Untuk Daerah lainnya, Dati II,</a:t>
            </a:r>
          </a:p>
          <a:p>
            <a:r>
              <a:rPr lang="en-US" sz="2000">
                <a:latin typeface="Times New Roman" pitchFamily="18" charset="0"/>
              </a:rPr>
              <a:t>       yang meliputi letak objek pajak</a:t>
            </a:r>
          </a:p>
          <a:p>
            <a:r>
              <a:rPr lang="en-US" sz="2000">
                <a:latin typeface="Times New Roman" pitchFamily="18" charset="0"/>
              </a:rPr>
              <a:t>	     </a:t>
            </a:r>
          </a:p>
        </p:txBody>
      </p:sp>
      <p:graphicFrame>
        <p:nvGraphicFramePr>
          <p:cNvPr id="179204" name="Object 4"/>
          <p:cNvGraphicFramePr>
            <a:graphicFrameLocks noChangeAspect="1"/>
          </p:cNvGraphicFramePr>
          <p:nvPr/>
        </p:nvGraphicFramePr>
        <p:xfrm>
          <a:off x="6003925" y="2895600"/>
          <a:ext cx="3140075" cy="3109913"/>
        </p:xfrm>
        <a:graphic>
          <a:graphicData uri="http://schemas.openxmlformats.org/presentationml/2006/ole">
            <p:oleObj spid="_x0000_s9218" name="Clip" r:id="rId4" imgW="3139200" imgH="310932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9202"/>
                                        </p:tgtEl>
                                        <p:attrNameLst>
                                          <p:attrName>style.visibility</p:attrName>
                                        </p:attrNameLst>
                                      </p:cBhvr>
                                      <p:to>
                                        <p:strVal val="visible"/>
                                      </p:to>
                                    </p:set>
                                    <p:animEffect transition="in" filter="fade">
                                      <p:cBhvr>
                                        <p:cTn id="7" dur="1000"/>
                                        <p:tgtEl>
                                          <p:spTgt spid="179202"/>
                                        </p:tgtEl>
                                      </p:cBhvr>
                                    </p:animEffect>
                                    <p:anim calcmode="lin" valueType="num">
                                      <p:cBhvr>
                                        <p:cTn id="8" dur="1000" fill="hold"/>
                                        <p:tgtEl>
                                          <p:spTgt spid="179202"/>
                                        </p:tgtEl>
                                        <p:attrNameLst>
                                          <p:attrName>ppt_x</p:attrName>
                                        </p:attrNameLst>
                                      </p:cBhvr>
                                      <p:tavLst>
                                        <p:tav tm="0">
                                          <p:val>
                                            <p:strVal val="#ppt_x"/>
                                          </p:val>
                                        </p:tav>
                                        <p:tav tm="100000">
                                          <p:val>
                                            <p:strVal val="#ppt_x"/>
                                          </p:val>
                                        </p:tav>
                                      </p:tavLst>
                                    </p:anim>
                                    <p:anim calcmode="lin" valueType="num">
                                      <p:cBhvr>
                                        <p:cTn id="9" dur="1000" fill="hold"/>
                                        <p:tgtEl>
                                          <p:spTgt spid="17920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179204"/>
                                        </p:tgtEl>
                                        <p:attrNameLst>
                                          <p:attrName>style.visibility</p:attrName>
                                        </p:attrNameLst>
                                      </p:cBhvr>
                                      <p:to>
                                        <p:strVal val="visible"/>
                                      </p:to>
                                    </p:set>
                                    <p:animEffect transition="in" filter="diamond(in)">
                                      <p:cBhvr>
                                        <p:cTn id="14" dur="2000"/>
                                        <p:tgtEl>
                                          <p:spTgt spid="179204"/>
                                        </p:tgtEl>
                                      </p:cBhvr>
                                    </p:animEffect>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179203"/>
                                        </p:tgtEl>
                                        <p:attrNameLst>
                                          <p:attrName>style.visibility</p:attrName>
                                        </p:attrNameLst>
                                      </p:cBhvr>
                                      <p:to>
                                        <p:strVal val="visible"/>
                                      </p:to>
                                    </p:set>
                                    <p:animEffect transition="in" filter="fade">
                                      <p:cBhvr>
                                        <p:cTn id="19" dur="1000"/>
                                        <p:tgtEl>
                                          <p:spTgt spid="179203"/>
                                        </p:tgtEl>
                                      </p:cBhvr>
                                    </p:animEffect>
                                    <p:anim calcmode="lin" valueType="num">
                                      <p:cBhvr>
                                        <p:cTn id="20" dur="1000" fill="hold"/>
                                        <p:tgtEl>
                                          <p:spTgt spid="179203"/>
                                        </p:tgtEl>
                                        <p:attrNameLst>
                                          <p:attrName>ppt_x</p:attrName>
                                        </p:attrNameLst>
                                      </p:cBhvr>
                                      <p:tavLst>
                                        <p:tav tm="0">
                                          <p:val>
                                            <p:strVal val="#ppt_x-.1"/>
                                          </p:val>
                                        </p:tav>
                                        <p:tav tm="100000">
                                          <p:val>
                                            <p:strVal val="#ppt_x"/>
                                          </p:val>
                                        </p:tav>
                                      </p:tavLst>
                                    </p:anim>
                                    <p:anim calcmode="lin" valueType="num">
                                      <p:cBhvr>
                                        <p:cTn id="21" dur="1000" fill="hold"/>
                                        <p:tgtEl>
                                          <p:spTgt spid="1792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E3BDF26C-E7DB-476F-9C92-615707FA5ECD}" type="slidenum">
              <a:rPr lang="en-US"/>
              <a:pPr/>
              <a:t>92</a:t>
            </a:fld>
            <a:endParaRPr lang="en-US"/>
          </a:p>
        </p:txBody>
      </p:sp>
      <p:sp>
        <p:nvSpPr>
          <p:cNvPr id="181250" name="Rectangle 2"/>
          <p:cNvSpPr>
            <a:spLocks noGrp="1"/>
          </p:cNvSpPr>
          <p:nvPr>
            <p:ph type="title"/>
          </p:nvPr>
        </p:nvSpPr>
        <p:spPr bwMode="auto"/>
        <p:txBody>
          <a:bodyPr wrap="square" lIns="91440" tIns="45720" rIns="91440" bIns="45720" numCol="1" anchorCtr="0" compatLnSpc="1">
            <a:prstTxWarp prst="textNoShape">
              <a:avLst/>
            </a:prstTxWarp>
          </a:bodyPr>
          <a:lstStyle/>
          <a:p>
            <a:pPr eaLnBrk="1" hangingPunct="1">
              <a:defRPr/>
            </a:pPr>
            <a:r>
              <a:rPr lang="en-US" sz="3700" b="0" smtClean="0">
                <a:solidFill>
                  <a:srgbClr val="FFFF00"/>
                </a:solidFill>
              </a:rPr>
              <a:t>PENDAFTARAN &amp; PENDATAAN</a:t>
            </a:r>
            <a:br>
              <a:rPr lang="en-US" sz="3700" b="0" smtClean="0">
                <a:solidFill>
                  <a:srgbClr val="FFFF00"/>
                </a:solidFill>
              </a:rPr>
            </a:br>
            <a:r>
              <a:rPr lang="en-US" sz="1800" b="0" smtClean="0">
                <a:solidFill>
                  <a:srgbClr val="FFFF00"/>
                </a:solidFill>
              </a:rPr>
              <a:t>(Ps. 9 &amp; 10 )</a:t>
            </a:r>
            <a:endParaRPr lang="en-US" sz="3700" b="0" smtClean="0">
              <a:solidFill>
                <a:srgbClr val="FFFF00"/>
              </a:solidFill>
            </a:endParaRPr>
          </a:p>
        </p:txBody>
      </p:sp>
      <p:sp>
        <p:nvSpPr>
          <p:cNvPr id="86020" name="Rectangle 3"/>
          <p:cNvSpPr>
            <a:spLocks noGrp="1"/>
          </p:cNvSpPr>
          <p:nvPr>
            <p:ph type="body" idx="1"/>
          </p:nvPr>
        </p:nvSpPr>
        <p:spPr/>
        <p:txBody>
          <a:bodyPr/>
          <a:lstStyle/>
          <a:p>
            <a:pPr eaLnBrk="1" hangingPunct="1"/>
            <a:r>
              <a:rPr lang="en-US" sz="2400" b="1" smtClean="0"/>
              <a:t>PENDAFTARAN :</a:t>
            </a:r>
          </a:p>
          <a:p>
            <a:pPr eaLnBrk="1" hangingPunct="1">
              <a:buFont typeface="Wingdings 2" pitchFamily="18" charset="2"/>
              <a:buNone/>
            </a:pPr>
            <a:r>
              <a:rPr lang="en-US" sz="2400" b="1" smtClean="0"/>
              <a:t>	WP AKTIF mengambil,mengisi dan mengembalikan SPOP.SPOP hrs diisi : Jelas, Benar, Lengkap</a:t>
            </a:r>
          </a:p>
          <a:p>
            <a:pPr eaLnBrk="1" hangingPunct="1">
              <a:buFont typeface="Wingdings 2" pitchFamily="18" charset="2"/>
              <a:buNone/>
            </a:pPr>
            <a:r>
              <a:rPr lang="en-US" sz="2400" b="1" smtClean="0"/>
              <a:t>					Tanda Tangan</a:t>
            </a:r>
          </a:p>
          <a:p>
            <a:pPr eaLnBrk="1" hangingPunct="1">
              <a:buFont typeface="Wingdings 2" pitchFamily="18" charset="2"/>
              <a:buNone/>
            </a:pPr>
            <a:r>
              <a:rPr lang="en-US" sz="2400" b="1" smtClean="0"/>
              <a:t>	SPOP dikirim ke KPP Pratama dlm waktu 30 hari, lewat 30 hr terbit Surat Tegoran, SPOP kembali, terbit: SPPT,STTS,DHKP. </a:t>
            </a:r>
          </a:p>
          <a:p>
            <a:pPr eaLnBrk="1" hangingPunct="1">
              <a:buFont typeface="Wingdings 2" pitchFamily="18" charset="2"/>
              <a:buNone/>
            </a:pPr>
            <a:r>
              <a:rPr lang="en-US" sz="2400" b="1" smtClean="0"/>
              <a:t>      Bila tidak kembali : terbitkan SKP ditambah Denda    sebesar 25 %  dari pokok pajaknya,</a:t>
            </a:r>
          </a:p>
          <a:p>
            <a:pPr eaLnBrk="1" hangingPunct="1">
              <a:buFont typeface="Wingdings 2" pitchFamily="18" charset="2"/>
              <a:buNone/>
            </a:pPr>
            <a:r>
              <a:rPr lang="en-US" sz="2400" b="1" smtClean="0"/>
              <a:t>      Bila diisi tidak benar maka SKP diterbitkan ditambah denda 25% dari selisih pajak yang kurang dibayar. Bila SPPT belum dibayar maka ditagih Berdasarkan SPPT tersebut</a:t>
            </a:r>
          </a:p>
          <a:p>
            <a:pPr eaLnBrk="1" hangingPunct="1"/>
            <a:r>
              <a:rPr lang="en-US" sz="2400" b="1" smtClean="0"/>
              <a:t>PENDATAAN : FISKUS AKTIF</a:t>
            </a:r>
          </a:p>
          <a:p>
            <a:pPr eaLnBrk="1" hangingPunct="1">
              <a:buFont typeface="Wingdings 2" pitchFamily="18" charset="2"/>
              <a:buNone/>
            </a:pPr>
            <a:endParaRPr lang="en-US" sz="2400" b="1" smtClean="0"/>
          </a:p>
        </p:txBody>
      </p:sp>
      <p:sp>
        <p:nvSpPr>
          <p:cNvPr id="86021" name="Text Box 4"/>
          <p:cNvSpPr txBox="1">
            <a:spLocks noChangeArrowheads="1"/>
          </p:cNvSpPr>
          <p:nvPr/>
        </p:nvSpPr>
        <p:spPr bwMode="auto">
          <a:xfrm>
            <a:off x="7086600" y="5791200"/>
            <a:ext cx="1085850" cy="366713"/>
          </a:xfrm>
          <a:prstGeom prst="rect">
            <a:avLst/>
          </a:prstGeom>
          <a:noFill/>
          <a:ln w="9525">
            <a:noFill/>
            <a:miter lim="800000"/>
            <a:headEnd/>
            <a:tailEnd/>
          </a:ln>
        </p:spPr>
        <p:txBody>
          <a:bodyPr wrap="none">
            <a:spAutoFit/>
          </a:bodyPr>
          <a:lstStyle/>
          <a:p>
            <a:r>
              <a:rPr lang="en-US">
                <a:hlinkClick r:id="rId3" action="ppaction://hlinkfile"/>
              </a:rPr>
              <a:t>VIDEO 3</a:t>
            </a:r>
            <a:endParaRPr 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93F41037-85D1-4488-9C81-B58754BB7C58}" type="slidenum">
              <a:rPr lang="en-US"/>
              <a:pPr/>
              <a:t>93</a:t>
            </a:fld>
            <a:endParaRPr lang="en-US"/>
          </a:p>
        </p:txBody>
      </p:sp>
      <p:sp>
        <p:nvSpPr>
          <p:cNvPr id="87043" name="AutoShape 2"/>
          <p:cNvSpPr>
            <a:spLocks noChangeArrowheads="1"/>
          </p:cNvSpPr>
          <p:nvPr/>
        </p:nvSpPr>
        <p:spPr bwMode="auto">
          <a:xfrm>
            <a:off x="457200" y="1676400"/>
            <a:ext cx="2519363" cy="863600"/>
          </a:xfrm>
          <a:prstGeom prst="roundRect">
            <a:avLst>
              <a:gd name="adj" fmla="val 12477"/>
            </a:avLst>
          </a:prstGeom>
          <a:solidFill>
            <a:srgbClr val="CCFF33"/>
          </a:solidFill>
          <a:ln w="12700">
            <a:noFill/>
            <a:round/>
            <a:headEnd/>
            <a:tailEnd/>
          </a:ln>
        </p:spPr>
        <p:txBody>
          <a:bodyPr anchor="ctr"/>
          <a:lstStyle/>
          <a:p>
            <a:pPr algn="ctr">
              <a:spcBef>
                <a:spcPct val="50000"/>
              </a:spcBef>
            </a:pPr>
            <a:r>
              <a:rPr lang="en-US" sz="2000" b="1">
                <a:latin typeface="Arial Narrow" pitchFamily="34" charset="0"/>
              </a:rPr>
              <a:t>WAJIB PAJAK MENGISI SPOP</a:t>
            </a:r>
            <a:endParaRPr lang="en-US" sz="2000">
              <a:solidFill>
                <a:srgbClr val="003399"/>
              </a:solidFill>
              <a:latin typeface="Arial Narrow" pitchFamily="34" charset="0"/>
            </a:endParaRPr>
          </a:p>
        </p:txBody>
      </p:sp>
      <p:sp>
        <p:nvSpPr>
          <p:cNvPr id="87044" name="AutoShape 3"/>
          <p:cNvSpPr>
            <a:spLocks noChangeArrowheads="1"/>
          </p:cNvSpPr>
          <p:nvPr/>
        </p:nvSpPr>
        <p:spPr bwMode="auto">
          <a:xfrm>
            <a:off x="304800" y="3810000"/>
            <a:ext cx="2895600" cy="1727200"/>
          </a:xfrm>
          <a:prstGeom prst="roundRect">
            <a:avLst>
              <a:gd name="adj" fmla="val 12477"/>
            </a:avLst>
          </a:prstGeom>
          <a:solidFill>
            <a:srgbClr val="6699FF"/>
          </a:solidFill>
          <a:ln w="12700">
            <a:noFill/>
            <a:round/>
            <a:headEnd/>
            <a:tailEnd/>
          </a:ln>
        </p:spPr>
        <p:txBody>
          <a:bodyPr wrap="none" anchor="ctr"/>
          <a:lstStyle/>
          <a:p>
            <a:pPr lvl="1" eaLnBrk="1" hangingPunct="1">
              <a:buFontTx/>
              <a:buChar char="•"/>
            </a:pPr>
            <a:r>
              <a:rPr lang="en-US" sz="2000" b="1">
                <a:latin typeface="Arial Narrow" pitchFamily="34" charset="0"/>
              </a:rPr>
              <a:t>   JELAS</a:t>
            </a:r>
          </a:p>
          <a:p>
            <a:pPr lvl="1" eaLnBrk="1" hangingPunct="1">
              <a:buFontTx/>
              <a:buChar char="•"/>
            </a:pPr>
            <a:r>
              <a:rPr lang="en-US" sz="2000" b="1">
                <a:latin typeface="Arial Narrow" pitchFamily="34" charset="0"/>
              </a:rPr>
              <a:t>   BENAR </a:t>
            </a:r>
          </a:p>
          <a:p>
            <a:pPr lvl="1" eaLnBrk="1" hangingPunct="1">
              <a:buFontTx/>
              <a:buChar char="•"/>
            </a:pPr>
            <a:r>
              <a:rPr lang="en-US" sz="2000" b="1">
                <a:latin typeface="Arial Narrow" pitchFamily="34" charset="0"/>
              </a:rPr>
              <a:t>   LENGKAP</a:t>
            </a:r>
          </a:p>
          <a:p>
            <a:pPr lvl="1" eaLnBrk="1" hangingPunct="1">
              <a:buFontTx/>
              <a:buChar char="•"/>
            </a:pPr>
            <a:r>
              <a:rPr lang="en-US" sz="2000" b="1">
                <a:latin typeface="Arial Narrow" pitchFamily="34" charset="0"/>
              </a:rPr>
              <a:t>   DITANDATANGANI</a:t>
            </a:r>
          </a:p>
          <a:p>
            <a:pPr eaLnBrk="1" hangingPunct="1">
              <a:buFontTx/>
              <a:buChar char="•"/>
            </a:pPr>
            <a:endParaRPr lang="en-US" sz="2000">
              <a:solidFill>
                <a:srgbClr val="003399"/>
              </a:solidFill>
              <a:latin typeface="Arial Narrow" pitchFamily="34" charset="0"/>
            </a:endParaRPr>
          </a:p>
        </p:txBody>
      </p:sp>
      <p:sp>
        <p:nvSpPr>
          <p:cNvPr id="87045" name="AutoShape 4"/>
          <p:cNvSpPr>
            <a:spLocks noChangeArrowheads="1"/>
          </p:cNvSpPr>
          <p:nvPr/>
        </p:nvSpPr>
        <p:spPr bwMode="auto">
          <a:xfrm rot="16200000" flipH="1">
            <a:off x="1450181" y="2512219"/>
            <a:ext cx="503238" cy="1422400"/>
          </a:xfrm>
          <a:prstGeom prst="rightArrow">
            <a:avLst>
              <a:gd name="adj1" fmla="val 75000"/>
              <a:gd name="adj2" fmla="val 58426"/>
            </a:avLst>
          </a:prstGeom>
          <a:solidFill>
            <a:srgbClr val="FF9933"/>
          </a:solidFill>
          <a:ln w="12700">
            <a:noFill/>
            <a:miter lim="800000"/>
            <a:headEnd/>
            <a:tailEnd/>
          </a:ln>
        </p:spPr>
        <p:txBody>
          <a:bodyPr wrap="none" anchor="ctr"/>
          <a:lstStyle/>
          <a:p>
            <a:endParaRPr lang="id-ID"/>
          </a:p>
        </p:txBody>
      </p:sp>
      <p:sp>
        <p:nvSpPr>
          <p:cNvPr id="183301" name="Rectangle 5"/>
          <p:cNvSpPr>
            <a:spLocks noChangeArrowheads="1"/>
          </p:cNvSpPr>
          <p:nvPr/>
        </p:nvSpPr>
        <p:spPr bwMode="auto">
          <a:xfrm>
            <a:off x="304800" y="228600"/>
            <a:ext cx="8229600" cy="1143000"/>
          </a:xfrm>
          <a:prstGeom prst="rect">
            <a:avLst/>
          </a:prstGeom>
          <a:noFill/>
          <a:ln w="9525">
            <a:noFill/>
            <a:miter lim="800000"/>
            <a:headEnd/>
            <a:tailEnd/>
          </a:ln>
          <a:effectLst/>
        </p:spPr>
        <p:txBody>
          <a:bodyPr anchor="ctr"/>
          <a:lstStyle/>
          <a:p>
            <a:pPr eaLnBrk="1" hangingPunct="1"/>
            <a:r>
              <a:rPr lang="en-US" sz="2400" b="1">
                <a:solidFill>
                  <a:srgbClr val="FFFF00"/>
                </a:solidFill>
                <a:effectLst>
                  <a:outerShdw blurRad="38100" dist="38100" dir="2700000" algn="tl">
                    <a:srgbClr val="FFFFFF"/>
                  </a:outerShdw>
                </a:effectLst>
              </a:rPr>
              <a:t>PENDATAAN</a:t>
            </a:r>
            <a:br>
              <a:rPr lang="en-US" sz="2400" b="1">
                <a:solidFill>
                  <a:srgbClr val="FFFF00"/>
                </a:solidFill>
                <a:effectLst>
                  <a:outerShdw blurRad="38100" dist="38100" dir="2700000" algn="tl">
                    <a:srgbClr val="FFFFFF"/>
                  </a:outerShdw>
                </a:effectLst>
              </a:rPr>
            </a:br>
            <a:r>
              <a:rPr lang="en-US" sz="2400" b="1">
                <a:solidFill>
                  <a:srgbClr val="FFFF00"/>
                </a:solidFill>
              </a:rPr>
              <a:t>Pasal 9 ayat (1), (2), (3)</a:t>
            </a:r>
            <a:br>
              <a:rPr lang="en-US" sz="2400" b="1">
                <a:solidFill>
                  <a:srgbClr val="FFFF00"/>
                </a:solidFill>
              </a:rPr>
            </a:br>
            <a:endParaRPr lang="en-US" sz="2400" b="1">
              <a:solidFill>
                <a:srgbClr val="FFFF00"/>
              </a:solidFill>
            </a:endParaRPr>
          </a:p>
        </p:txBody>
      </p:sp>
      <p:pic>
        <p:nvPicPr>
          <p:cNvPr id="183302" name="Picture 6"/>
          <p:cNvPicPr>
            <a:picLocks noChangeAspect="1" noChangeArrowheads="1"/>
          </p:cNvPicPr>
          <p:nvPr/>
        </p:nvPicPr>
        <p:blipFill>
          <a:blip r:embed="rId3"/>
          <a:srcRect/>
          <a:stretch>
            <a:fillRect/>
          </a:stretch>
        </p:blipFill>
        <p:spPr bwMode="auto">
          <a:xfrm>
            <a:off x="3886200" y="1447800"/>
            <a:ext cx="3327400" cy="4186238"/>
          </a:xfrm>
          <a:prstGeom prst="rect">
            <a:avLst/>
          </a:prstGeom>
          <a:noFill/>
          <a:ln w="9525">
            <a:noFill/>
            <a:miter lim="800000"/>
            <a:headEnd/>
            <a:tailEnd/>
          </a:ln>
          <a:effectLst>
            <a:outerShdw dist="107763" dir="13500000" algn="ctr" rotWithShape="0">
              <a:schemeClr val="bg2">
                <a:alpha val="50000"/>
              </a:schemeClr>
            </a:outerShdw>
          </a:effectLst>
        </p:spPr>
      </p:pic>
      <p:pic>
        <p:nvPicPr>
          <p:cNvPr id="183303" name="Picture 7"/>
          <p:cNvPicPr>
            <a:picLocks noChangeAspect="1" noChangeArrowheads="1"/>
          </p:cNvPicPr>
          <p:nvPr/>
        </p:nvPicPr>
        <p:blipFill>
          <a:blip r:embed="rId4"/>
          <a:srcRect/>
          <a:stretch>
            <a:fillRect/>
          </a:stretch>
        </p:blipFill>
        <p:spPr bwMode="auto">
          <a:xfrm>
            <a:off x="4800600" y="2209800"/>
            <a:ext cx="3351213" cy="4276725"/>
          </a:xfrm>
          <a:prstGeom prst="rect">
            <a:avLst/>
          </a:prstGeom>
          <a:noFill/>
          <a:ln w="9525">
            <a:noFill/>
            <a:miter lim="800000"/>
            <a:headEnd/>
            <a:tailEnd/>
          </a:ln>
          <a:effectLst>
            <a:outerShdw dist="107763" dir="13500000" algn="ctr" rotWithShape="0">
              <a:schemeClr val="bg2">
                <a:alpha val="50000"/>
              </a:schemeClr>
            </a:outerShdw>
          </a:effectLst>
        </p:spPr>
      </p:pic>
      <p:sp>
        <p:nvSpPr>
          <p:cNvPr id="87049" name="Text Box 8"/>
          <p:cNvSpPr txBox="1">
            <a:spLocks noChangeArrowheads="1"/>
          </p:cNvSpPr>
          <p:nvPr/>
        </p:nvSpPr>
        <p:spPr bwMode="auto">
          <a:xfrm>
            <a:off x="7620000" y="990600"/>
            <a:ext cx="819150" cy="366713"/>
          </a:xfrm>
          <a:prstGeom prst="rect">
            <a:avLst/>
          </a:prstGeom>
          <a:noFill/>
          <a:ln w="9525">
            <a:noFill/>
            <a:miter lim="800000"/>
            <a:headEnd/>
            <a:tailEnd/>
          </a:ln>
        </p:spPr>
        <p:txBody>
          <a:bodyPr wrap="none">
            <a:spAutoFit/>
          </a:bodyPr>
          <a:lstStyle/>
          <a:p>
            <a:pPr eaLnBrk="1" hangingPunct="1"/>
            <a:r>
              <a:rPr lang="en-US">
                <a:hlinkClick r:id="rId5" action="ppaction://hlinkfile"/>
              </a:rPr>
              <a:t>SPOP</a:t>
            </a:r>
            <a:endParaRPr lang="en-US"/>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7CA8AB5B-1F1F-403D-B365-8904F6A57B0A}" type="slidenum">
              <a:rPr lang="en-US"/>
              <a:pPr/>
              <a:t>94</a:t>
            </a:fld>
            <a:endParaRPr lang="en-US"/>
          </a:p>
        </p:txBody>
      </p:sp>
      <p:sp>
        <p:nvSpPr>
          <p:cNvPr id="185346" name="Rectangle 2"/>
          <p:cNvSpPr>
            <a:spLocks noGrp="1"/>
          </p:cNvSpPr>
          <p:nvPr>
            <p:ph type="title"/>
          </p:nvPr>
        </p:nvSpPr>
        <p:spPr bwMode="auto">
          <a:xfrm>
            <a:off x="533400" y="0"/>
            <a:ext cx="5257800" cy="990600"/>
          </a:xfrm>
        </p:spPr>
        <p:txBody>
          <a:bodyPr wrap="square" lIns="91440" tIns="45720" rIns="91440" bIns="45720" numCol="1" anchorCtr="0" compatLnSpc="1">
            <a:prstTxWarp prst="textNoShape">
              <a:avLst/>
            </a:prstTxWarp>
          </a:bodyPr>
          <a:lstStyle/>
          <a:p>
            <a:pPr algn="l" eaLnBrk="1" hangingPunct="1">
              <a:defRPr/>
            </a:pPr>
            <a:r>
              <a:rPr lang="en-US" sz="3200" smtClean="0">
                <a:solidFill>
                  <a:srgbClr val="FFFF00"/>
                </a:solidFill>
                <a:latin typeface="Arial Narrow" pitchFamily="34" charset="0"/>
              </a:rPr>
              <a:t>NOMOR OBJEK PAJAK (NOP)</a:t>
            </a:r>
          </a:p>
        </p:txBody>
      </p:sp>
      <p:pic>
        <p:nvPicPr>
          <p:cNvPr id="88068" name="Picture 3"/>
          <p:cNvPicPr>
            <a:picLocks noChangeAspect="1" noChangeArrowheads="1"/>
          </p:cNvPicPr>
          <p:nvPr/>
        </p:nvPicPr>
        <p:blipFill>
          <a:blip r:embed="rId3"/>
          <a:srcRect/>
          <a:stretch>
            <a:fillRect/>
          </a:stretch>
        </p:blipFill>
        <p:spPr bwMode="auto">
          <a:xfrm>
            <a:off x="684213" y="3716338"/>
            <a:ext cx="6359525" cy="2047875"/>
          </a:xfrm>
          <a:prstGeom prst="rect">
            <a:avLst/>
          </a:prstGeom>
          <a:noFill/>
          <a:ln w="9525">
            <a:noFill/>
            <a:miter lim="800000"/>
            <a:headEnd/>
            <a:tailEnd/>
          </a:ln>
          <a:effectLst>
            <a:prstShdw prst="shdw13" dist="53882" dir="13500000">
              <a:srgbClr val="808080">
                <a:alpha val="50000"/>
              </a:srgbClr>
            </a:prstShdw>
          </a:effectLst>
        </p:spPr>
      </p:pic>
      <p:sp>
        <p:nvSpPr>
          <p:cNvPr id="88069" name="Rectangle 4"/>
          <p:cNvSpPr>
            <a:spLocks noGrp="1" noChangeArrowheads="1"/>
          </p:cNvSpPr>
          <p:nvPr>
            <p:ph type="body" idx="1"/>
          </p:nvPr>
        </p:nvSpPr>
        <p:spPr>
          <a:xfrm>
            <a:off x="685800" y="1371600"/>
            <a:ext cx="7772400" cy="4724400"/>
          </a:xfrm>
          <a:noFill/>
        </p:spPr>
        <p:txBody>
          <a:bodyPr/>
          <a:lstStyle/>
          <a:p>
            <a:pPr eaLnBrk="1" hangingPunct="1">
              <a:buFont typeface="Wingdings 2" pitchFamily="18" charset="2"/>
              <a:buNone/>
            </a:pPr>
            <a:r>
              <a:rPr lang="en-US" sz="1600" b="1" smtClean="0">
                <a:latin typeface="Arial Narrow" pitchFamily="34" charset="0"/>
              </a:rPr>
              <a:t>STRUKTUR NOP </a:t>
            </a:r>
          </a:p>
          <a:p>
            <a:pPr eaLnBrk="1" hangingPunct="1"/>
            <a:r>
              <a:rPr lang="en-US" sz="1600" b="1" smtClean="0">
                <a:latin typeface="Arial Narrow" pitchFamily="34" charset="0"/>
              </a:rPr>
              <a:t>Misalnya NOP : 31.73.050.001.004-0056.0</a:t>
            </a:r>
          </a:p>
          <a:p>
            <a:pPr eaLnBrk="1" hangingPunct="1"/>
            <a:r>
              <a:rPr lang="en-US" sz="1600" b="1" smtClean="0">
                <a:latin typeface="Arial Narrow" pitchFamily="34" charset="0"/>
              </a:rPr>
              <a:t>Kode 31.73.050.001 adalah kode wilayah kelurahan Rawasari, kecamatan Cempaka Putih, Jakarta Pusat</a:t>
            </a:r>
          </a:p>
          <a:p>
            <a:pPr eaLnBrk="1" hangingPunct="1"/>
            <a:r>
              <a:rPr lang="en-US" sz="1600" b="1" smtClean="0">
                <a:latin typeface="Arial Narrow" pitchFamily="34" charset="0"/>
              </a:rPr>
              <a:t>Kode 004 adalah kode blok 004 di kelurahan tersebut</a:t>
            </a:r>
          </a:p>
          <a:p>
            <a:pPr eaLnBrk="1" hangingPunct="1"/>
            <a:r>
              <a:rPr lang="en-US" sz="1600" b="1" smtClean="0">
                <a:latin typeface="Arial Narrow" pitchFamily="34" charset="0"/>
              </a:rPr>
              <a:t>Kode 0056 adalah nomor urut 0056 di blok tersebut</a:t>
            </a:r>
          </a:p>
          <a:p>
            <a:pPr eaLnBrk="1" hangingPunct="1">
              <a:buFont typeface="Wingdings 2" pitchFamily="18" charset="2"/>
              <a:buNone/>
            </a:pPr>
            <a:r>
              <a:rPr lang="en-US" sz="1600" b="1" smtClean="0">
                <a:latin typeface="Arial Narrow" pitchFamily="34" charset="0"/>
              </a:rPr>
              <a:t>       Tanda khusus : 0 adalah kode  </a:t>
            </a:r>
          </a:p>
          <a:p>
            <a:pPr eaLnBrk="1" hangingPunct="1">
              <a:buFont typeface="Wingdings 2" pitchFamily="18" charset="2"/>
              <a:buNone/>
            </a:pPr>
            <a:r>
              <a:rPr lang="en-US" sz="1600" b="1" smtClean="0">
                <a:latin typeface="Arial Narrow" pitchFamily="34" charset="0"/>
              </a:rPr>
              <a:t>                                  </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DA442A22-AE34-41DC-BFB9-A2ABD271490A}" type="slidenum">
              <a:rPr lang="en-US"/>
              <a:pPr/>
              <a:t>95</a:t>
            </a:fld>
            <a:endParaRPr lang="en-US"/>
          </a:p>
        </p:txBody>
      </p:sp>
      <p:sp>
        <p:nvSpPr>
          <p:cNvPr id="10249" name="Date Placeholder 4"/>
          <p:cNvSpPr txBox="1">
            <a:spLocks noGrp="1"/>
          </p:cNvSpPr>
          <p:nvPr/>
        </p:nvSpPr>
        <p:spPr bwMode="auto">
          <a:xfrm>
            <a:off x="330200" y="6183313"/>
            <a:ext cx="838200" cy="266700"/>
          </a:xfrm>
          <a:prstGeom prst="rect">
            <a:avLst/>
          </a:prstGeom>
          <a:noFill/>
          <a:ln w="9525">
            <a:noFill/>
            <a:miter lim="800000"/>
            <a:headEnd/>
            <a:tailEnd/>
          </a:ln>
        </p:spPr>
        <p:txBody>
          <a:bodyPr/>
          <a:lstStyle/>
          <a:p>
            <a:pPr eaLnBrk="1" hangingPunct="1"/>
            <a:r>
              <a:rPr lang="en-US" sz="1400">
                <a:solidFill>
                  <a:srgbClr val="666699"/>
                </a:solidFill>
                <a:latin typeface="CommercialScript BT" pitchFamily="66" charset="0"/>
              </a:rPr>
              <a:t>CM</a:t>
            </a:r>
          </a:p>
        </p:txBody>
      </p:sp>
      <p:sp>
        <p:nvSpPr>
          <p:cNvPr id="187396" name="Rectangle 2"/>
          <p:cNvSpPr>
            <a:spLocks noGrp="1" noChangeArrowheads="1"/>
          </p:cNvSpPr>
          <p:nvPr>
            <p:ph type="title" idx="4294967295"/>
          </p:nvPr>
        </p:nvSpPr>
        <p:spPr bwMode="auto">
          <a:xfrm>
            <a:off x="457200" y="0"/>
            <a:ext cx="8001000" cy="838200"/>
          </a:xfrm>
        </p:spPr>
        <p:txBody>
          <a:bodyPr wrap="square" lIns="91440" tIns="45720" rIns="91440" bIns="45720" numCol="1" anchor="b" anchorCtr="0" compatLnSpc="1">
            <a:prstTxWarp prst="textNoShape">
              <a:avLst/>
            </a:prstTxWarp>
          </a:bodyPr>
          <a:lstStyle/>
          <a:p>
            <a:pPr eaLnBrk="1" hangingPunct="1">
              <a:defRPr/>
            </a:pPr>
            <a:r>
              <a:rPr lang="en-US" sz="3700" b="0" smtClean="0">
                <a:latin typeface="Castellar" pitchFamily="18" charset="0"/>
              </a:rPr>
              <a:t>NOP:</a:t>
            </a:r>
            <a:r>
              <a:rPr lang="en-US" b="0" smtClean="0"/>
              <a:t> </a:t>
            </a:r>
            <a:r>
              <a:rPr lang="en-US" sz="3300" smtClean="0">
                <a:latin typeface="Goudy Old Style" pitchFamily="18" charset="0"/>
              </a:rPr>
              <a:t>31.74.010.005.009.0043.0</a:t>
            </a:r>
            <a:endParaRPr lang="en-GB" sz="3300" smtClean="0">
              <a:latin typeface="Goudy Old Style" pitchFamily="18" charset="0"/>
            </a:endParaRPr>
          </a:p>
        </p:txBody>
      </p:sp>
      <p:pic>
        <p:nvPicPr>
          <p:cNvPr id="176131" name="Picture 3"/>
          <p:cNvPicPr>
            <a:picLocks noChangeAspect="1" noChangeArrowheads="1"/>
          </p:cNvPicPr>
          <p:nvPr/>
        </p:nvPicPr>
        <p:blipFill>
          <a:blip r:embed="rId4"/>
          <a:srcRect/>
          <a:stretch>
            <a:fillRect/>
          </a:stretch>
        </p:blipFill>
        <p:spPr bwMode="auto">
          <a:xfrm>
            <a:off x="584200" y="1371600"/>
            <a:ext cx="7975600" cy="5029200"/>
          </a:xfrm>
          <a:prstGeom prst="rect">
            <a:avLst/>
          </a:prstGeom>
          <a:noFill/>
          <a:ln w="9525">
            <a:noFill/>
            <a:miter lim="800000"/>
            <a:headEnd/>
            <a:tailEnd/>
          </a:ln>
        </p:spPr>
      </p:pic>
      <p:sp>
        <p:nvSpPr>
          <p:cNvPr id="176132" name="AutoShape 4"/>
          <p:cNvSpPr>
            <a:spLocks/>
          </p:cNvSpPr>
          <p:nvPr/>
        </p:nvSpPr>
        <p:spPr bwMode="auto">
          <a:xfrm rot="5400000">
            <a:off x="3041650" y="450850"/>
            <a:ext cx="127000" cy="647700"/>
          </a:xfrm>
          <a:prstGeom prst="rightBrace">
            <a:avLst>
              <a:gd name="adj1" fmla="val 42500"/>
              <a:gd name="adj2" fmla="val 50000"/>
            </a:avLst>
          </a:prstGeom>
          <a:noFill/>
          <a:ln w="12700">
            <a:solidFill>
              <a:srgbClr val="FF00FF"/>
            </a:solidFill>
            <a:round/>
            <a:headEnd/>
            <a:tailEnd/>
          </a:ln>
        </p:spPr>
        <p:txBody>
          <a:bodyPr rot="10800000" vert="eaVert" wrap="none" anchor="ctr"/>
          <a:lstStyle/>
          <a:p>
            <a:pPr algn="ctr"/>
            <a:endParaRPr lang="en-US" sz="1400" b="1">
              <a:solidFill>
                <a:schemeClr val="tx2"/>
              </a:solidFill>
              <a:effectLst>
                <a:outerShdw blurRad="38100" dist="38100" dir="2700000" algn="tl">
                  <a:srgbClr val="FFFFFF"/>
                </a:outerShdw>
              </a:effectLst>
              <a:latin typeface="Georgia" pitchFamily="18" charset="0"/>
            </a:endParaRPr>
          </a:p>
        </p:txBody>
      </p:sp>
      <p:sp>
        <p:nvSpPr>
          <p:cNvPr id="176134" name="AutoShape 6"/>
          <p:cNvSpPr>
            <a:spLocks/>
          </p:cNvSpPr>
          <p:nvPr/>
        </p:nvSpPr>
        <p:spPr bwMode="auto">
          <a:xfrm rot="5400000">
            <a:off x="7070725" y="92075"/>
            <a:ext cx="114300" cy="1301750"/>
          </a:xfrm>
          <a:prstGeom prst="rightBrace">
            <a:avLst>
              <a:gd name="adj1" fmla="val 94907"/>
              <a:gd name="adj2" fmla="val 50000"/>
            </a:avLst>
          </a:prstGeom>
          <a:noFill/>
          <a:ln w="12700">
            <a:solidFill>
              <a:srgbClr val="993300"/>
            </a:solidFill>
            <a:round/>
            <a:headEnd/>
            <a:tailEnd/>
          </a:ln>
        </p:spPr>
        <p:txBody>
          <a:bodyPr rot="10800000" vert="eaVert" wrap="none" anchor="ctr"/>
          <a:lstStyle/>
          <a:p>
            <a:pPr algn="ctr"/>
            <a:endParaRPr lang="en-US" sz="1400" b="1">
              <a:solidFill>
                <a:schemeClr val="tx2"/>
              </a:solidFill>
              <a:effectLst>
                <a:outerShdw blurRad="38100" dist="38100" dir="2700000" algn="tl">
                  <a:srgbClr val="FFFFFF"/>
                </a:outerShdw>
              </a:effectLst>
              <a:latin typeface="Georgia" pitchFamily="18" charset="0"/>
            </a:endParaRPr>
          </a:p>
        </p:txBody>
      </p:sp>
      <p:sp>
        <p:nvSpPr>
          <p:cNvPr id="176135" name="AutoShape 7"/>
          <p:cNvSpPr>
            <a:spLocks/>
          </p:cNvSpPr>
          <p:nvPr/>
        </p:nvSpPr>
        <p:spPr bwMode="auto">
          <a:xfrm rot="5400000">
            <a:off x="5943600" y="381000"/>
            <a:ext cx="76200" cy="685800"/>
          </a:xfrm>
          <a:prstGeom prst="rightBrace">
            <a:avLst>
              <a:gd name="adj1" fmla="val 75000"/>
              <a:gd name="adj2" fmla="val 50000"/>
            </a:avLst>
          </a:prstGeom>
          <a:noFill/>
          <a:ln w="12700">
            <a:solidFill>
              <a:srgbClr val="333333"/>
            </a:solidFill>
            <a:round/>
            <a:headEnd/>
            <a:tailEnd/>
          </a:ln>
        </p:spPr>
        <p:txBody>
          <a:bodyPr rot="10800000" vert="eaVert" wrap="none" anchor="ctr"/>
          <a:lstStyle/>
          <a:p>
            <a:pPr algn="ctr"/>
            <a:endParaRPr lang="en-US" sz="1400" b="1">
              <a:solidFill>
                <a:schemeClr val="tx2"/>
              </a:solidFill>
              <a:effectLst>
                <a:outerShdw blurRad="38100" dist="38100" dir="2700000" algn="tl">
                  <a:srgbClr val="FFFFFF"/>
                </a:outerShdw>
              </a:effectLst>
              <a:latin typeface="Georgia" pitchFamily="18" charset="0"/>
            </a:endParaRPr>
          </a:p>
        </p:txBody>
      </p:sp>
      <p:sp>
        <p:nvSpPr>
          <p:cNvPr id="176136" name="AutoShape 8"/>
          <p:cNvSpPr>
            <a:spLocks/>
          </p:cNvSpPr>
          <p:nvPr/>
        </p:nvSpPr>
        <p:spPr bwMode="auto">
          <a:xfrm rot="5400000">
            <a:off x="5105400" y="381000"/>
            <a:ext cx="152400" cy="762000"/>
          </a:xfrm>
          <a:prstGeom prst="rightBrace">
            <a:avLst>
              <a:gd name="adj1" fmla="val 41667"/>
              <a:gd name="adj2" fmla="val 50000"/>
            </a:avLst>
          </a:prstGeom>
          <a:noFill/>
          <a:ln w="12700">
            <a:solidFill>
              <a:srgbClr val="0000FF"/>
            </a:solidFill>
            <a:round/>
            <a:headEnd/>
            <a:tailEnd/>
          </a:ln>
        </p:spPr>
        <p:txBody>
          <a:bodyPr rot="10800000" vert="eaVert" wrap="none" anchor="ctr"/>
          <a:lstStyle/>
          <a:p>
            <a:pPr algn="ctr"/>
            <a:endParaRPr lang="en-US" sz="1400" b="1">
              <a:solidFill>
                <a:schemeClr val="tx2"/>
              </a:solidFill>
              <a:effectLst>
                <a:outerShdw blurRad="38100" dist="38100" dir="2700000" algn="tl">
                  <a:srgbClr val="FFFFFF"/>
                </a:outerShdw>
              </a:effectLst>
              <a:latin typeface="Georgia" pitchFamily="18" charset="0"/>
            </a:endParaRPr>
          </a:p>
        </p:txBody>
      </p:sp>
      <p:sp>
        <p:nvSpPr>
          <p:cNvPr id="176137" name="AutoShape 9"/>
          <p:cNvSpPr>
            <a:spLocks/>
          </p:cNvSpPr>
          <p:nvPr/>
        </p:nvSpPr>
        <p:spPr bwMode="auto">
          <a:xfrm rot="5400000">
            <a:off x="4333081" y="467519"/>
            <a:ext cx="147638" cy="584200"/>
          </a:xfrm>
          <a:prstGeom prst="rightBrace">
            <a:avLst>
              <a:gd name="adj1" fmla="val 32975"/>
              <a:gd name="adj2" fmla="val 50000"/>
            </a:avLst>
          </a:prstGeom>
          <a:noFill/>
          <a:ln w="12700">
            <a:solidFill>
              <a:srgbClr val="FF0000"/>
            </a:solidFill>
            <a:round/>
            <a:headEnd/>
            <a:tailEnd/>
          </a:ln>
        </p:spPr>
        <p:txBody>
          <a:bodyPr rot="10800000" vert="eaVert" wrap="none" anchor="ctr"/>
          <a:lstStyle/>
          <a:p>
            <a:pPr algn="ctr"/>
            <a:endParaRPr lang="en-US" sz="1400" b="1">
              <a:solidFill>
                <a:schemeClr val="tx2"/>
              </a:solidFill>
              <a:effectLst>
                <a:outerShdw blurRad="38100" dist="38100" dir="2700000" algn="tl">
                  <a:srgbClr val="FFFFFF"/>
                </a:outerShdw>
              </a:effectLst>
              <a:latin typeface="Georgia" pitchFamily="18" charset="0"/>
            </a:endParaRPr>
          </a:p>
        </p:txBody>
      </p:sp>
      <p:sp>
        <p:nvSpPr>
          <p:cNvPr id="176138" name="AutoShape 10"/>
          <p:cNvSpPr>
            <a:spLocks/>
          </p:cNvSpPr>
          <p:nvPr/>
        </p:nvSpPr>
        <p:spPr bwMode="auto">
          <a:xfrm rot="5400000">
            <a:off x="3640931" y="592932"/>
            <a:ext cx="122237" cy="368300"/>
          </a:xfrm>
          <a:prstGeom prst="rightBrace">
            <a:avLst>
              <a:gd name="adj1" fmla="val 25108"/>
              <a:gd name="adj2" fmla="val 50000"/>
            </a:avLst>
          </a:prstGeom>
          <a:noFill/>
          <a:ln w="12700">
            <a:solidFill>
              <a:srgbClr val="008000"/>
            </a:solidFill>
            <a:round/>
            <a:headEnd/>
            <a:tailEnd/>
          </a:ln>
        </p:spPr>
        <p:txBody>
          <a:bodyPr rot="10800000" vert="eaVert" wrap="none" anchor="ctr"/>
          <a:lstStyle/>
          <a:p>
            <a:pPr algn="ctr"/>
            <a:endParaRPr lang="en-US" sz="1400" b="1">
              <a:solidFill>
                <a:schemeClr val="tx2"/>
              </a:solidFill>
              <a:effectLst>
                <a:outerShdw blurRad="38100" dist="38100" dir="2700000" algn="tl">
                  <a:srgbClr val="FFFFFF"/>
                </a:outerShdw>
              </a:effectLst>
              <a:latin typeface="Georgia" pitchFamily="18" charset="0"/>
            </a:endParaRPr>
          </a:p>
        </p:txBody>
      </p:sp>
      <p:sp>
        <p:nvSpPr>
          <p:cNvPr id="10258" name="Text Box 12"/>
          <p:cNvSpPr txBox="1">
            <a:spLocks noChangeArrowheads="1"/>
          </p:cNvSpPr>
          <p:nvPr/>
        </p:nvSpPr>
        <p:spPr bwMode="auto">
          <a:xfrm>
            <a:off x="2667000" y="914400"/>
            <a:ext cx="7518400" cy="412750"/>
          </a:xfrm>
          <a:prstGeom prst="rect">
            <a:avLst/>
          </a:prstGeom>
          <a:noFill/>
          <a:ln w="12700" algn="ctr">
            <a:noFill/>
            <a:miter lim="800000"/>
            <a:headEnd/>
            <a:tailEnd/>
          </a:ln>
        </p:spPr>
        <p:txBody>
          <a:bodyPr>
            <a:spAutoFit/>
          </a:bodyPr>
          <a:lstStyle/>
          <a:p>
            <a:pPr>
              <a:spcBef>
                <a:spcPct val="50000"/>
              </a:spcBef>
            </a:pPr>
            <a:r>
              <a:rPr lang="en-US" sz="2100">
                <a:solidFill>
                  <a:srgbClr val="FF33CC"/>
                </a:solidFill>
                <a:latin typeface="BlackChancery" pitchFamily="2" charset="0"/>
              </a:rPr>
              <a:t>Prop</a:t>
            </a:r>
            <a:r>
              <a:rPr lang="en-US" sz="2100">
                <a:latin typeface="BlackChancery" pitchFamily="2" charset="0"/>
              </a:rPr>
              <a:t>. </a:t>
            </a:r>
            <a:r>
              <a:rPr lang="en-US" sz="2100">
                <a:solidFill>
                  <a:srgbClr val="008000"/>
                </a:solidFill>
                <a:latin typeface="BlackChancery" pitchFamily="2" charset="0"/>
              </a:rPr>
              <a:t>Kab.</a:t>
            </a:r>
            <a:r>
              <a:rPr lang="en-US" sz="2100">
                <a:latin typeface="BlackChancery" pitchFamily="2" charset="0"/>
              </a:rPr>
              <a:t>  </a:t>
            </a:r>
            <a:r>
              <a:rPr lang="en-US" sz="2100">
                <a:solidFill>
                  <a:srgbClr val="FF0000"/>
                </a:solidFill>
                <a:latin typeface="BlackChancery" pitchFamily="2" charset="0"/>
              </a:rPr>
              <a:t>Kec.</a:t>
            </a:r>
            <a:r>
              <a:rPr lang="en-US" sz="2100">
                <a:latin typeface="BlackChancery" pitchFamily="2" charset="0"/>
              </a:rPr>
              <a:t>    </a:t>
            </a:r>
            <a:r>
              <a:rPr lang="en-US" sz="2100">
                <a:solidFill>
                  <a:srgbClr val="3333FF"/>
                </a:solidFill>
                <a:latin typeface="BlackChancery" pitchFamily="2" charset="0"/>
              </a:rPr>
              <a:t>Kel.</a:t>
            </a:r>
            <a:r>
              <a:rPr lang="en-US" sz="2100">
                <a:latin typeface="BlackChancery" pitchFamily="2" charset="0"/>
              </a:rPr>
              <a:t>    </a:t>
            </a:r>
            <a:r>
              <a:rPr lang="en-US" sz="2100">
                <a:solidFill>
                  <a:srgbClr val="333333"/>
                </a:solidFill>
                <a:latin typeface="BlackChancery" pitchFamily="2" charset="0"/>
              </a:rPr>
              <a:t>Blok</a:t>
            </a:r>
            <a:r>
              <a:rPr lang="en-US" sz="2100">
                <a:latin typeface="BlackChancery" pitchFamily="2" charset="0"/>
              </a:rPr>
              <a:t>  </a:t>
            </a:r>
            <a:r>
              <a:rPr lang="en-US" sz="2100">
                <a:solidFill>
                  <a:srgbClr val="663300"/>
                </a:solidFill>
                <a:latin typeface="BlackChancery" pitchFamily="2" charset="0"/>
              </a:rPr>
              <a:t>No Urut</a:t>
            </a:r>
            <a:r>
              <a:rPr lang="en-US" sz="2100">
                <a:latin typeface="BlackChancery" pitchFamily="2" charset="0"/>
              </a:rPr>
              <a:t> </a:t>
            </a:r>
            <a:r>
              <a:rPr lang="en-US" sz="2100">
                <a:solidFill>
                  <a:srgbClr val="990099"/>
                </a:solidFill>
                <a:latin typeface="BlackChancery" pitchFamily="2" charset="0"/>
              </a:rPr>
              <a:t>Kode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76131"/>
                                        </p:tgtEl>
                                        <p:attrNameLst>
                                          <p:attrName>style.visibility</p:attrName>
                                        </p:attrNameLst>
                                      </p:cBhvr>
                                      <p:to>
                                        <p:strVal val="visible"/>
                                      </p:to>
                                    </p:set>
                                    <p:anim calcmode="lin" valueType="num">
                                      <p:cBhvr>
                                        <p:cTn id="7" dur="500" fill="hold"/>
                                        <p:tgtEl>
                                          <p:spTgt spid="176131"/>
                                        </p:tgtEl>
                                        <p:attrNameLst>
                                          <p:attrName>ppt_w</p:attrName>
                                        </p:attrNameLst>
                                      </p:cBhvr>
                                      <p:tavLst>
                                        <p:tav tm="0">
                                          <p:val>
                                            <p:fltVal val="0"/>
                                          </p:val>
                                        </p:tav>
                                        <p:tav tm="100000">
                                          <p:val>
                                            <p:strVal val="#ppt_w"/>
                                          </p:val>
                                        </p:tav>
                                      </p:tavLst>
                                    </p:anim>
                                    <p:anim calcmode="lin" valueType="num">
                                      <p:cBhvr>
                                        <p:cTn id="8" dur="500" fill="hold"/>
                                        <p:tgtEl>
                                          <p:spTgt spid="1761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84A9E2BB-293D-45A8-91FF-05D0812496AA}" type="slidenum">
              <a:rPr lang="en-US"/>
              <a:pPr/>
              <a:t>96</a:t>
            </a:fld>
            <a:endParaRPr lang="en-US"/>
          </a:p>
        </p:txBody>
      </p:sp>
      <p:sp>
        <p:nvSpPr>
          <p:cNvPr id="29698" name="Rectangle 2"/>
          <p:cNvSpPr>
            <a:spLocks noGrp="1" noChangeArrowheads="1"/>
          </p:cNvSpPr>
          <p:nvPr>
            <p:ph type="title" idx="4294967295"/>
          </p:nvPr>
        </p:nvSpPr>
        <p:spPr/>
        <p:txBody>
          <a:bodyPr lIns="92075" tIns="46038" rIns="92075" bIns="46038"/>
          <a:lstStyle/>
          <a:p>
            <a:pPr eaLnBrk="1" fontAlgn="auto" hangingPunct="1">
              <a:spcAft>
                <a:spcPts val="0"/>
              </a:spcAft>
              <a:defRPr/>
            </a:pPr>
            <a:r>
              <a:rPr lang="en-US" sz="40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Palatia" charset="0"/>
              </a:rPr>
              <a:t>SANKSI PIDANA</a:t>
            </a:r>
            <a:br>
              <a:rPr lang="en-US" sz="40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Palatia" charset="0"/>
              </a:rPr>
            </a:br>
            <a:r>
              <a:rPr lang="en-US" sz="20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Palatia" charset="0"/>
              </a:rPr>
              <a:t>( Ps.24 )</a:t>
            </a:r>
            <a:endParaRPr lang="en-US" sz="32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Palatia" charset="0"/>
            </a:endParaRPr>
          </a:p>
        </p:txBody>
      </p:sp>
      <p:sp>
        <p:nvSpPr>
          <p:cNvPr id="29700" name="Rectangle 4"/>
          <p:cNvSpPr>
            <a:spLocks noChangeArrowheads="1"/>
          </p:cNvSpPr>
          <p:nvPr/>
        </p:nvSpPr>
        <p:spPr bwMode="auto">
          <a:xfrm>
            <a:off x="595313" y="1843088"/>
            <a:ext cx="2141537" cy="557212"/>
          </a:xfrm>
          <a:prstGeom prst="rect">
            <a:avLst/>
          </a:prstGeom>
          <a:solidFill>
            <a:schemeClr val="bg1"/>
          </a:solidFill>
          <a:ln w="38100">
            <a:solidFill>
              <a:srgbClr val="D60093"/>
            </a:solidFill>
            <a:miter lim="800000"/>
            <a:headEnd/>
            <a:tailEnd/>
          </a:ln>
        </p:spPr>
        <p:txBody>
          <a:bodyPr wrap="none" lIns="92075" tIns="46038" rIns="92075" bIns="46038">
            <a:spAutoFit/>
          </a:bodyPr>
          <a:lstStyle/>
          <a:p>
            <a:r>
              <a:rPr lang="en-US" sz="2800">
                <a:latin typeface="Times New Roman" pitchFamily="18" charset="0"/>
              </a:rPr>
              <a:t>KEALPAAN</a:t>
            </a:r>
          </a:p>
        </p:txBody>
      </p:sp>
      <p:sp>
        <p:nvSpPr>
          <p:cNvPr id="29701" name="Rectangle 5"/>
          <p:cNvSpPr>
            <a:spLocks noChangeArrowheads="1"/>
          </p:cNvSpPr>
          <p:nvPr/>
        </p:nvSpPr>
        <p:spPr bwMode="auto">
          <a:xfrm>
            <a:off x="3581400" y="1782763"/>
            <a:ext cx="5434013" cy="1311275"/>
          </a:xfrm>
          <a:prstGeom prst="rect">
            <a:avLst/>
          </a:prstGeom>
          <a:noFill/>
          <a:ln w="9525">
            <a:noFill/>
            <a:miter lim="800000"/>
            <a:headEnd/>
            <a:tailEnd/>
          </a:ln>
        </p:spPr>
        <p:txBody>
          <a:bodyPr lIns="92075" tIns="46038" rIns="92075" bIns="46038">
            <a:spAutoFit/>
          </a:bodyPr>
          <a:lstStyle/>
          <a:p>
            <a:r>
              <a:rPr lang="en-US" sz="2000">
                <a:latin typeface="Times New Roman" pitchFamily="18" charset="0"/>
              </a:rPr>
              <a:t>1. </a:t>
            </a:r>
            <a:r>
              <a:rPr lang="en-US" sz="2000" b="1">
                <a:latin typeface="Times New Roman" pitchFamily="18" charset="0"/>
              </a:rPr>
              <a:t>Tidak mengembalikan SPOP</a:t>
            </a:r>
          </a:p>
          <a:p>
            <a:r>
              <a:rPr lang="en-US" sz="2000" b="1">
                <a:latin typeface="Times New Roman" pitchFamily="18" charset="0"/>
              </a:rPr>
              <a:t>2. Menyampaikan SPOP ttp isinya tdk lengkap /</a:t>
            </a:r>
          </a:p>
          <a:p>
            <a:r>
              <a:rPr lang="en-US" sz="2000" b="1">
                <a:latin typeface="Times New Roman" pitchFamily="18" charset="0"/>
              </a:rPr>
              <a:t>    tdk benar dan menimbulkan kerugian bagi </a:t>
            </a:r>
          </a:p>
          <a:p>
            <a:r>
              <a:rPr lang="en-US" sz="2000" b="1">
                <a:latin typeface="Times New Roman" pitchFamily="18" charset="0"/>
              </a:rPr>
              <a:t>     negara .</a:t>
            </a:r>
          </a:p>
        </p:txBody>
      </p:sp>
      <p:sp>
        <p:nvSpPr>
          <p:cNvPr id="29702" name="Line 6"/>
          <p:cNvSpPr>
            <a:spLocks noChangeShapeType="1"/>
          </p:cNvSpPr>
          <p:nvPr/>
        </p:nvSpPr>
        <p:spPr bwMode="auto">
          <a:xfrm>
            <a:off x="2819400" y="2209800"/>
            <a:ext cx="381000" cy="0"/>
          </a:xfrm>
          <a:prstGeom prst="line">
            <a:avLst/>
          </a:prstGeom>
          <a:noFill/>
          <a:ln w="12700">
            <a:solidFill>
              <a:schemeClr val="tx1"/>
            </a:solidFill>
            <a:round/>
            <a:headEnd type="none" w="sm" len="sm"/>
            <a:tailEnd type="stealth" w="med" len="lg"/>
          </a:ln>
        </p:spPr>
        <p:txBody>
          <a:bodyPr wrap="none" anchor="ctr"/>
          <a:lstStyle/>
          <a:p>
            <a:endParaRPr lang="en-US"/>
          </a:p>
        </p:txBody>
      </p:sp>
      <p:sp>
        <p:nvSpPr>
          <p:cNvPr id="29703" name="Rectangle 7"/>
          <p:cNvSpPr>
            <a:spLocks noChangeArrowheads="1"/>
          </p:cNvSpPr>
          <p:nvPr/>
        </p:nvSpPr>
        <p:spPr bwMode="auto">
          <a:xfrm>
            <a:off x="3200400" y="1600200"/>
            <a:ext cx="722313" cy="1098550"/>
          </a:xfrm>
          <a:prstGeom prst="rect">
            <a:avLst/>
          </a:prstGeom>
          <a:noFill/>
          <a:ln w="9525">
            <a:noFill/>
            <a:miter lim="800000"/>
            <a:headEnd/>
            <a:tailEnd/>
          </a:ln>
        </p:spPr>
        <p:txBody>
          <a:bodyPr lIns="92075" tIns="46038" rIns="92075" bIns="46038">
            <a:spAutoFit/>
          </a:bodyPr>
          <a:lstStyle/>
          <a:p>
            <a:r>
              <a:rPr lang="en-US" sz="6600">
                <a:latin typeface="Times New Roman" pitchFamily="18" charset="0"/>
              </a:rPr>
              <a:t>{</a:t>
            </a:r>
          </a:p>
        </p:txBody>
      </p:sp>
      <p:graphicFrame>
        <p:nvGraphicFramePr>
          <p:cNvPr id="29705" name="Object 9"/>
          <p:cNvGraphicFramePr>
            <a:graphicFrameLocks/>
          </p:cNvGraphicFramePr>
          <p:nvPr/>
        </p:nvGraphicFramePr>
        <p:xfrm>
          <a:off x="5791200" y="3886200"/>
          <a:ext cx="2286000" cy="1752600"/>
        </p:xfrm>
        <a:graphic>
          <a:graphicData uri="http://schemas.openxmlformats.org/presentationml/2006/ole">
            <p:oleObj spid="_x0000_s11266" name="ClipArt" r:id="rId3" imgW="922320" imgH="1903320" progId="">
              <p:embed/>
            </p:oleObj>
          </a:graphicData>
        </a:graphic>
      </p:graphicFrame>
      <p:sp>
        <p:nvSpPr>
          <p:cNvPr id="29706" name="Rectangle 10"/>
          <p:cNvSpPr>
            <a:spLocks noChangeArrowheads="1"/>
          </p:cNvSpPr>
          <p:nvPr/>
        </p:nvSpPr>
        <p:spPr bwMode="auto">
          <a:xfrm>
            <a:off x="1295400" y="4572000"/>
            <a:ext cx="5715000" cy="1616075"/>
          </a:xfrm>
          <a:prstGeom prst="rect">
            <a:avLst/>
          </a:prstGeom>
          <a:noFill/>
          <a:ln w="9525">
            <a:noFill/>
            <a:miter lim="800000"/>
            <a:headEnd/>
            <a:tailEnd/>
          </a:ln>
        </p:spPr>
        <p:txBody>
          <a:bodyPr lIns="92075" tIns="46038" rIns="92075" bIns="46038">
            <a:spAutoFit/>
          </a:bodyPr>
          <a:lstStyle/>
          <a:p>
            <a:r>
              <a:rPr lang="en-US" sz="2000">
                <a:latin typeface="Times New Roman" pitchFamily="18" charset="0"/>
              </a:rPr>
              <a:t>  </a:t>
            </a:r>
            <a:r>
              <a:rPr lang="en-US" sz="2000" b="1">
                <a:latin typeface="Times New Roman" pitchFamily="18" charset="0"/>
              </a:rPr>
              <a:t>6 BULAN ATAU DENDA</a:t>
            </a:r>
          </a:p>
          <a:p>
            <a:endParaRPr lang="en-US" sz="2000" b="1">
              <a:latin typeface="Times New Roman" pitchFamily="18" charset="0"/>
            </a:endParaRPr>
          </a:p>
          <a:p>
            <a:r>
              <a:rPr lang="en-US" sz="2000" b="1">
                <a:latin typeface="Times New Roman" pitchFamily="18" charset="0"/>
              </a:rPr>
              <a:t>  SETINGGI-TINGGI NYA  2 X PAJAK</a:t>
            </a:r>
          </a:p>
          <a:p>
            <a:r>
              <a:rPr lang="en-US" sz="2000" b="1">
                <a:latin typeface="Times New Roman" pitchFamily="18" charset="0"/>
              </a:rPr>
              <a:t>                                          </a:t>
            </a:r>
          </a:p>
          <a:p>
            <a:r>
              <a:rPr lang="en-US" sz="2000" b="1">
                <a:latin typeface="Times New Roman" pitchFamily="18" charset="0"/>
              </a:rPr>
              <a:t>                                        TERUTANG.</a:t>
            </a:r>
          </a:p>
        </p:txBody>
      </p:sp>
      <p:sp>
        <p:nvSpPr>
          <p:cNvPr id="11274" name="Rectangle 11"/>
          <p:cNvSpPr>
            <a:spLocks noChangeArrowheads="1"/>
          </p:cNvSpPr>
          <p:nvPr/>
        </p:nvSpPr>
        <p:spPr bwMode="auto">
          <a:xfrm flipV="1">
            <a:off x="1981200" y="5394325"/>
            <a:ext cx="5029200" cy="396875"/>
          </a:xfrm>
          <a:prstGeom prst="rect">
            <a:avLst/>
          </a:prstGeom>
          <a:noFill/>
          <a:ln w="9525">
            <a:noFill/>
            <a:miter lim="800000"/>
            <a:headEnd/>
            <a:tailEnd/>
          </a:ln>
        </p:spPr>
        <p:txBody>
          <a:bodyPr lIns="92075" tIns="46038" rIns="92075" bIns="46038">
            <a:spAutoFit/>
          </a:bodyPr>
          <a:lstStyle/>
          <a:p>
            <a:r>
              <a:rPr lang="en-US" sz="2000">
                <a:latin typeface="Times New Roman" pitchFamily="18" charset="0"/>
              </a:rPr>
              <a:t>.</a:t>
            </a:r>
          </a:p>
        </p:txBody>
      </p:sp>
      <p:sp>
        <p:nvSpPr>
          <p:cNvPr id="29708" name="Rectangle 12"/>
          <p:cNvSpPr>
            <a:spLocks noChangeArrowheads="1"/>
          </p:cNvSpPr>
          <p:nvPr/>
        </p:nvSpPr>
        <p:spPr bwMode="auto">
          <a:xfrm>
            <a:off x="1433513" y="4068763"/>
            <a:ext cx="4324350" cy="396875"/>
          </a:xfrm>
          <a:prstGeom prst="rect">
            <a:avLst/>
          </a:prstGeom>
          <a:noFill/>
          <a:ln w="9525">
            <a:noFill/>
            <a:miter lim="800000"/>
            <a:headEnd/>
            <a:tailEnd/>
          </a:ln>
        </p:spPr>
        <p:txBody>
          <a:bodyPr wrap="none" lIns="92075" tIns="46038" rIns="92075" bIns="46038">
            <a:spAutoFit/>
          </a:bodyPr>
          <a:lstStyle/>
          <a:p>
            <a:r>
              <a:rPr lang="en-US" sz="2000" b="1">
                <a:latin typeface="Times New Roman" pitchFamily="18" charset="0"/>
              </a:rPr>
              <a:t>PIDANA KURUNGAN MAKSIMUM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edge">
                                      <p:cBhvr>
                                        <p:cTn id="7" dur="20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fade">
                                      <p:cBhvr>
                                        <p:cTn id="12" dur="1000"/>
                                        <p:tgtEl>
                                          <p:spTgt spid="29700"/>
                                        </p:tgtEl>
                                      </p:cBhvr>
                                    </p:animEffect>
                                    <p:anim calcmode="lin" valueType="num">
                                      <p:cBhvr>
                                        <p:cTn id="13" dur="1000" fill="hold"/>
                                        <p:tgtEl>
                                          <p:spTgt spid="29700"/>
                                        </p:tgtEl>
                                        <p:attrNameLst>
                                          <p:attrName>ppt_x</p:attrName>
                                        </p:attrNameLst>
                                      </p:cBhvr>
                                      <p:tavLst>
                                        <p:tav tm="0">
                                          <p:val>
                                            <p:strVal val="#ppt_x"/>
                                          </p:val>
                                        </p:tav>
                                        <p:tav tm="100000">
                                          <p:val>
                                            <p:strVal val="#ppt_x"/>
                                          </p:val>
                                        </p:tav>
                                      </p:tavLst>
                                    </p:anim>
                                    <p:anim calcmode="lin" valueType="num">
                                      <p:cBhvr>
                                        <p:cTn id="14" dur="1000" fill="hold"/>
                                        <p:tgtEl>
                                          <p:spTgt spid="2970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29702"/>
                                        </p:tgtEl>
                                        <p:attrNameLst>
                                          <p:attrName>style.visibility</p:attrName>
                                        </p:attrNameLst>
                                      </p:cBhvr>
                                      <p:to>
                                        <p:strVal val="visible"/>
                                      </p:to>
                                    </p:set>
                                    <p:animEffect transition="in" filter="box(in)">
                                      <p:cBhvr>
                                        <p:cTn id="19" dur="500"/>
                                        <p:tgtEl>
                                          <p:spTgt spid="29702"/>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9703"/>
                                        </p:tgtEl>
                                        <p:attrNameLst>
                                          <p:attrName>style.visibility</p:attrName>
                                        </p:attrNameLst>
                                      </p:cBhvr>
                                      <p:to>
                                        <p:strVal val="visible"/>
                                      </p:to>
                                    </p:set>
                                    <p:animEffect transition="in" filter="box(in)">
                                      <p:cBhvr>
                                        <p:cTn id="24" dur="500"/>
                                        <p:tgtEl>
                                          <p:spTgt spid="29703"/>
                                        </p:tgtEl>
                                      </p:cBhvr>
                                    </p:animEffect>
                                  </p:childTnLst>
                                </p:cTn>
                              </p:par>
                            </p:childTnLst>
                          </p:cTn>
                        </p:par>
                      </p:childTnLst>
                    </p:cTn>
                  </p:par>
                  <p:par>
                    <p:cTn id="25" fill="hold">
                      <p:stCondLst>
                        <p:cond delay="indefinite"/>
                      </p:stCondLst>
                      <p:childTnLst>
                        <p:par>
                          <p:cTn id="26" fill="hold">
                            <p:stCondLst>
                              <p:cond delay="0"/>
                            </p:stCondLst>
                            <p:childTnLst>
                              <p:par>
                                <p:cTn id="27" presetID="40" presetClass="entr" presetSubtype="0" fill="hold" grpId="0" nodeType="clickEffect">
                                  <p:stCondLst>
                                    <p:cond delay="0"/>
                                  </p:stCondLst>
                                  <p:iterate type="lt">
                                    <p:tmPct val="10000"/>
                                  </p:iterate>
                                  <p:childTnLst>
                                    <p:set>
                                      <p:cBhvr>
                                        <p:cTn id="28" dur="1" fill="hold">
                                          <p:stCondLst>
                                            <p:cond delay="0"/>
                                          </p:stCondLst>
                                        </p:cTn>
                                        <p:tgtEl>
                                          <p:spTgt spid="29701"/>
                                        </p:tgtEl>
                                        <p:attrNameLst>
                                          <p:attrName>style.visibility</p:attrName>
                                        </p:attrNameLst>
                                      </p:cBhvr>
                                      <p:to>
                                        <p:strVal val="visible"/>
                                      </p:to>
                                    </p:set>
                                    <p:animEffect transition="in" filter="fade">
                                      <p:cBhvr>
                                        <p:cTn id="29" dur="1000"/>
                                        <p:tgtEl>
                                          <p:spTgt spid="29701"/>
                                        </p:tgtEl>
                                      </p:cBhvr>
                                    </p:animEffect>
                                    <p:anim calcmode="lin" valueType="num">
                                      <p:cBhvr>
                                        <p:cTn id="30" dur="1000" fill="hold"/>
                                        <p:tgtEl>
                                          <p:spTgt spid="29701"/>
                                        </p:tgtEl>
                                        <p:attrNameLst>
                                          <p:attrName>ppt_x</p:attrName>
                                        </p:attrNameLst>
                                      </p:cBhvr>
                                      <p:tavLst>
                                        <p:tav tm="0">
                                          <p:val>
                                            <p:strVal val="#ppt_x-.1"/>
                                          </p:val>
                                        </p:tav>
                                        <p:tav tm="100000">
                                          <p:val>
                                            <p:strVal val="#ppt_x"/>
                                          </p:val>
                                        </p:tav>
                                      </p:tavLst>
                                    </p:anim>
                                    <p:anim calcmode="lin" valueType="num">
                                      <p:cBhvr>
                                        <p:cTn id="31" dur="1000" fill="hold"/>
                                        <p:tgtEl>
                                          <p:spTgt spid="29701"/>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9705"/>
                                        </p:tgtEl>
                                        <p:attrNameLst>
                                          <p:attrName>style.visibility</p:attrName>
                                        </p:attrNameLst>
                                      </p:cBhvr>
                                      <p:to>
                                        <p:strVal val="visible"/>
                                      </p:to>
                                    </p:set>
                                    <p:animEffect transition="in" filter="fade">
                                      <p:cBhvr>
                                        <p:cTn id="36" dur="1000"/>
                                        <p:tgtEl>
                                          <p:spTgt spid="29705"/>
                                        </p:tgtEl>
                                      </p:cBhvr>
                                    </p:animEffect>
                                    <p:anim calcmode="lin" valueType="num">
                                      <p:cBhvr>
                                        <p:cTn id="37" dur="1000" fill="hold"/>
                                        <p:tgtEl>
                                          <p:spTgt spid="29705"/>
                                        </p:tgtEl>
                                        <p:attrNameLst>
                                          <p:attrName>ppt_x</p:attrName>
                                        </p:attrNameLst>
                                      </p:cBhvr>
                                      <p:tavLst>
                                        <p:tav tm="0">
                                          <p:val>
                                            <p:strVal val="#ppt_x"/>
                                          </p:val>
                                        </p:tav>
                                        <p:tav tm="100000">
                                          <p:val>
                                            <p:strVal val="#ppt_x"/>
                                          </p:val>
                                        </p:tav>
                                      </p:tavLst>
                                    </p:anim>
                                    <p:anim calcmode="lin" valueType="num">
                                      <p:cBhvr>
                                        <p:cTn id="38" dur="1000" fill="hold"/>
                                        <p:tgtEl>
                                          <p:spTgt spid="2970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0" presetClass="entr" presetSubtype="0" fill="hold" grpId="0" nodeType="clickEffect">
                                  <p:stCondLst>
                                    <p:cond delay="0"/>
                                  </p:stCondLst>
                                  <p:iterate type="lt">
                                    <p:tmPct val="10000"/>
                                  </p:iterate>
                                  <p:childTnLst>
                                    <p:set>
                                      <p:cBhvr>
                                        <p:cTn id="42" dur="1" fill="hold">
                                          <p:stCondLst>
                                            <p:cond delay="0"/>
                                          </p:stCondLst>
                                        </p:cTn>
                                        <p:tgtEl>
                                          <p:spTgt spid="29708"/>
                                        </p:tgtEl>
                                        <p:attrNameLst>
                                          <p:attrName>style.visibility</p:attrName>
                                        </p:attrNameLst>
                                      </p:cBhvr>
                                      <p:to>
                                        <p:strVal val="visible"/>
                                      </p:to>
                                    </p:set>
                                    <p:animEffect transition="in" filter="fade">
                                      <p:cBhvr>
                                        <p:cTn id="43" dur="1000"/>
                                        <p:tgtEl>
                                          <p:spTgt spid="29708"/>
                                        </p:tgtEl>
                                      </p:cBhvr>
                                    </p:animEffect>
                                    <p:anim calcmode="lin" valueType="num">
                                      <p:cBhvr>
                                        <p:cTn id="44" dur="1000" fill="hold"/>
                                        <p:tgtEl>
                                          <p:spTgt spid="29708"/>
                                        </p:tgtEl>
                                        <p:attrNameLst>
                                          <p:attrName>ppt_x</p:attrName>
                                        </p:attrNameLst>
                                      </p:cBhvr>
                                      <p:tavLst>
                                        <p:tav tm="0">
                                          <p:val>
                                            <p:strVal val="#ppt_x-.1"/>
                                          </p:val>
                                        </p:tav>
                                        <p:tav tm="100000">
                                          <p:val>
                                            <p:strVal val="#ppt_x"/>
                                          </p:val>
                                        </p:tav>
                                      </p:tavLst>
                                    </p:anim>
                                    <p:anim calcmode="lin" valueType="num">
                                      <p:cBhvr>
                                        <p:cTn id="45" dur="1000" fill="hold"/>
                                        <p:tgtEl>
                                          <p:spTgt spid="29708"/>
                                        </p:tgtEl>
                                        <p:attrNameLst>
                                          <p:attrName>ppt_y</p:attrName>
                                        </p:attrNameLst>
                                      </p:cBhvr>
                                      <p:tavLst>
                                        <p:tav tm="0">
                                          <p:val>
                                            <p:strVal val="#ppt_y"/>
                                          </p:val>
                                        </p:tav>
                                        <p:tav tm="100000">
                                          <p:val>
                                            <p:strVal val="#ppt_y"/>
                                          </p:val>
                                        </p:tav>
                                      </p:tavLst>
                                    </p:anim>
                                  </p:childTnLst>
                                </p:cTn>
                              </p:par>
                            </p:childTnLst>
                          </p:cTn>
                        </p:par>
                        <p:par>
                          <p:cTn id="46" fill="hold">
                            <p:stCondLst>
                              <p:cond delay="3100"/>
                            </p:stCondLst>
                            <p:childTnLst>
                              <p:par>
                                <p:cTn id="47" presetID="40" presetClass="entr" presetSubtype="0" fill="hold" grpId="0" nodeType="afterEffect">
                                  <p:stCondLst>
                                    <p:cond delay="0"/>
                                  </p:stCondLst>
                                  <p:iterate type="lt">
                                    <p:tmPct val="10000"/>
                                  </p:iterate>
                                  <p:childTnLst>
                                    <p:set>
                                      <p:cBhvr>
                                        <p:cTn id="48" dur="1" fill="hold">
                                          <p:stCondLst>
                                            <p:cond delay="0"/>
                                          </p:stCondLst>
                                        </p:cTn>
                                        <p:tgtEl>
                                          <p:spTgt spid="29706"/>
                                        </p:tgtEl>
                                        <p:attrNameLst>
                                          <p:attrName>style.visibility</p:attrName>
                                        </p:attrNameLst>
                                      </p:cBhvr>
                                      <p:to>
                                        <p:strVal val="visible"/>
                                      </p:to>
                                    </p:set>
                                    <p:animEffect transition="in" filter="fade">
                                      <p:cBhvr>
                                        <p:cTn id="49" dur="1000"/>
                                        <p:tgtEl>
                                          <p:spTgt spid="29706"/>
                                        </p:tgtEl>
                                      </p:cBhvr>
                                    </p:animEffect>
                                    <p:anim calcmode="lin" valueType="num">
                                      <p:cBhvr>
                                        <p:cTn id="50" dur="1000" fill="hold"/>
                                        <p:tgtEl>
                                          <p:spTgt spid="29706"/>
                                        </p:tgtEl>
                                        <p:attrNameLst>
                                          <p:attrName>ppt_x</p:attrName>
                                        </p:attrNameLst>
                                      </p:cBhvr>
                                      <p:tavLst>
                                        <p:tav tm="0">
                                          <p:val>
                                            <p:strVal val="#ppt_x-.1"/>
                                          </p:val>
                                        </p:tav>
                                        <p:tav tm="100000">
                                          <p:val>
                                            <p:strVal val="#ppt_x"/>
                                          </p:val>
                                        </p:tav>
                                      </p:tavLst>
                                    </p:anim>
                                    <p:anim calcmode="lin" valueType="num">
                                      <p:cBhvr>
                                        <p:cTn id="51" dur="1000" fill="hold"/>
                                        <p:tgtEl>
                                          <p:spTgt spid="297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nimBg="1"/>
      <p:bldP spid="29701" grpId="0"/>
      <p:bldP spid="29702" grpId="0" animBg="1"/>
      <p:bldP spid="29703" grpId="0"/>
      <p:bldP spid="29706" grpId="0"/>
      <p:bldP spid="2970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82569F95-B633-45F9-9987-0665B06BB725}" type="slidenum">
              <a:rPr lang="en-US"/>
              <a:pPr/>
              <a:t>97</a:t>
            </a:fld>
            <a:endParaRPr lang="en-US"/>
          </a:p>
        </p:txBody>
      </p:sp>
      <p:sp>
        <p:nvSpPr>
          <p:cNvPr id="30722" name="Rectangle 2"/>
          <p:cNvSpPr>
            <a:spLocks noGrp="1" noChangeArrowheads="1"/>
          </p:cNvSpPr>
          <p:nvPr>
            <p:ph type="title" idx="4294967295"/>
          </p:nvPr>
        </p:nvSpPr>
        <p:spPr/>
        <p:txBody>
          <a:bodyPr lIns="92075" tIns="46038" rIns="92075" bIns="46038"/>
          <a:lstStyle/>
          <a:p>
            <a:pPr eaLnBrk="1" fontAlgn="auto" hangingPunct="1">
              <a:spcAft>
                <a:spcPts val="0"/>
              </a:spcAft>
              <a:defRPr/>
            </a:pPr>
            <a:r>
              <a:rPr lang="en-US" sz="32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Century Schoolbook" pitchFamily="18" charset="0"/>
              </a:rPr>
              <a:t>SANKSI PIDANA</a:t>
            </a:r>
            <a:br>
              <a:rPr lang="en-US" sz="32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Century Schoolbook" pitchFamily="18" charset="0"/>
              </a:rPr>
            </a:br>
            <a:r>
              <a:rPr lang="en-US" sz="20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Century Schoolbook" pitchFamily="18" charset="0"/>
              </a:rPr>
              <a:t>( Ps. 25 ayat(1 )</a:t>
            </a:r>
            <a:r>
              <a:rPr lang="en-US" sz="3200"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rPr>
              <a:t> </a:t>
            </a:r>
          </a:p>
        </p:txBody>
      </p:sp>
      <p:sp>
        <p:nvSpPr>
          <p:cNvPr id="30723" name="Oval 3"/>
          <p:cNvSpPr>
            <a:spLocks noChangeArrowheads="1"/>
          </p:cNvSpPr>
          <p:nvPr/>
        </p:nvSpPr>
        <p:spPr bwMode="auto">
          <a:xfrm>
            <a:off x="609600" y="1943100"/>
            <a:ext cx="3048000" cy="990600"/>
          </a:xfrm>
          <a:prstGeom prst="ellipse">
            <a:avLst/>
          </a:prstGeom>
          <a:solidFill>
            <a:schemeClr val="bg1"/>
          </a:solidFill>
          <a:ln w="76200">
            <a:solidFill>
              <a:srgbClr val="800000"/>
            </a:solidFill>
            <a:round/>
            <a:headEnd/>
            <a:tailEnd/>
          </a:ln>
        </p:spPr>
        <p:txBody>
          <a:bodyPr wrap="none" anchor="ctr"/>
          <a:lstStyle/>
          <a:p>
            <a:pPr eaLnBrk="1" hangingPunct="1"/>
            <a:endParaRPr lang="id-ID"/>
          </a:p>
        </p:txBody>
      </p:sp>
      <p:sp>
        <p:nvSpPr>
          <p:cNvPr id="30724" name="Rectangle 4"/>
          <p:cNvSpPr>
            <a:spLocks noChangeArrowheads="1"/>
          </p:cNvSpPr>
          <p:nvPr/>
        </p:nvSpPr>
        <p:spPr bwMode="auto">
          <a:xfrm>
            <a:off x="914400" y="2209800"/>
            <a:ext cx="2452688" cy="457200"/>
          </a:xfrm>
          <a:prstGeom prst="rect">
            <a:avLst/>
          </a:prstGeom>
          <a:solidFill>
            <a:schemeClr val="bg1"/>
          </a:solidFill>
          <a:ln w="9525">
            <a:noFill/>
            <a:miter lim="800000"/>
            <a:headEnd/>
            <a:tailEnd/>
          </a:ln>
        </p:spPr>
        <p:txBody>
          <a:bodyPr lIns="92075" tIns="46038" rIns="92075" bIns="46038">
            <a:spAutoFit/>
          </a:bodyPr>
          <a:lstStyle/>
          <a:p>
            <a:r>
              <a:rPr lang="en-US" sz="2400">
                <a:latin typeface="Times New Roman" pitchFamily="18" charset="0"/>
              </a:rPr>
              <a:t>KESENGAJAAN</a:t>
            </a:r>
          </a:p>
        </p:txBody>
      </p:sp>
      <p:sp>
        <p:nvSpPr>
          <p:cNvPr id="30725" name="Rectangle 5"/>
          <p:cNvSpPr>
            <a:spLocks noChangeArrowheads="1"/>
          </p:cNvSpPr>
          <p:nvPr/>
        </p:nvSpPr>
        <p:spPr bwMode="auto">
          <a:xfrm>
            <a:off x="5068888" y="1905000"/>
            <a:ext cx="4075112" cy="4359275"/>
          </a:xfrm>
          <a:prstGeom prst="rect">
            <a:avLst/>
          </a:prstGeom>
          <a:noFill/>
          <a:ln w="9525">
            <a:noFill/>
            <a:miter lim="800000"/>
            <a:headEnd/>
            <a:tailEnd/>
          </a:ln>
        </p:spPr>
        <p:txBody>
          <a:bodyPr wrap="none" lIns="92075" tIns="46038" rIns="92075" bIns="46038">
            <a:spAutoFit/>
          </a:bodyPr>
          <a:lstStyle/>
          <a:p>
            <a:r>
              <a:rPr lang="en-US" sz="2000" b="1">
                <a:latin typeface="Times New Roman" pitchFamily="18" charset="0"/>
              </a:rPr>
              <a:t>1. TIDAK MENGEMBALIKAN </a:t>
            </a:r>
          </a:p>
          <a:p>
            <a:r>
              <a:rPr lang="en-US" sz="2000" b="1">
                <a:latin typeface="Times New Roman" pitchFamily="18" charset="0"/>
              </a:rPr>
              <a:t>    SPOP</a:t>
            </a:r>
          </a:p>
          <a:p>
            <a:r>
              <a:rPr lang="en-US" sz="2000" b="1">
                <a:latin typeface="Times New Roman" pitchFamily="18" charset="0"/>
              </a:rPr>
              <a:t>2. MENYAMPAIKAN SPOP TTP</a:t>
            </a:r>
          </a:p>
          <a:p>
            <a:r>
              <a:rPr lang="en-US" sz="2000" b="1">
                <a:latin typeface="Times New Roman" pitchFamily="18" charset="0"/>
              </a:rPr>
              <a:t>    ISINYA TDK LENGKAP / TDK </a:t>
            </a:r>
          </a:p>
          <a:p>
            <a:r>
              <a:rPr lang="en-US" sz="2000" b="1">
                <a:latin typeface="Times New Roman" pitchFamily="18" charset="0"/>
              </a:rPr>
              <a:t>    BENAR </a:t>
            </a:r>
          </a:p>
          <a:p>
            <a:r>
              <a:rPr lang="en-US" sz="2000" b="1">
                <a:latin typeface="Times New Roman" pitchFamily="18" charset="0"/>
              </a:rPr>
              <a:t>3. MEMPERLIHATKAN SURAT </a:t>
            </a:r>
          </a:p>
          <a:p>
            <a:r>
              <a:rPr lang="en-US" sz="2000" b="1">
                <a:latin typeface="Times New Roman" pitchFamily="18" charset="0"/>
              </a:rPr>
              <a:t>    / DOKUMEN PALSU / DIPAL</a:t>
            </a:r>
          </a:p>
          <a:p>
            <a:r>
              <a:rPr lang="en-US" sz="2000" b="1">
                <a:latin typeface="Times New Roman" pitchFamily="18" charset="0"/>
              </a:rPr>
              <a:t>    SUKAN</a:t>
            </a:r>
          </a:p>
          <a:p>
            <a:r>
              <a:rPr lang="en-US" sz="2000" b="1">
                <a:latin typeface="Times New Roman" pitchFamily="18" charset="0"/>
              </a:rPr>
              <a:t>4. TIDAK MEMPERLIHATKAN / </a:t>
            </a:r>
          </a:p>
          <a:p>
            <a:r>
              <a:rPr lang="en-US" sz="2000" b="1">
                <a:latin typeface="Times New Roman" pitchFamily="18" charset="0"/>
              </a:rPr>
              <a:t>     MEMINJAMKAN SURAT DO</a:t>
            </a:r>
          </a:p>
          <a:p>
            <a:r>
              <a:rPr lang="en-US" sz="2000" b="1">
                <a:latin typeface="Times New Roman" pitchFamily="18" charset="0"/>
              </a:rPr>
              <a:t>     KUMEN LAINNYA</a:t>
            </a:r>
          </a:p>
          <a:p>
            <a:r>
              <a:rPr lang="en-US" sz="2000" b="1">
                <a:latin typeface="Times New Roman" pitchFamily="18" charset="0"/>
              </a:rPr>
              <a:t>5. TIDAK MENYAMPAIKAN / </a:t>
            </a:r>
          </a:p>
          <a:p>
            <a:r>
              <a:rPr lang="en-US" sz="2000" b="1">
                <a:latin typeface="Times New Roman" pitchFamily="18" charset="0"/>
              </a:rPr>
              <a:t>    MENUNJUKKAN DATA YANG</a:t>
            </a:r>
          </a:p>
          <a:p>
            <a:r>
              <a:rPr lang="en-US" sz="2000" b="1">
                <a:latin typeface="Times New Roman" pitchFamily="18" charset="0"/>
              </a:rPr>
              <a:t>    DIPERLUKAN .</a:t>
            </a:r>
          </a:p>
        </p:txBody>
      </p:sp>
      <p:sp>
        <p:nvSpPr>
          <p:cNvPr id="30726" name="Line 6"/>
          <p:cNvSpPr>
            <a:spLocks noChangeShapeType="1"/>
          </p:cNvSpPr>
          <p:nvPr/>
        </p:nvSpPr>
        <p:spPr bwMode="auto">
          <a:xfrm>
            <a:off x="4953000" y="2057400"/>
            <a:ext cx="0" cy="4038600"/>
          </a:xfrm>
          <a:prstGeom prst="line">
            <a:avLst/>
          </a:prstGeom>
          <a:noFill/>
          <a:ln w="101600">
            <a:solidFill>
              <a:schemeClr val="tx1"/>
            </a:solidFill>
            <a:round/>
            <a:headEnd type="none" w="sm" len="sm"/>
            <a:tailEnd type="none" w="sm" len="sm"/>
          </a:ln>
        </p:spPr>
        <p:txBody>
          <a:bodyPr wrap="none" anchor="ctr"/>
          <a:lstStyle/>
          <a:p>
            <a:endParaRPr lang="en-US"/>
          </a:p>
        </p:txBody>
      </p:sp>
      <p:sp>
        <p:nvSpPr>
          <p:cNvPr id="30727" name="Line 7"/>
          <p:cNvSpPr>
            <a:spLocks noChangeShapeType="1"/>
          </p:cNvSpPr>
          <p:nvPr/>
        </p:nvSpPr>
        <p:spPr bwMode="auto">
          <a:xfrm>
            <a:off x="3657600" y="2438400"/>
            <a:ext cx="1219200" cy="0"/>
          </a:xfrm>
          <a:prstGeom prst="line">
            <a:avLst/>
          </a:prstGeom>
          <a:noFill/>
          <a:ln w="76200">
            <a:solidFill>
              <a:schemeClr val="tx1"/>
            </a:solidFill>
            <a:round/>
            <a:headEnd type="none" w="sm" len="sm"/>
            <a:tailEnd type="stealth" w="med" len="lg"/>
          </a:ln>
        </p:spPr>
        <p:txBody>
          <a:bodyPr wrap="none" anchor="ctr"/>
          <a:lstStyle/>
          <a:p>
            <a:endParaRPr lang="en-US"/>
          </a:p>
        </p:txBody>
      </p:sp>
      <p:graphicFrame>
        <p:nvGraphicFramePr>
          <p:cNvPr id="30729" name="Object 9"/>
          <p:cNvGraphicFramePr>
            <a:graphicFrameLocks/>
          </p:cNvGraphicFramePr>
          <p:nvPr/>
        </p:nvGraphicFramePr>
        <p:xfrm>
          <a:off x="3217863" y="4114800"/>
          <a:ext cx="804862" cy="2286000"/>
        </p:xfrm>
        <a:graphic>
          <a:graphicData uri="http://schemas.openxmlformats.org/presentationml/2006/ole">
            <p:oleObj spid="_x0000_s12290" name="ClipArt" r:id="rId3" imgW="483840" imgH="1371600" progId="">
              <p:embed/>
            </p:oleObj>
          </a:graphicData>
        </a:graphic>
      </p:graphicFrame>
      <p:sp>
        <p:nvSpPr>
          <p:cNvPr id="30730" name="Rectangle 10"/>
          <p:cNvSpPr>
            <a:spLocks noChangeArrowheads="1"/>
          </p:cNvSpPr>
          <p:nvPr/>
        </p:nvSpPr>
        <p:spPr bwMode="auto">
          <a:xfrm>
            <a:off x="290513" y="4191000"/>
            <a:ext cx="2609850" cy="2263775"/>
          </a:xfrm>
          <a:prstGeom prst="rect">
            <a:avLst/>
          </a:prstGeom>
          <a:solidFill>
            <a:schemeClr val="bg1"/>
          </a:solidFill>
          <a:ln w="38100">
            <a:solidFill>
              <a:srgbClr val="D60093"/>
            </a:solidFill>
            <a:miter lim="800000"/>
            <a:headEnd/>
            <a:tailEnd/>
          </a:ln>
        </p:spPr>
        <p:txBody>
          <a:bodyPr lIns="92075" tIns="46038" rIns="92075" bIns="46038">
            <a:spAutoFit/>
          </a:bodyPr>
          <a:lstStyle/>
          <a:p>
            <a:r>
              <a:rPr lang="en-US" sz="2000" b="1">
                <a:latin typeface="Times New Roman" pitchFamily="18" charset="0"/>
              </a:rPr>
              <a:t>PIDANA KURUNG</a:t>
            </a:r>
          </a:p>
          <a:p>
            <a:r>
              <a:rPr lang="en-US" sz="2000" b="1">
                <a:latin typeface="Times New Roman" pitchFamily="18" charset="0"/>
              </a:rPr>
              <a:t>AN SELAMA-LAMA</a:t>
            </a:r>
          </a:p>
          <a:p>
            <a:r>
              <a:rPr lang="en-US" sz="2000" b="1">
                <a:latin typeface="Times New Roman" pitchFamily="18" charset="0"/>
              </a:rPr>
              <a:t>NYA 2 TAHUN ATAU DENDA SETINGGI-TINGGINYA 5 X PAJAK TERUTANG</a:t>
            </a:r>
          </a:p>
        </p:txBody>
      </p:sp>
      <p:sp>
        <p:nvSpPr>
          <p:cNvPr id="30731" name="Line 11"/>
          <p:cNvSpPr>
            <a:spLocks noChangeShapeType="1"/>
          </p:cNvSpPr>
          <p:nvPr/>
        </p:nvSpPr>
        <p:spPr bwMode="auto">
          <a:xfrm>
            <a:off x="2133600" y="3124200"/>
            <a:ext cx="0" cy="838200"/>
          </a:xfrm>
          <a:prstGeom prst="line">
            <a:avLst/>
          </a:prstGeom>
          <a:noFill/>
          <a:ln w="127000">
            <a:solidFill>
              <a:schemeClr val="tx1"/>
            </a:solidFill>
            <a:round/>
            <a:headEnd type="none" w="sm" len="sm"/>
            <a:tailEnd type="stealth" w="med" len="lg"/>
          </a:ln>
        </p:spPr>
        <p:txBody>
          <a:bodyPr wrap="none" anchor="ctr"/>
          <a:lstStyle/>
          <a:p>
            <a:endParaRPr lang="en-US"/>
          </a:p>
        </p:txBody>
      </p:sp>
      <p:sp>
        <p:nvSpPr>
          <p:cNvPr id="12300" name="Text Box 12"/>
          <p:cNvSpPr txBox="1">
            <a:spLocks noChangeArrowheads="1"/>
          </p:cNvSpPr>
          <p:nvPr/>
        </p:nvSpPr>
        <p:spPr bwMode="auto">
          <a:xfrm>
            <a:off x="8534400" y="152400"/>
            <a:ext cx="438150" cy="366713"/>
          </a:xfrm>
          <a:prstGeom prst="rect">
            <a:avLst/>
          </a:prstGeom>
          <a:noFill/>
          <a:ln w="9525">
            <a:noFill/>
            <a:miter lim="800000"/>
            <a:headEnd/>
            <a:tailEnd/>
          </a:ln>
        </p:spPr>
        <p:txBody>
          <a:bodyPr wrap="none">
            <a:spAutoFit/>
          </a:bodyPr>
          <a:lstStyle/>
          <a:p>
            <a:pPr eaLnBrk="1" hangingPunct="1"/>
            <a:r>
              <a:rPr lang="en-US" b="1">
                <a:cs typeface="Arial" pitchFamily="34" charset="0"/>
              </a:rPr>
              <a:t>76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edge">
                                      <p:cBhvr>
                                        <p:cTn id="7" dur="20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fade">
                                      <p:cBhvr>
                                        <p:cTn id="12" dur="1000"/>
                                        <p:tgtEl>
                                          <p:spTgt spid="30723"/>
                                        </p:tgtEl>
                                      </p:cBhvr>
                                    </p:animEffect>
                                    <p:anim calcmode="lin" valueType="num">
                                      <p:cBhvr>
                                        <p:cTn id="13" dur="1000" fill="hold"/>
                                        <p:tgtEl>
                                          <p:spTgt spid="30723"/>
                                        </p:tgtEl>
                                        <p:attrNameLst>
                                          <p:attrName>ppt_x</p:attrName>
                                        </p:attrNameLst>
                                      </p:cBhvr>
                                      <p:tavLst>
                                        <p:tav tm="0">
                                          <p:val>
                                            <p:strVal val="#ppt_x"/>
                                          </p:val>
                                        </p:tav>
                                        <p:tav tm="100000">
                                          <p:val>
                                            <p:strVal val="#ppt_x"/>
                                          </p:val>
                                        </p:tav>
                                      </p:tavLst>
                                    </p:anim>
                                    <p:anim calcmode="lin" valueType="num">
                                      <p:cBhvr>
                                        <p:cTn id="14" dur="1000" fill="hold"/>
                                        <p:tgtEl>
                                          <p:spTgt spid="3072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 presetClass="entr" presetSubtype="16" fill="hold" grpId="0" nodeType="afterEffect">
                                  <p:stCondLst>
                                    <p:cond delay="0"/>
                                  </p:stCondLst>
                                  <p:childTnLst>
                                    <p:set>
                                      <p:cBhvr>
                                        <p:cTn id="17" dur="1" fill="hold">
                                          <p:stCondLst>
                                            <p:cond delay="0"/>
                                          </p:stCondLst>
                                        </p:cTn>
                                        <p:tgtEl>
                                          <p:spTgt spid="30724"/>
                                        </p:tgtEl>
                                        <p:attrNameLst>
                                          <p:attrName>style.visibility</p:attrName>
                                        </p:attrNameLst>
                                      </p:cBhvr>
                                      <p:to>
                                        <p:strVal val="visible"/>
                                      </p:to>
                                    </p:set>
                                    <p:animEffect transition="in" filter="box(in)">
                                      <p:cBhvr>
                                        <p:cTn id="18" dur="500"/>
                                        <p:tgtEl>
                                          <p:spTgt spid="30724"/>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0727"/>
                                        </p:tgtEl>
                                        <p:attrNameLst>
                                          <p:attrName>style.visibility</p:attrName>
                                        </p:attrNameLst>
                                      </p:cBhvr>
                                      <p:to>
                                        <p:strVal val="visible"/>
                                      </p:to>
                                    </p:set>
                                    <p:animEffect transition="in" filter="box(in)">
                                      <p:cBhvr>
                                        <p:cTn id="23" dur="500"/>
                                        <p:tgtEl>
                                          <p:spTgt spid="30727"/>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30726"/>
                                        </p:tgtEl>
                                        <p:attrNameLst>
                                          <p:attrName>style.visibility</p:attrName>
                                        </p:attrNameLst>
                                      </p:cBhvr>
                                      <p:to>
                                        <p:strVal val="visible"/>
                                      </p:to>
                                    </p:set>
                                    <p:animEffect transition="in" filter="box(in)">
                                      <p:cBhvr>
                                        <p:cTn id="28" dur="500"/>
                                        <p:tgtEl>
                                          <p:spTgt spid="30726"/>
                                        </p:tgtEl>
                                      </p:cBhvr>
                                    </p:animEffect>
                                  </p:childTnLst>
                                </p:cTn>
                              </p:par>
                            </p:childTnLst>
                          </p:cTn>
                        </p:par>
                      </p:childTnLst>
                    </p:cTn>
                  </p:par>
                  <p:par>
                    <p:cTn id="29" fill="hold">
                      <p:stCondLst>
                        <p:cond delay="indefinite"/>
                      </p:stCondLst>
                      <p:childTnLst>
                        <p:par>
                          <p:cTn id="30" fill="hold">
                            <p:stCondLst>
                              <p:cond delay="0"/>
                            </p:stCondLst>
                            <p:childTnLst>
                              <p:par>
                                <p:cTn id="31" presetID="40" presetClass="entr" presetSubtype="0" fill="hold" grpId="0" nodeType="clickEffect">
                                  <p:stCondLst>
                                    <p:cond delay="0"/>
                                  </p:stCondLst>
                                  <p:iterate type="lt">
                                    <p:tmPct val="10000"/>
                                  </p:iterate>
                                  <p:childTnLst>
                                    <p:set>
                                      <p:cBhvr>
                                        <p:cTn id="32" dur="1" fill="hold">
                                          <p:stCondLst>
                                            <p:cond delay="0"/>
                                          </p:stCondLst>
                                        </p:cTn>
                                        <p:tgtEl>
                                          <p:spTgt spid="30725"/>
                                        </p:tgtEl>
                                        <p:attrNameLst>
                                          <p:attrName>style.visibility</p:attrName>
                                        </p:attrNameLst>
                                      </p:cBhvr>
                                      <p:to>
                                        <p:strVal val="visible"/>
                                      </p:to>
                                    </p:set>
                                    <p:animEffect transition="in" filter="fade">
                                      <p:cBhvr>
                                        <p:cTn id="33" dur="1000"/>
                                        <p:tgtEl>
                                          <p:spTgt spid="30725"/>
                                        </p:tgtEl>
                                      </p:cBhvr>
                                    </p:animEffect>
                                    <p:anim calcmode="lin" valueType="num">
                                      <p:cBhvr>
                                        <p:cTn id="34" dur="1000" fill="hold"/>
                                        <p:tgtEl>
                                          <p:spTgt spid="30725"/>
                                        </p:tgtEl>
                                        <p:attrNameLst>
                                          <p:attrName>ppt_x</p:attrName>
                                        </p:attrNameLst>
                                      </p:cBhvr>
                                      <p:tavLst>
                                        <p:tav tm="0">
                                          <p:val>
                                            <p:strVal val="#ppt_x-.1"/>
                                          </p:val>
                                        </p:tav>
                                        <p:tav tm="100000">
                                          <p:val>
                                            <p:strVal val="#ppt_x"/>
                                          </p:val>
                                        </p:tav>
                                      </p:tavLst>
                                    </p:anim>
                                    <p:anim calcmode="lin" valueType="num">
                                      <p:cBhvr>
                                        <p:cTn id="35" dur="1000" fill="hold"/>
                                        <p:tgtEl>
                                          <p:spTgt spid="30725"/>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0729"/>
                                        </p:tgtEl>
                                        <p:attrNameLst>
                                          <p:attrName>style.visibility</p:attrName>
                                        </p:attrNameLst>
                                      </p:cBhvr>
                                      <p:to>
                                        <p:strVal val="visible"/>
                                      </p:to>
                                    </p:set>
                                    <p:animEffect transition="in" filter="fade">
                                      <p:cBhvr>
                                        <p:cTn id="40" dur="1000"/>
                                        <p:tgtEl>
                                          <p:spTgt spid="30729"/>
                                        </p:tgtEl>
                                      </p:cBhvr>
                                    </p:animEffect>
                                    <p:anim calcmode="lin" valueType="num">
                                      <p:cBhvr>
                                        <p:cTn id="41" dur="1000" fill="hold"/>
                                        <p:tgtEl>
                                          <p:spTgt spid="30729"/>
                                        </p:tgtEl>
                                        <p:attrNameLst>
                                          <p:attrName>ppt_x</p:attrName>
                                        </p:attrNameLst>
                                      </p:cBhvr>
                                      <p:tavLst>
                                        <p:tav tm="0">
                                          <p:val>
                                            <p:strVal val="#ppt_x"/>
                                          </p:val>
                                        </p:tav>
                                        <p:tav tm="100000">
                                          <p:val>
                                            <p:strVal val="#ppt_x"/>
                                          </p:val>
                                        </p:tav>
                                      </p:tavLst>
                                    </p:anim>
                                    <p:anim calcmode="lin" valueType="num">
                                      <p:cBhvr>
                                        <p:cTn id="42" dur="1000" fill="hold"/>
                                        <p:tgtEl>
                                          <p:spTgt spid="3072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30731"/>
                                        </p:tgtEl>
                                        <p:attrNameLst>
                                          <p:attrName>style.visibility</p:attrName>
                                        </p:attrNameLst>
                                      </p:cBhvr>
                                      <p:to>
                                        <p:strVal val="visible"/>
                                      </p:to>
                                    </p:set>
                                    <p:animEffect transition="in" filter="box(in)">
                                      <p:cBhvr>
                                        <p:cTn id="47" dur="500"/>
                                        <p:tgtEl>
                                          <p:spTgt spid="30731"/>
                                        </p:tgtEl>
                                      </p:cBhvr>
                                    </p:animEffect>
                                  </p:childTnLst>
                                </p:cTn>
                              </p:par>
                            </p:childTnLst>
                          </p:cTn>
                        </p:par>
                      </p:childTnLst>
                    </p:cTn>
                  </p:par>
                  <p:par>
                    <p:cTn id="48" fill="hold">
                      <p:stCondLst>
                        <p:cond delay="indefinite"/>
                      </p:stCondLst>
                      <p:childTnLst>
                        <p:par>
                          <p:cTn id="49" fill="hold">
                            <p:stCondLst>
                              <p:cond delay="0"/>
                            </p:stCondLst>
                            <p:childTnLst>
                              <p:par>
                                <p:cTn id="50" presetID="40" presetClass="entr" presetSubtype="0" fill="hold" grpId="0" nodeType="clickEffect">
                                  <p:stCondLst>
                                    <p:cond delay="0"/>
                                  </p:stCondLst>
                                  <p:iterate type="lt">
                                    <p:tmPct val="10000"/>
                                  </p:iterate>
                                  <p:childTnLst>
                                    <p:set>
                                      <p:cBhvr>
                                        <p:cTn id="51" dur="1" fill="hold">
                                          <p:stCondLst>
                                            <p:cond delay="0"/>
                                          </p:stCondLst>
                                        </p:cTn>
                                        <p:tgtEl>
                                          <p:spTgt spid="30730"/>
                                        </p:tgtEl>
                                        <p:attrNameLst>
                                          <p:attrName>style.visibility</p:attrName>
                                        </p:attrNameLst>
                                      </p:cBhvr>
                                      <p:to>
                                        <p:strVal val="visible"/>
                                      </p:to>
                                    </p:set>
                                    <p:animEffect transition="in" filter="fade">
                                      <p:cBhvr>
                                        <p:cTn id="52" dur="1000"/>
                                        <p:tgtEl>
                                          <p:spTgt spid="30730"/>
                                        </p:tgtEl>
                                      </p:cBhvr>
                                    </p:animEffect>
                                    <p:anim calcmode="lin" valueType="num">
                                      <p:cBhvr>
                                        <p:cTn id="53" dur="1000" fill="hold"/>
                                        <p:tgtEl>
                                          <p:spTgt spid="30730"/>
                                        </p:tgtEl>
                                        <p:attrNameLst>
                                          <p:attrName>ppt_x</p:attrName>
                                        </p:attrNameLst>
                                      </p:cBhvr>
                                      <p:tavLst>
                                        <p:tav tm="0">
                                          <p:val>
                                            <p:strVal val="#ppt_x-.1"/>
                                          </p:val>
                                        </p:tav>
                                        <p:tav tm="100000">
                                          <p:val>
                                            <p:strVal val="#ppt_x"/>
                                          </p:val>
                                        </p:tav>
                                      </p:tavLst>
                                    </p:anim>
                                    <p:anim calcmode="lin" valueType="num">
                                      <p:cBhvr>
                                        <p:cTn id="54" dur="1000" fill="hold"/>
                                        <p:tgtEl>
                                          <p:spTgt spid="307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P spid="30724" grpId="0" animBg="1"/>
      <p:bldP spid="30725" grpId="0"/>
      <p:bldP spid="30726" grpId="0" animBg="1"/>
      <p:bldP spid="30727" grpId="0" animBg="1"/>
      <p:bldP spid="30730" grpId="0" animBg="1"/>
      <p:bldP spid="30731"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89398A5-1DE1-4AC2-B470-5461825E5C9D}" type="slidenum">
              <a:rPr lang="en-US"/>
              <a:pPr/>
              <a:t>98</a:t>
            </a:fld>
            <a:endParaRPr lang="en-US"/>
          </a:p>
        </p:txBody>
      </p:sp>
      <p:sp>
        <p:nvSpPr>
          <p:cNvPr id="332802" name="Rectangle 2"/>
          <p:cNvSpPr>
            <a:spLocks noGrp="1"/>
          </p:cNvSpPr>
          <p:nvPr>
            <p:ph type="title"/>
          </p:nvPr>
        </p:nvSpPr>
        <p:spPr bwMode="auto">
          <a:xfrm>
            <a:off x="1143000" y="15240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7</a:t>
            </a:r>
          </a:p>
        </p:txBody>
      </p:sp>
      <p:sp>
        <p:nvSpPr>
          <p:cNvPr id="89092" name="Text Box 3"/>
          <p:cNvSpPr txBox="1">
            <a:spLocks noChangeArrowheads="1"/>
          </p:cNvSpPr>
          <p:nvPr/>
        </p:nvSpPr>
        <p:spPr bwMode="auto">
          <a:xfrm>
            <a:off x="457200" y="1524000"/>
            <a:ext cx="8229600" cy="3013075"/>
          </a:xfrm>
          <a:prstGeom prst="rect">
            <a:avLst/>
          </a:prstGeom>
          <a:noFill/>
          <a:ln w="9525">
            <a:noFill/>
            <a:miter lim="800000"/>
            <a:headEnd/>
            <a:tailEnd/>
          </a:ln>
        </p:spPr>
        <p:txBody>
          <a:bodyPr>
            <a:spAutoFit/>
          </a:bodyPr>
          <a:lstStyle/>
          <a:p>
            <a:pPr algn="just"/>
            <a:r>
              <a:rPr lang="id-ID" sz="2400"/>
              <a:t>Pak Hartawan membeli tanah berikut rumah di Jalan Jend. Sudirman No. 10, Purwokerto, tanggal 27 Desember 2008. Pada tanggal 10 Januari 2009 terjadi kebakaran hebat yang menghabiskan seluruh bangunan rumah tersebut. Pada awal Pebruari 2009 Pak Hartawan menerima SPPT PBB atas objek tersebut, dan tidak mau membayar karena kondisi objek berupa rumah sudah tidak ada. Bagaimana pendapat Saudara atas masalah tersebut.</a:t>
            </a:r>
            <a:endParaRPr lang="en-US" sz="240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0E2D2ACE-0BC2-4CE8-993E-9F1679D7C8F8}" type="slidenum">
              <a:rPr lang="en-US"/>
              <a:pPr/>
              <a:t>99</a:t>
            </a:fld>
            <a:endParaRPr lang="en-US"/>
          </a:p>
        </p:txBody>
      </p:sp>
      <p:sp>
        <p:nvSpPr>
          <p:cNvPr id="333826" name="Rectangle 2"/>
          <p:cNvSpPr>
            <a:spLocks noGrp="1"/>
          </p:cNvSpPr>
          <p:nvPr>
            <p:ph type="title"/>
          </p:nvPr>
        </p:nvSpPr>
        <p:spPr bwMode="auto">
          <a:xfrm>
            <a:off x="1143000" y="152400"/>
            <a:ext cx="6705600" cy="731838"/>
          </a:xfrm>
        </p:spPr>
        <p:txBody>
          <a:bodyPr wrap="square" lIns="91440" tIns="45720" rIns="91440" bIns="45720" numCol="1" anchorCtr="0" compatLnSpc="1">
            <a:prstTxWarp prst="textNoShape">
              <a:avLst/>
            </a:prstTxWarp>
          </a:bodyPr>
          <a:lstStyle/>
          <a:p>
            <a:pPr eaLnBrk="1" hangingPunct="1">
              <a:defRPr/>
            </a:pPr>
            <a:r>
              <a:rPr lang="en-US" sz="2400" smtClean="0">
                <a:solidFill>
                  <a:srgbClr val="FFFF00"/>
                </a:solidFill>
                <a:latin typeface="Arial" pitchFamily="34" charset="0"/>
              </a:rPr>
              <a:t>STUDI KASUS 8</a:t>
            </a:r>
          </a:p>
        </p:txBody>
      </p:sp>
      <p:sp>
        <p:nvSpPr>
          <p:cNvPr id="90116" name="Text Box 3"/>
          <p:cNvSpPr txBox="1">
            <a:spLocks noChangeArrowheads="1"/>
          </p:cNvSpPr>
          <p:nvPr/>
        </p:nvSpPr>
        <p:spPr bwMode="auto">
          <a:xfrm>
            <a:off x="457200" y="1752600"/>
            <a:ext cx="8229600" cy="3081338"/>
          </a:xfrm>
          <a:prstGeom prst="rect">
            <a:avLst/>
          </a:prstGeom>
          <a:noFill/>
          <a:ln w="9525">
            <a:noFill/>
            <a:miter lim="800000"/>
            <a:headEnd/>
            <a:tailEnd/>
          </a:ln>
        </p:spPr>
        <p:txBody>
          <a:bodyPr>
            <a:spAutoFit/>
          </a:bodyPr>
          <a:lstStyle/>
          <a:p>
            <a:pPr algn="just"/>
            <a:r>
              <a:rPr lang="id-ID" sz="2800"/>
              <a:t>Tuan Takur mengembalikan SPOP yang telah diisi ke KPP Pratama. Setelah diteliti, diduga terdapat perbedaan antara data yang diisikan dengan keadaan dilapangan. Ternyata setelah dilakukan penelitian lapangan, dugaan itu memang benar. Menurut Anda, apa sanksi yang dapat diberikan kepada Tuan Takur.</a:t>
            </a:r>
            <a:endParaRPr lang="en-US" sz="2800"/>
          </a:p>
        </p:txBody>
      </p:sp>
    </p:spTree>
  </p:cSld>
  <p:clrMapOvr>
    <a:masterClrMapping/>
  </p:clrMapOvr>
</p:sld>
</file>

<file path=ppt/theme/theme1.xml><?xml version="1.0" encoding="utf-8"?>
<a:theme xmlns:a="http://schemas.openxmlformats.org/drawingml/2006/main" name="Apex">
  <a:themeElements>
    <a:clrScheme name="Apex 1">
      <a:dk1>
        <a:srgbClr val="69676D"/>
      </a:dk1>
      <a:lt1>
        <a:srgbClr val="FFFFFF"/>
      </a:lt1>
      <a:dk2>
        <a:srgbClr val="000000"/>
      </a:dk2>
      <a:lt2>
        <a:srgbClr val="C9C2D1"/>
      </a:lt2>
      <a:accent1>
        <a:srgbClr val="CEB966"/>
      </a:accent1>
      <a:accent2>
        <a:srgbClr val="9CB084"/>
      </a:accent2>
      <a:accent3>
        <a:srgbClr val="AAAAAA"/>
      </a:accent3>
      <a:accent4>
        <a:srgbClr val="DADADA"/>
      </a:accent4>
      <a:accent5>
        <a:srgbClr val="E3D9B8"/>
      </a:accent5>
      <a:accent6>
        <a:srgbClr val="8D9F77"/>
      </a:accent6>
      <a:hlink>
        <a:srgbClr val="410082"/>
      </a:hlink>
      <a:folHlink>
        <a:srgbClr val="932968"/>
      </a:folHlink>
    </a:clrScheme>
    <a:fontScheme name="Apex">
      <a:majorFont>
        <a:latin typeface="Lucida Sans"/>
        <a:ea typeface=""/>
        <a:cs typeface=""/>
      </a:majorFont>
      <a:minorFont>
        <a:latin typeface="Book Antiqu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Apex 1">
        <a:dk1>
          <a:srgbClr val="69676D"/>
        </a:dk1>
        <a:lt1>
          <a:srgbClr val="FFFFFF"/>
        </a:lt1>
        <a:dk2>
          <a:srgbClr val="000000"/>
        </a:dk2>
        <a:lt2>
          <a:srgbClr val="C9C2D1"/>
        </a:lt2>
        <a:accent1>
          <a:srgbClr val="CEB966"/>
        </a:accent1>
        <a:accent2>
          <a:srgbClr val="9CB084"/>
        </a:accent2>
        <a:accent3>
          <a:srgbClr val="AAAAAA"/>
        </a:accent3>
        <a:accent4>
          <a:srgbClr val="DADADA"/>
        </a:accent4>
        <a:accent5>
          <a:srgbClr val="E3D9B8"/>
        </a:accent5>
        <a:accent6>
          <a:srgbClr val="8D9F77"/>
        </a:accent6>
        <a:hlink>
          <a:srgbClr val="410082"/>
        </a:hlink>
        <a:folHlink>
          <a:srgbClr val="932968"/>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2135</TotalTime>
  <Words>8268</Words>
  <Application>Microsoft PowerPoint</Application>
  <PresentationFormat>On-screen Show (4:3)</PresentationFormat>
  <Paragraphs>1744</Paragraphs>
  <Slides>150</Slides>
  <Notes>63</Notes>
  <HiddenSlides>1</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150</vt:i4>
      </vt:variant>
    </vt:vector>
  </HeadingPairs>
  <TitlesOfParts>
    <vt:vector size="153" baseType="lpstr">
      <vt:lpstr>Apex</vt:lpstr>
      <vt:lpstr>Clip</vt:lpstr>
      <vt:lpstr>ClipArt</vt:lpstr>
      <vt:lpstr>   (UU NO.12/1985 jo. UU NO.12/1994)</vt:lpstr>
      <vt:lpstr>PBB</vt:lpstr>
      <vt:lpstr>PBB</vt:lpstr>
      <vt:lpstr>SEJARAH DAN FILOSOFI PAJAK BUMI DAN BANGUNAN-1</vt:lpstr>
      <vt:lpstr>Slide 5</vt:lpstr>
      <vt:lpstr>Slide 6</vt:lpstr>
      <vt:lpstr>Slide 7</vt:lpstr>
      <vt:lpstr>PENGERTIAN : PBB : Pajak yang  dikenakan atas BUMI  dan / atau BANGUNAN</vt:lpstr>
      <vt:lpstr>DASAR HUKUM</vt:lpstr>
      <vt:lpstr>Slide 10</vt:lpstr>
      <vt:lpstr>OBJEK PBB</vt:lpstr>
      <vt:lpstr>Slide 12</vt:lpstr>
      <vt:lpstr>Slide 13</vt:lpstr>
      <vt:lpstr>Slide 14</vt:lpstr>
      <vt:lpstr>         Subjek Pajak Ps.4 a(1)</vt:lpstr>
      <vt:lpstr>Slide 16</vt:lpstr>
      <vt:lpstr>STUDI KASUS 1</vt:lpstr>
      <vt:lpstr>STUDI KASUS 2</vt:lpstr>
      <vt:lpstr>STUDI KASUS 4</vt:lpstr>
      <vt:lpstr>STUDI KASUS 5</vt:lpstr>
      <vt:lpstr>UU PDRD NO 28 TH 2009</vt:lpstr>
      <vt:lpstr>Dasar Perhitungan &amp; Cara Menghitung PBB</vt:lpstr>
      <vt:lpstr>Slide 23</vt:lpstr>
      <vt:lpstr>TARIF,NJOP,NJOPTKP UU  PDRD 2009</vt:lpstr>
      <vt:lpstr>Slide 25</vt:lpstr>
      <vt:lpstr>Per Dirjen Pajak No Kep16/PJ6/1988</vt:lpstr>
      <vt:lpstr>Slide 27</vt:lpstr>
      <vt:lpstr>Peraturan Pemerintah No25 Tahun 2002 Ttg. Penetapan Besarnya prosentase NJKP pada PBB.</vt:lpstr>
      <vt:lpstr> PERHITUNGAN PBB   PEDESAAN PERKOTAAN MENURUT UU PDRD N0 28 Ps 81</vt:lpstr>
      <vt:lpstr>Perhitungan sbb:</vt:lpstr>
      <vt:lpstr>PEMBAGIAN OBJEK PBB</vt:lpstr>
      <vt:lpstr>Sektor Pedesaan dan Perkotaan (SE-51/PJ.6/1994 tanggal 13/08/94)</vt:lpstr>
      <vt:lpstr>Slide 33</vt:lpstr>
      <vt:lpstr>Slide 34</vt:lpstr>
      <vt:lpstr>Batas Tidak Kena Pajak  (NJOPTKP) --&gt; (Ps.3 a(3) &amp; a(4)</vt:lpstr>
      <vt:lpstr>TATA CARA MENENTUKAN (NJOPTKP)</vt:lpstr>
      <vt:lpstr>MENGHITUNG PBB (Ps.7)</vt:lpstr>
      <vt:lpstr>Slide 38</vt:lpstr>
      <vt:lpstr>Slide 39</vt:lpstr>
      <vt:lpstr>Slide 40</vt:lpstr>
      <vt:lpstr>Slide 41</vt:lpstr>
      <vt:lpstr>HASIL PERHITUNGAN</vt:lpstr>
      <vt:lpstr>Slide 43</vt:lpstr>
      <vt:lpstr>Slide 44</vt:lpstr>
      <vt:lpstr>STUDI KASUS 6</vt:lpstr>
      <vt:lpstr>Slide 46</vt:lpstr>
      <vt:lpstr>PENDEKATAN PENILAIAN</vt:lpstr>
      <vt:lpstr>Slide 48</vt:lpstr>
      <vt:lpstr>Contoh soal</vt:lpstr>
      <vt:lpstr>MENGHITUNG PBB  SEKTOR P3 DAN BIDANG USAHA PERIKANAN</vt:lpstr>
      <vt:lpstr>Sektor Perkebunan PER-50/PJ/2008  SE 81/PJ/2008</vt:lpstr>
      <vt:lpstr>Slide 52</vt:lpstr>
      <vt:lpstr>   </vt:lpstr>
      <vt:lpstr>PBB SEKTOR PERHUTANAN ( SE-73/PJ.6/1999 tgl.16-12-1999 )</vt:lpstr>
      <vt:lpstr>Areal Produktif = areal blok tebangan sesuai RKT : areal yg pohon2nya dapat     ditebang.   Areal blm/tdk produktif = hutan non blok tebangan : areal yg pohon2nya blm dpt di tebang.  Areal lain : tdk ada tegakannya (rawa, payau, waduk/danau, digunakan pihak ke 3  Log Ponds : areal perairan tempat penimbunan kayu  Log Yards : areal daratan tempat penimbunan kayu </vt:lpstr>
      <vt:lpstr>Slide 56</vt:lpstr>
      <vt:lpstr>Slide 57</vt:lpstr>
      <vt:lpstr>Slide 58</vt:lpstr>
      <vt:lpstr>PBB SEKTOR PERTAMBANGAN NON MIGAS  ( SE-26/PJ.6/1999 tgl. 23-4-1999 )</vt:lpstr>
      <vt:lpstr>SEKTOR PERTAMBANGAN NON MIGAS</vt:lpstr>
      <vt:lpstr>SEKTOR PERTAMBANGAN NON MIGAS</vt:lpstr>
      <vt:lpstr>PBB SEKTOR PERTAMBANGAN NON MIGAS GALIAN C  ( SE- 27/PJ.6/1999 tgl 23-4-1999 )</vt:lpstr>
      <vt:lpstr>PERTAMBANGAN NON MIGAS GALIAN C</vt:lpstr>
      <vt:lpstr>PBB SEKTOR PERTAMBANGAN ENERGI PANAS BUMI  (SE- 25/PJ.6/1999 tgl 23-4-1999)</vt:lpstr>
      <vt:lpstr>PERTAMBANGAN ENERGI PANAS BUMI</vt:lpstr>
      <vt:lpstr>PERTAMBANGAN ENERGI PANAS BUMI</vt:lpstr>
      <vt:lpstr>Contoh soal energi panas bumi</vt:lpstr>
      <vt:lpstr>Soal terusan</vt:lpstr>
      <vt:lpstr>Soal terusan</vt:lpstr>
      <vt:lpstr>PBB SEKTOR PERTAMBANGAN MIGAS  (SE-18/PJ./2008 tgl 25-3-2008)</vt:lpstr>
      <vt:lpstr>Slide 71</vt:lpstr>
      <vt:lpstr>SEKTOR PERTAMBANGAN MIGAS</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PBB BIDANG USAHA PERIKANAN (SE-30/PJ.6/1999 tgl. 17-5-1999 )</vt:lpstr>
      <vt:lpstr>  Tahun Pajak, Saat, dan Tempat yang menentukan Pajak Terutang. (Ps.8)</vt:lpstr>
      <vt:lpstr>PENDAFTARAN &amp; PENDATAAN (Ps. 9 &amp; 10 )</vt:lpstr>
      <vt:lpstr>Slide 93</vt:lpstr>
      <vt:lpstr>NOMOR OBJEK PAJAK (NOP)</vt:lpstr>
      <vt:lpstr>NOP: 31.74.010.005.009.0043.0</vt:lpstr>
      <vt:lpstr>SANKSI PIDANA ( Ps.24 )</vt:lpstr>
      <vt:lpstr>SANKSI PIDANA ( Ps. 25 ayat(1 ) </vt:lpstr>
      <vt:lpstr>STUDI KASUS 7</vt:lpstr>
      <vt:lpstr>STUDI KASUS 8</vt:lpstr>
      <vt:lpstr>I. DALUWARSA PENETAPAN PBB</vt:lpstr>
      <vt:lpstr>I. DALUWARSA PENETAPAN PBB (Lanjutan)</vt:lpstr>
      <vt:lpstr>II. DALUWARSA PENAGIHAN PBB</vt:lpstr>
      <vt:lpstr>II. DALUWARSA PENAGIHAN PBB (Lanjutan)</vt:lpstr>
      <vt:lpstr>III. ILUSTRASI</vt:lpstr>
      <vt:lpstr>III. ILUSTRASI (Lanjutan)</vt:lpstr>
      <vt:lpstr>III. ILUSTRASI (Lanjutan)</vt:lpstr>
      <vt:lpstr>III. ILUSTRASI (Lanjutan)</vt:lpstr>
      <vt:lpstr>IV. TERTANGGUHNYA DALUWARSA PENAGIHAN</vt:lpstr>
      <vt:lpstr>STUDI KASUS 9</vt:lpstr>
      <vt:lpstr>STUDI KASUS 10</vt:lpstr>
      <vt:lpstr>PEMBAYARAN, PENAGIHAN SERTA PEMBAGIAN HASIL PENERIMAAN PBB</vt:lpstr>
      <vt:lpstr>TATA CARA PEMBAYARAN</vt:lpstr>
      <vt:lpstr>PENAGIHAN DAN SANKSI ADMINISTRASI PBB</vt:lpstr>
      <vt:lpstr>Pembagian Hasil Penerimaan PBB  (Ps.18 UUPBB; PerMenKeu:34/PMK.03/2005)</vt:lpstr>
      <vt:lpstr>Slide 115</vt:lpstr>
      <vt:lpstr>PEMBAGIAN HASIL PENERIMAAN PBB BAGIAN PEMERINTAH PUSAT</vt:lpstr>
      <vt:lpstr>Slide 117</vt:lpstr>
      <vt:lpstr>Slide 118</vt:lpstr>
      <vt:lpstr>Slide 119</vt:lpstr>
      <vt:lpstr>Slide 120</vt:lpstr>
      <vt:lpstr>STUDI KASUS 11</vt:lpstr>
      <vt:lpstr>KEBERATAN, BANDING, PENGURANGAN, PEMBETULAN DAN PEMBATALAN PBB </vt:lpstr>
      <vt:lpstr>KEBERATAN PAJAK BUMI DAN BANGUNAN ( Ps. 15 dan 16 )</vt:lpstr>
      <vt:lpstr>ALASAN KEBERATAN PBB</vt:lpstr>
      <vt:lpstr>SYARAT-SYARAT PENGAJUAN KEBERATAN (1)</vt:lpstr>
      <vt:lpstr>SYARAT-SYARAT PENGAJUAN KEBERATAN (2)</vt:lpstr>
      <vt:lpstr>PENGAJUAN KEBERATAN</vt:lpstr>
      <vt:lpstr>PEMERIKSAAN SEDERHANA LAPANGAN</vt:lpstr>
      <vt:lpstr>Slide 129</vt:lpstr>
      <vt:lpstr>STUDI KASUS 12</vt:lpstr>
      <vt:lpstr>Slide 131</vt:lpstr>
      <vt:lpstr>KONDISI TERTENTU OP</vt:lpstr>
      <vt:lpstr>Slide 133</vt:lpstr>
      <vt:lpstr>PERSYARATAN PERMOHONAN</vt:lpstr>
      <vt:lpstr>Slide 135</vt:lpstr>
      <vt:lpstr>PEMBETULAN  Ps. 16 KUP PERDIRJEN PAJAK NOMOR PER-37/PJ/2008 permentri Keuangan no 111/2009</vt:lpstr>
      <vt:lpstr>PEMBETULAN SURAT KETETAPAN ATAU SURAT KEPUTUSAN PBB</vt:lpstr>
      <vt:lpstr>PENGURANGAN/PEMBATALAN Ps.  36 KUP Perdirjen pajak no110/111 th 2009 </vt:lpstr>
      <vt:lpstr>PENGENAAN OBJEK TERTENTU</vt:lpstr>
      <vt:lpstr>PENGENAAN PBB PERGURUAN TINGGI SWASTA ( SE-10/PJ.6/1995)</vt:lpstr>
      <vt:lpstr>PENGENAAN PBB RUMAH SAKIT SWASTA (KepMenKeu No:796/KMK.04/93; 20-8-93)</vt:lpstr>
      <vt:lpstr>PENGENAAN PBB RUMAH SAKIT SWASTA (KepMenKeu No:796/KMK.04/93; 20-8-93)</vt:lpstr>
      <vt:lpstr>PENGENAAN PBB RUMAH SAKIT SWASTA (KepMenKeu No:796/KMK.04/93; 20-8-93)</vt:lpstr>
      <vt:lpstr>RESTITUSI, KOMPENSASI DAN IMBALAN BUNGA</vt:lpstr>
      <vt:lpstr>RESTITUSI DAN KOMPENSASI (PerMenKeu: 29/PMK.03/2005 tgl 23-5-2005) permenkeu no 17 th 2011</vt:lpstr>
      <vt:lpstr>Slide 146</vt:lpstr>
      <vt:lpstr>Slide 147</vt:lpstr>
      <vt:lpstr>IMBALAN BUNGA (PerMenKeu: 121/PMK.06/2005; 5-12-05)</vt:lpstr>
      <vt:lpstr>Slide 149</vt:lpstr>
      <vt:lpstr>STUDI KASUS 13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Budi Harto</dc:creator>
  <cp:lastModifiedBy>Your User Name</cp:lastModifiedBy>
  <cp:revision>54</cp:revision>
  <cp:lastPrinted>1601-01-01T00:00:00Z</cp:lastPrinted>
  <dcterms:created xsi:type="dcterms:W3CDTF">1601-01-01T00:00:00Z</dcterms:created>
  <dcterms:modified xsi:type="dcterms:W3CDTF">2011-02-08T02:35:00Z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