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393" r:id="rId2"/>
    <p:sldId id="584" r:id="rId3"/>
    <p:sldId id="585" r:id="rId4"/>
    <p:sldId id="697" r:id="rId5"/>
    <p:sldId id="716" r:id="rId6"/>
    <p:sldId id="698" r:id="rId7"/>
    <p:sldId id="732" r:id="rId8"/>
    <p:sldId id="748" r:id="rId9"/>
    <p:sldId id="704" r:id="rId10"/>
    <p:sldId id="705" r:id="rId11"/>
    <p:sldId id="764" r:id="rId12"/>
    <p:sldId id="708" r:id="rId13"/>
    <p:sldId id="758" r:id="rId14"/>
    <p:sldId id="760" r:id="rId15"/>
    <p:sldId id="761" r:id="rId16"/>
    <p:sldId id="762" r:id="rId17"/>
    <p:sldId id="763" r:id="rId18"/>
    <p:sldId id="751" r:id="rId19"/>
    <p:sldId id="752" r:id="rId20"/>
    <p:sldId id="733" r:id="rId21"/>
    <p:sldId id="714" r:id="rId22"/>
    <p:sldId id="715" r:id="rId23"/>
    <p:sldId id="740" r:id="rId24"/>
    <p:sldId id="717" r:id="rId25"/>
    <p:sldId id="723" r:id="rId26"/>
    <p:sldId id="724" r:id="rId27"/>
    <p:sldId id="725" r:id="rId28"/>
    <p:sldId id="727" r:id="rId29"/>
    <p:sldId id="741" r:id="rId30"/>
    <p:sldId id="734" r:id="rId31"/>
    <p:sldId id="735" r:id="rId32"/>
    <p:sldId id="736" r:id="rId33"/>
    <p:sldId id="737" r:id="rId34"/>
    <p:sldId id="738" r:id="rId35"/>
    <p:sldId id="670" r:id="rId36"/>
    <p:sldId id="750" r:id="rId37"/>
    <p:sldId id="626" r:id="rId38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3399"/>
    <a:srgbClr val="FFFFCC"/>
    <a:srgbClr val="B2B2B2"/>
    <a:srgbClr val="006600"/>
    <a:srgbClr val="FF0000"/>
    <a:srgbClr val="000099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26031" autoAdjust="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08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09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09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DABAEB-A699-4380-8CBA-D17A6C38EE5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752C16E-F978-4E5D-AB84-C01A4D86465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F263A8-29C7-491C-8F98-477935EC1BD3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75286A-1379-4E7E-BB45-C55562B91DFB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89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30425" y="214313"/>
            <a:ext cx="4900613" cy="3675062"/>
          </a:xfrm>
          <a:ln/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FCFBC5-72C2-4B9B-8C34-FCDD27B38BE6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99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30425" y="214313"/>
            <a:ext cx="4900613" cy="3675062"/>
          </a:xfrm>
          <a:ln/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196936-FE7B-4BF7-A72D-D0DE81C83151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00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3113" y="712788"/>
            <a:ext cx="2360612" cy="1770062"/>
          </a:xfrm>
          <a:ln/>
        </p:spPr>
      </p:sp>
      <p:sp>
        <p:nvSpPr>
          <p:cNvPr id="1002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5963"/>
            <a:ext cx="6705600" cy="3079750"/>
          </a:xfrm>
        </p:spPr>
        <p:txBody>
          <a:bodyPr lIns="93171" tIns="46586" rIns="93171" bIns="46586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3C6088-F9B3-4DBE-9380-C4A7B50F027D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00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3113" y="712788"/>
            <a:ext cx="2360612" cy="1770062"/>
          </a:xfrm>
          <a:ln/>
        </p:spPr>
      </p:sp>
      <p:sp>
        <p:nvSpPr>
          <p:cNvPr id="1004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5963"/>
            <a:ext cx="6705600" cy="3079750"/>
          </a:xfrm>
        </p:spPr>
        <p:txBody>
          <a:bodyPr lIns="93171" tIns="46586" rIns="93171" bIns="46586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7386C6-9EA2-4A42-8C29-C21AC7D91FE4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00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3113" y="712788"/>
            <a:ext cx="2360612" cy="1770062"/>
          </a:xfrm>
          <a:ln/>
        </p:spPr>
      </p:sp>
      <p:sp>
        <p:nvSpPr>
          <p:cNvPr id="1006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5963"/>
            <a:ext cx="6705600" cy="3079750"/>
          </a:xfrm>
        </p:spPr>
        <p:txBody>
          <a:bodyPr lIns="93171" tIns="46586" rIns="93171" bIns="46586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EF486-EEA8-4DF1-9756-80E90DC3588A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00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33600" y="214313"/>
            <a:ext cx="4900613" cy="3675062"/>
          </a:xfrm>
          <a:ln/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B1FE37-2413-4E31-8325-480201DBB94C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91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32013" y="214313"/>
            <a:ext cx="4900612" cy="3675062"/>
          </a:xfrm>
          <a:ln/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0397E9-4193-4E96-AA7C-832041B54009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91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398BDD-86D7-4F08-B3A1-A8CD0E42B593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060873-602D-4491-A72C-63A7CC7D1FA6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1AEB55-F72A-495B-ACFD-8DA22C66D6FD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636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3113" y="712788"/>
            <a:ext cx="2360612" cy="1770062"/>
          </a:xfrm>
          <a:ln/>
        </p:spPr>
      </p:sp>
      <p:sp>
        <p:nvSpPr>
          <p:cNvPr id="636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5963"/>
            <a:ext cx="6705600" cy="3079750"/>
          </a:xfrm>
        </p:spPr>
        <p:txBody>
          <a:bodyPr lIns="93171" tIns="46586" rIns="93171" bIns="46586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7057A9-72E9-4364-B405-949C6AEB5302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93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32013" y="214313"/>
            <a:ext cx="4900612" cy="3675062"/>
          </a:xfrm>
          <a:ln/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7515AF-FB9C-4052-9025-B8C430C33F17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95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CBF52C-F0DB-4073-B2CB-7BA357232745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FCA78A-9D82-42A9-B350-E9774F699287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83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3113" y="712788"/>
            <a:ext cx="2360612" cy="1770062"/>
          </a:xfrm>
          <a:ln/>
        </p:spPr>
      </p:sp>
      <p:sp>
        <p:nvSpPr>
          <p:cNvPr id="83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5963"/>
            <a:ext cx="6705600" cy="3079750"/>
          </a:xfrm>
        </p:spPr>
        <p:txBody>
          <a:bodyPr lIns="93171" tIns="46586" rIns="93171" bIns="46586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64C72E-90F1-43BD-8974-62B1032A7806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98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3113" y="712788"/>
            <a:ext cx="2360612" cy="1770062"/>
          </a:xfrm>
          <a:ln/>
        </p:spPr>
      </p:sp>
      <p:sp>
        <p:nvSpPr>
          <p:cNvPr id="982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5963"/>
            <a:ext cx="6705600" cy="3079750"/>
          </a:xfrm>
        </p:spPr>
        <p:txBody>
          <a:bodyPr lIns="93171" tIns="46586" rIns="93171" bIns="46586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F3FC0F-9D19-41BA-B1D8-7A95CA1D187F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73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2AF0DD-5F16-4B9C-B7AF-8B7DEFF10D74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638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3113" y="712788"/>
            <a:ext cx="2360612" cy="1770062"/>
          </a:xfrm>
          <a:ln/>
        </p:spPr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5963"/>
            <a:ext cx="6705600" cy="3079750"/>
          </a:xfrm>
        </p:spPr>
        <p:txBody>
          <a:bodyPr lIns="93171" tIns="46586" rIns="93171" bIns="46586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F32C08-0FD2-4180-A9BB-AF23BAC25704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87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3113" y="712788"/>
            <a:ext cx="2360612" cy="1770062"/>
          </a:xfrm>
          <a:ln/>
        </p:spPr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5963"/>
            <a:ext cx="6705600" cy="3079750"/>
          </a:xfrm>
        </p:spPr>
        <p:txBody>
          <a:bodyPr lIns="93171" tIns="46586" rIns="93171" bIns="46586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024003-9545-4ABD-B800-DEF71F5EBCE4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87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3113" y="712788"/>
            <a:ext cx="2360612" cy="1770062"/>
          </a:xfrm>
          <a:ln/>
        </p:spPr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5963"/>
            <a:ext cx="6705600" cy="3079750"/>
          </a:xfrm>
        </p:spPr>
        <p:txBody>
          <a:bodyPr lIns="93171" tIns="46586" rIns="93171" bIns="46586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F8A007-BB9E-430B-AACE-5EE297D130D8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94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3113" y="712788"/>
            <a:ext cx="2360612" cy="1770062"/>
          </a:xfrm>
          <a:ln/>
        </p:spPr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5963"/>
            <a:ext cx="6705600" cy="3079750"/>
          </a:xfrm>
        </p:spPr>
        <p:txBody>
          <a:bodyPr lIns="93171" tIns="46586" rIns="93171" bIns="46586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4B278B-E698-4774-B6CB-3A6505630421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97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3113" y="712788"/>
            <a:ext cx="2360612" cy="1770062"/>
          </a:xfrm>
          <a:ln/>
        </p:spPr>
      </p:sp>
      <p:sp>
        <p:nvSpPr>
          <p:cNvPr id="977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5963"/>
            <a:ext cx="6705600" cy="3079750"/>
          </a:xfrm>
        </p:spPr>
        <p:txBody>
          <a:bodyPr lIns="93171" tIns="46586" rIns="93171" bIns="46586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C461B7-B00B-4D6B-8025-38A71D100869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88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3113" y="712788"/>
            <a:ext cx="2360612" cy="1770062"/>
          </a:xfrm>
          <a:ln/>
        </p:spPr>
      </p:sp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5963"/>
            <a:ext cx="6705600" cy="3079750"/>
          </a:xfrm>
        </p:spPr>
        <p:txBody>
          <a:bodyPr lIns="93171" tIns="46586" rIns="93171" bIns="46586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AABF6E-DED9-47A3-B4CC-C11F36333D65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89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13113" y="712788"/>
            <a:ext cx="2360612" cy="1770062"/>
          </a:xfrm>
          <a:ln/>
        </p:spPr>
      </p:sp>
      <p:sp>
        <p:nvSpPr>
          <p:cNvPr id="89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5963"/>
            <a:ext cx="6705600" cy="3079750"/>
          </a:xfrm>
        </p:spPr>
        <p:txBody>
          <a:bodyPr lIns="93171" tIns="46586" rIns="93171" bIns="46586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36625" y="2184400"/>
            <a:ext cx="7772400" cy="1143000"/>
          </a:xfrm>
        </p:spPr>
        <p:txBody>
          <a:bodyPr/>
          <a:lstStyle>
            <a:lvl1pPr>
              <a:lnSpc>
                <a:spcPts val="4500"/>
              </a:lnSpc>
              <a:defRPr sz="4300"/>
            </a:lvl1pPr>
          </a:lstStyle>
          <a:p>
            <a:r>
              <a:rPr lang="en-US" altLang="en-US"/>
              <a:t>Click to edit Master title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2663" y="4826000"/>
            <a:ext cx="3948112" cy="9144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ct val="5000"/>
              </a:spcBef>
              <a:buFontTx/>
              <a:buNone/>
              <a:defRPr sz="17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fld id="{234DE8DE-C1CD-45EF-899E-38370531ECC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965200" y="5867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r>
              <a:rPr lang="en-US" altLang="en-US"/>
              <a:t>October 29, 2002</a:t>
            </a:r>
            <a:endParaRPr lang="en-US" altLang="en-US">
              <a:latin typeface="Times New Roman" pitchFamily="18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1217613" y="1143000"/>
            <a:ext cx="7011987" cy="2286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9CDFC7-82DF-4419-BF63-9884EF37467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6238" y="152400"/>
            <a:ext cx="2032000" cy="5368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7063" y="152400"/>
            <a:ext cx="5946775" cy="5368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2C70E9-6E93-4B5C-AF30-487EA0306BF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87B756E-37CE-4F80-94DC-9EC705F530F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00514D-4B19-4350-A8E0-89A728868F9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7063" y="140652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40652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0F1BC6-B511-4D09-98DB-4E4B7904BB2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29AAF0-1528-4741-B83C-C278163B387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C5CA75-5D26-42B0-BDDB-163045EC674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3C2636-914E-4659-86BB-EB9CAD765E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BFA9F5-9FB1-4ECC-9F2F-0F2B3453727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8FCA39-A311-4B9A-89A0-57CD8FD6CCA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5838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40652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5113" y="6392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B2B2B2"/>
                </a:solidFill>
                <a:latin typeface="+mn-lt"/>
              </a:defRPr>
            </a:lvl1pPr>
          </a:lstStyle>
          <a:p>
            <a:fld id="{E712F20A-F59A-488C-87A5-74F8C90FD8B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1049338" y="990600"/>
            <a:ext cx="8167687" cy="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</a:defRPr>
      </a:lvl9pPr>
    </p:titleStyle>
    <p:bodyStyle>
      <a:lvl1pPr marL="347663" indent="-228600" algn="l" rtl="0" fontAlgn="base">
        <a:lnSpc>
          <a:spcPct val="95000"/>
        </a:lnSpc>
        <a:spcBef>
          <a:spcPct val="35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4538" indent="-282575" algn="l" rtl="0" fontAlgn="base">
        <a:lnSpc>
          <a:spcPct val="95000"/>
        </a:lnSpc>
        <a:spcBef>
          <a:spcPct val="35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033463" indent="-174625" algn="l" rtl="0" fontAlgn="base">
        <a:lnSpc>
          <a:spcPct val="95000"/>
        </a:lnSpc>
        <a:spcBef>
          <a:spcPct val="3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376363" indent="-228600" algn="l" rtl="0" fontAlgn="base">
        <a:lnSpc>
          <a:spcPct val="95000"/>
        </a:lnSpc>
        <a:spcBef>
          <a:spcPct val="35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658938" indent="-168275" algn="l" rtl="0" fontAlgn="base">
        <a:lnSpc>
          <a:spcPct val="95000"/>
        </a:lnSpc>
        <a:spcBef>
          <a:spcPct val="35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116138" indent="-168275" algn="l" rtl="0" fontAlgn="base">
        <a:lnSpc>
          <a:spcPct val="95000"/>
        </a:lnSpc>
        <a:spcBef>
          <a:spcPct val="35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573338" indent="-168275" algn="l" rtl="0" fontAlgn="base">
        <a:lnSpc>
          <a:spcPct val="95000"/>
        </a:lnSpc>
        <a:spcBef>
          <a:spcPct val="35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030538" indent="-168275" algn="l" rtl="0" fontAlgn="base">
        <a:lnSpc>
          <a:spcPct val="95000"/>
        </a:lnSpc>
        <a:spcBef>
          <a:spcPct val="35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487738" indent="-168275" algn="l" rtl="0" fontAlgn="base">
        <a:lnSpc>
          <a:spcPct val="95000"/>
        </a:lnSpc>
        <a:spcBef>
          <a:spcPct val="35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19400" y="2514600"/>
            <a:ext cx="3429000" cy="1143000"/>
          </a:xfrm>
        </p:spPr>
        <p:txBody>
          <a:bodyPr/>
          <a:lstStyle/>
          <a:p>
            <a:r>
              <a:rPr lang="en-US" altLang="en-US"/>
              <a:t>Leadership </a:t>
            </a:r>
            <a:endParaRPr lang="en-US" altLang="en-US" sz="4700"/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57263" y="4724400"/>
            <a:ext cx="6400800" cy="534988"/>
          </a:xfrm>
        </p:spPr>
        <p:txBody>
          <a:bodyPr/>
          <a:lstStyle/>
          <a:p>
            <a:r>
              <a:rPr lang="en-US" altLang="en-US" sz="2000"/>
              <a:t>MHR 701 </a:t>
            </a:r>
          </a:p>
          <a:p>
            <a:r>
              <a:rPr lang="en-US" altLang="en-US" sz="2000"/>
              <a:t>Dr. Larry Inks  </a:t>
            </a:r>
          </a:p>
          <a:p>
            <a:r>
              <a:rPr lang="en-US" altLang="en-US" sz="2000"/>
              <a:t>Department of Management and Human Resources</a:t>
            </a:r>
          </a:p>
          <a:p>
            <a:r>
              <a:rPr lang="en-US" altLang="en-US" sz="2000"/>
              <a:t>Fisher College of Business</a:t>
            </a:r>
          </a:p>
          <a:p>
            <a:r>
              <a:rPr lang="en-US" altLang="en-US" sz="2000"/>
              <a:t>The Ohio State University</a:t>
            </a:r>
          </a:p>
          <a:p>
            <a:endParaRPr lang="en-US" altLang="en-US" sz="20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13968E-8E61-484B-ADAD-7E950AB4817A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890882" name="Text Box 2"/>
          <p:cNvSpPr txBox="1">
            <a:spLocks noChangeArrowheads="1"/>
          </p:cNvSpPr>
          <p:nvPr/>
        </p:nvSpPr>
        <p:spPr bwMode="auto">
          <a:xfrm>
            <a:off x="1219200" y="1524000"/>
            <a:ext cx="701040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	Self-confidence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 	Vision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 	Ability to articulate the vision and make it “real” to others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 	Strong convictions about the vision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 	Behavior that is out of the ordinary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 	Strong abilities to manage change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 	Environment/resource sensitivity</a:t>
            </a:r>
          </a:p>
        </p:txBody>
      </p:sp>
      <p:sp>
        <p:nvSpPr>
          <p:cNvPr id="890883" name="Text Box 3"/>
          <p:cNvSpPr txBox="1">
            <a:spLocks noChangeArrowheads="1"/>
          </p:cNvSpPr>
          <p:nvPr/>
        </p:nvSpPr>
        <p:spPr bwMode="auto">
          <a:xfrm>
            <a:off x="914400" y="519113"/>
            <a:ext cx="67960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latin typeface="Arial" charset="0"/>
              </a:rPr>
              <a:t>Characteristics of Charismatic Leaders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0798F1-C007-475C-9A7F-E7C06DFFB8D4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009666" name="Rectangle 2"/>
          <p:cNvSpPr>
            <a:spLocks noChangeArrowheads="1"/>
          </p:cNvSpPr>
          <p:nvPr/>
        </p:nvSpPr>
        <p:spPr bwMode="auto">
          <a:xfrm>
            <a:off x="1376363" y="2714625"/>
            <a:ext cx="7239000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eaLnBrk="1" hangingPunct="1">
              <a:lnSpc>
                <a:spcPct val="125000"/>
              </a:lnSpc>
            </a:pPr>
            <a:r>
              <a:rPr lang="en-US" sz="3000" b="1">
                <a:solidFill>
                  <a:schemeClr val="tx2"/>
                </a:solidFill>
                <a:latin typeface="Arial" charset="0"/>
              </a:rPr>
              <a:t>Contemporary Views of Leadership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424CAE-FC37-418C-B24E-F887DCD445B8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89702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14313"/>
            <a:ext cx="7772400" cy="1143000"/>
          </a:xfrm>
        </p:spPr>
        <p:txBody>
          <a:bodyPr/>
          <a:lstStyle/>
          <a:p>
            <a:r>
              <a:rPr lang="en-US" sz="2800"/>
              <a:t>What Behaviors Define a Great Leader?</a:t>
            </a:r>
          </a:p>
        </p:txBody>
      </p:sp>
      <p:sp>
        <p:nvSpPr>
          <p:cNvPr id="897027" name="Text Box 3"/>
          <p:cNvSpPr txBox="1">
            <a:spLocks noChangeArrowheads="1"/>
          </p:cNvSpPr>
          <p:nvPr/>
        </p:nvSpPr>
        <p:spPr bwMode="auto">
          <a:xfrm>
            <a:off x="838200" y="1371600"/>
            <a:ext cx="77724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228600" algn="l"/>
                <a:tab pos="457200" algn="l"/>
              </a:tabLst>
            </a:pPr>
            <a:r>
              <a:rPr lang="en-US" sz="1800">
                <a:latin typeface="Arial" charset="0"/>
              </a:rPr>
              <a:t>Think of a leader you’ve interacted with personally; someone who made a significant impression upon you and/or someone who you see as a role model.  What did he or she say and/or do that was so powerful?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 lvl="1">
              <a:buFontTx/>
              <a:buChar char="•"/>
              <a:tabLst>
                <a:tab pos="228600" algn="l"/>
                <a:tab pos="457200" algn="l"/>
              </a:tabLst>
            </a:pPr>
            <a:r>
              <a:rPr lang="en-US" sz="1800">
                <a:latin typeface="Arial" charset="0"/>
              </a:rPr>
              <a:t> 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 lvl="1">
              <a:buFontTx/>
              <a:buChar char="•"/>
              <a:tabLst>
                <a:tab pos="228600" algn="l"/>
                <a:tab pos="457200" algn="l"/>
              </a:tabLst>
            </a:pPr>
            <a:r>
              <a:rPr lang="en-US" sz="1800">
                <a:latin typeface="Arial" charset="0"/>
              </a:rPr>
              <a:t> 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 lvl="1">
              <a:buFontTx/>
              <a:buChar char="•"/>
              <a:tabLst>
                <a:tab pos="228600" algn="l"/>
                <a:tab pos="457200" algn="l"/>
              </a:tabLst>
            </a:pPr>
            <a:r>
              <a:rPr lang="en-US" sz="1800">
                <a:latin typeface="Arial" charset="0"/>
              </a:rPr>
              <a:t> 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 lvl="1">
              <a:buFontTx/>
              <a:buChar char="•"/>
              <a:tabLst>
                <a:tab pos="228600" algn="l"/>
                <a:tab pos="457200" algn="l"/>
              </a:tabLst>
            </a:pPr>
            <a:r>
              <a:rPr lang="en-US" sz="1800">
                <a:latin typeface="Arial" charset="0"/>
              </a:rPr>
              <a:t> 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 lvl="1">
              <a:buFontTx/>
              <a:buChar char="•"/>
              <a:tabLst>
                <a:tab pos="228600" algn="l"/>
                <a:tab pos="457200" algn="l"/>
              </a:tabLst>
            </a:pPr>
            <a:r>
              <a:rPr lang="en-US" sz="1800">
                <a:latin typeface="Arial" charset="0"/>
              </a:rPr>
              <a:t> 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 lvl="1">
              <a:buFontTx/>
              <a:buChar char="•"/>
              <a:tabLst>
                <a:tab pos="228600" algn="l"/>
                <a:tab pos="457200" algn="l"/>
              </a:tabLst>
            </a:pPr>
            <a:r>
              <a:rPr lang="en-US" sz="1800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E7B8BE-1C6F-4364-BFAD-1B92BFC2E034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99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862013" y="214313"/>
            <a:ext cx="8072437" cy="1143000"/>
          </a:xfrm>
        </p:spPr>
        <p:txBody>
          <a:bodyPr/>
          <a:lstStyle/>
          <a:p>
            <a:r>
              <a:rPr lang="en-US" sz="2800"/>
              <a:t>Kouzes and Posner’s Leadership Practices*</a:t>
            </a:r>
          </a:p>
        </p:txBody>
      </p:sp>
      <p:sp>
        <p:nvSpPr>
          <p:cNvPr id="997379" name="Text Box 3"/>
          <p:cNvSpPr txBox="1">
            <a:spLocks noChangeArrowheads="1"/>
          </p:cNvSpPr>
          <p:nvPr/>
        </p:nvSpPr>
        <p:spPr bwMode="auto">
          <a:xfrm>
            <a:off x="533400" y="1295400"/>
            <a:ext cx="842803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228600" algn="l"/>
                <a:tab pos="457200" algn="l"/>
                <a:tab pos="2857500" algn="l"/>
                <a:tab pos="3143250" algn="l"/>
              </a:tabLst>
            </a:pPr>
            <a:r>
              <a:rPr lang="en-US" sz="1600" u="sng">
                <a:latin typeface="Arial" charset="0"/>
              </a:rPr>
              <a:t>Practices</a:t>
            </a:r>
            <a:r>
              <a:rPr lang="en-US" sz="1600">
                <a:latin typeface="Arial" charset="0"/>
              </a:rPr>
              <a:t>	</a:t>
            </a:r>
            <a:r>
              <a:rPr lang="en-US" sz="1600" u="sng">
                <a:latin typeface="Arial" charset="0"/>
              </a:rPr>
              <a:t>Commitments</a:t>
            </a:r>
            <a:endParaRPr lang="en-US" sz="1600">
              <a:latin typeface="Arial" charset="0"/>
            </a:endParaRPr>
          </a:p>
          <a:p>
            <a:pPr>
              <a:tabLst>
                <a:tab pos="228600" algn="l"/>
                <a:tab pos="457200" algn="l"/>
                <a:tab pos="2857500" algn="l"/>
                <a:tab pos="3143250" algn="l"/>
              </a:tabLst>
            </a:pPr>
            <a:endParaRPr lang="en-US" sz="1600">
              <a:latin typeface="Arial" charset="0"/>
            </a:endParaRPr>
          </a:p>
          <a:p>
            <a:pPr>
              <a:tabLst>
                <a:tab pos="228600" algn="l"/>
                <a:tab pos="457200" algn="l"/>
                <a:tab pos="2857500" algn="l"/>
                <a:tab pos="3143250" algn="l"/>
              </a:tabLst>
            </a:pPr>
            <a:r>
              <a:rPr lang="en-US" sz="1600" b="1">
                <a:latin typeface="Arial" charset="0"/>
              </a:rPr>
              <a:t>Challenging the Process</a:t>
            </a:r>
            <a:r>
              <a:rPr lang="en-US" sz="1600">
                <a:latin typeface="Arial" charset="0"/>
              </a:rPr>
              <a:t>	1.	</a:t>
            </a:r>
            <a:r>
              <a:rPr lang="en-US" sz="1600" u="sng">
                <a:latin typeface="Arial" charset="0"/>
              </a:rPr>
              <a:t>Search out</a:t>
            </a:r>
            <a:r>
              <a:rPr lang="en-US" sz="1600">
                <a:latin typeface="Arial" charset="0"/>
              </a:rPr>
              <a:t> challenging opportunities for change</a:t>
            </a:r>
          </a:p>
          <a:p>
            <a:pPr>
              <a:tabLst>
                <a:tab pos="228600" algn="l"/>
                <a:tab pos="457200" algn="l"/>
                <a:tab pos="2857500" algn="l"/>
                <a:tab pos="3143250" algn="l"/>
              </a:tabLst>
            </a:pPr>
            <a:r>
              <a:rPr lang="en-US" sz="1600">
                <a:latin typeface="Arial" charset="0"/>
              </a:rPr>
              <a:t>			2.	</a:t>
            </a:r>
            <a:r>
              <a:rPr lang="en-US" sz="1600" u="sng">
                <a:latin typeface="Arial" charset="0"/>
              </a:rPr>
              <a:t>Experiment</a:t>
            </a:r>
            <a:r>
              <a:rPr lang="en-US" sz="1600">
                <a:latin typeface="Arial" charset="0"/>
              </a:rPr>
              <a:t>, take risks, and learn from mistakes</a:t>
            </a:r>
          </a:p>
          <a:p>
            <a:pPr>
              <a:tabLst>
                <a:tab pos="228600" algn="l"/>
                <a:tab pos="457200" algn="l"/>
                <a:tab pos="2857500" algn="l"/>
                <a:tab pos="3143250" algn="l"/>
              </a:tabLst>
            </a:pPr>
            <a:r>
              <a:rPr lang="en-US" sz="1600">
                <a:latin typeface="Arial" charset="0"/>
              </a:rPr>
              <a:t>	</a:t>
            </a:r>
          </a:p>
          <a:p>
            <a:pPr>
              <a:tabLst>
                <a:tab pos="228600" algn="l"/>
                <a:tab pos="457200" algn="l"/>
                <a:tab pos="2857500" algn="l"/>
                <a:tab pos="3143250" algn="l"/>
              </a:tabLst>
            </a:pPr>
            <a:r>
              <a:rPr lang="en-US" sz="1600" b="1">
                <a:latin typeface="Arial" charset="0"/>
              </a:rPr>
              <a:t>Inspiring a Shared Vision</a:t>
            </a:r>
            <a:r>
              <a:rPr lang="en-US" sz="1600">
                <a:latin typeface="Arial" charset="0"/>
              </a:rPr>
              <a:t>	3.	</a:t>
            </a:r>
            <a:r>
              <a:rPr lang="en-US" sz="1600" u="sng">
                <a:latin typeface="Arial" charset="0"/>
              </a:rPr>
              <a:t>Envision</a:t>
            </a:r>
            <a:r>
              <a:rPr lang="en-US" sz="1600">
                <a:latin typeface="Arial" charset="0"/>
              </a:rPr>
              <a:t> an uplifting and noble future</a:t>
            </a:r>
          </a:p>
          <a:p>
            <a:pPr>
              <a:tabLst>
                <a:tab pos="228600" algn="l"/>
                <a:tab pos="457200" algn="l"/>
                <a:tab pos="2857500" algn="l"/>
                <a:tab pos="3143250" algn="l"/>
              </a:tabLst>
            </a:pPr>
            <a:r>
              <a:rPr lang="en-US" sz="1600">
                <a:latin typeface="Arial" charset="0"/>
              </a:rPr>
              <a:t>			4.	</a:t>
            </a:r>
            <a:r>
              <a:rPr lang="en-US" sz="1600" u="sng">
                <a:latin typeface="Arial" charset="0"/>
              </a:rPr>
              <a:t>Enlist</a:t>
            </a:r>
            <a:r>
              <a:rPr lang="en-US" sz="1600">
                <a:latin typeface="Arial" charset="0"/>
              </a:rPr>
              <a:t> others by appealing to their values, interests, </a:t>
            </a:r>
            <a:br>
              <a:rPr lang="en-US" sz="1600">
                <a:latin typeface="Arial" charset="0"/>
              </a:rPr>
            </a:br>
            <a:r>
              <a:rPr lang="en-US" sz="1600">
                <a:latin typeface="Arial" charset="0"/>
              </a:rPr>
              <a:t>				hopes and dreams.</a:t>
            </a:r>
          </a:p>
          <a:p>
            <a:pPr>
              <a:tabLst>
                <a:tab pos="228600" algn="l"/>
                <a:tab pos="457200" algn="l"/>
                <a:tab pos="2857500" algn="l"/>
                <a:tab pos="3143250" algn="l"/>
              </a:tabLst>
            </a:pPr>
            <a:endParaRPr lang="en-US" sz="1600">
              <a:latin typeface="Arial" charset="0"/>
            </a:endParaRPr>
          </a:p>
          <a:p>
            <a:pPr>
              <a:tabLst>
                <a:tab pos="228600" algn="l"/>
                <a:tab pos="457200" algn="l"/>
                <a:tab pos="2857500" algn="l"/>
                <a:tab pos="3143250" algn="l"/>
              </a:tabLst>
            </a:pPr>
            <a:r>
              <a:rPr lang="en-US" sz="1600" b="1">
                <a:latin typeface="Arial" charset="0"/>
              </a:rPr>
              <a:t>Enabling Others to Act</a:t>
            </a:r>
            <a:r>
              <a:rPr lang="en-US" sz="1600">
                <a:latin typeface="Arial" charset="0"/>
              </a:rPr>
              <a:t>	5.	</a:t>
            </a:r>
            <a:r>
              <a:rPr lang="en-US" sz="1600" u="sng">
                <a:latin typeface="Arial" charset="0"/>
              </a:rPr>
              <a:t>Foster</a:t>
            </a:r>
            <a:r>
              <a:rPr lang="en-US" sz="1600">
                <a:latin typeface="Arial" charset="0"/>
              </a:rPr>
              <a:t> collaboration and build trust.</a:t>
            </a:r>
          </a:p>
          <a:p>
            <a:pPr>
              <a:tabLst>
                <a:tab pos="228600" algn="l"/>
                <a:tab pos="457200" algn="l"/>
                <a:tab pos="2857500" algn="l"/>
                <a:tab pos="3143250" algn="l"/>
              </a:tabLst>
            </a:pPr>
            <a:r>
              <a:rPr lang="en-US" sz="1600">
                <a:latin typeface="Arial" charset="0"/>
              </a:rPr>
              <a:t>			6.	</a:t>
            </a:r>
            <a:r>
              <a:rPr lang="en-US" sz="1600" u="sng">
                <a:latin typeface="Arial" charset="0"/>
              </a:rPr>
              <a:t>Strengthen</a:t>
            </a:r>
            <a:r>
              <a:rPr lang="en-US" sz="1600">
                <a:latin typeface="Arial" charset="0"/>
              </a:rPr>
              <a:t> people by developing and empowering them.	</a:t>
            </a:r>
          </a:p>
          <a:p>
            <a:pPr>
              <a:tabLst>
                <a:tab pos="228600" algn="l"/>
                <a:tab pos="457200" algn="l"/>
                <a:tab pos="2857500" algn="l"/>
                <a:tab pos="3143250" algn="l"/>
              </a:tabLst>
            </a:pPr>
            <a:r>
              <a:rPr lang="en-US" sz="1600" b="1">
                <a:latin typeface="Arial" charset="0"/>
              </a:rPr>
              <a:t>Modeling the Way</a:t>
            </a:r>
            <a:r>
              <a:rPr lang="en-US" sz="1600">
                <a:latin typeface="Arial" charset="0"/>
              </a:rPr>
              <a:t>	7.	</a:t>
            </a:r>
            <a:r>
              <a:rPr lang="en-US" sz="1600" u="sng">
                <a:latin typeface="Arial" charset="0"/>
              </a:rPr>
              <a:t>Model</a:t>
            </a:r>
            <a:r>
              <a:rPr lang="en-US" sz="1600">
                <a:latin typeface="Arial" charset="0"/>
              </a:rPr>
              <a:t> value-driven behavior</a:t>
            </a:r>
          </a:p>
          <a:p>
            <a:pPr>
              <a:tabLst>
                <a:tab pos="228600" algn="l"/>
                <a:tab pos="457200" algn="l"/>
                <a:tab pos="2857500" algn="l"/>
                <a:tab pos="3143250" algn="l"/>
              </a:tabLst>
            </a:pPr>
            <a:r>
              <a:rPr lang="en-US" sz="1600">
                <a:latin typeface="Arial" charset="0"/>
              </a:rPr>
              <a:t>			8.	</a:t>
            </a:r>
            <a:r>
              <a:rPr lang="en-US" sz="1600" u="sng">
                <a:latin typeface="Arial" charset="0"/>
              </a:rPr>
              <a:t>Achieve</a:t>
            </a:r>
            <a:r>
              <a:rPr lang="en-US" sz="1600">
                <a:latin typeface="Arial" charset="0"/>
              </a:rPr>
              <a:t> small wins to promote commitment</a:t>
            </a:r>
          </a:p>
          <a:p>
            <a:pPr>
              <a:tabLst>
                <a:tab pos="228600" algn="l"/>
                <a:tab pos="457200" algn="l"/>
                <a:tab pos="2857500" algn="l"/>
                <a:tab pos="3143250" algn="l"/>
              </a:tabLst>
            </a:pPr>
            <a:endParaRPr lang="en-US" sz="1600">
              <a:latin typeface="Arial" charset="0"/>
            </a:endParaRPr>
          </a:p>
          <a:p>
            <a:pPr>
              <a:tabLst>
                <a:tab pos="228600" algn="l"/>
                <a:tab pos="457200" algn="l"/>
                <a:tab pos="2857500" algn="l"/>
                <a:tab pos="3143250" algn="l"/>
              </a:tabLst>
            </a:pPr>
            <a:r>
              <a:rPr lang="en-US" sz="1600" b="1">
                <a:latin typeface="Arial" charset="0"/>
              </a:rPr>
              <a:t>Encouraging the Heart</a:t>
            </a:r>
            <a:r>
              <a:rPr lang="en-US" sz="1600">
                <a:latin typeface="Arial" charset="0"/>
              </a:rPr>
              <a:t>	9.	</a:t>
            </a:r>
            <a:r>
              <a:rPr lang="en-US" sz="1600" u="sng">
                <a:latin typeface="Arial" charset="0"/>
              </a:rPr>
              <a:t>Recognize</a:t>
            </a:r>
            <a:r>
              <a:rPr lang="en-US" sz="1600">
                <a:latin typeface="Arial" charset="0"/>
              </a:rPr>
              <a:t> individual contributions to success</a:t>
            </a:r>
          </a:p>
          <a:p>
            <a:pPr>
              <a:tabLst>
                <a:tab pos="228600" algn="l"/>
                <a:tab pos="457200" algn="l"/>
                <a:tab pos="2857500" algn="l"/>
                <a:tab pos="3143250" algn="l"/>
              </a:tabLst>
            </a:pPr>
            <a:r>
              <a:rPr lang="en-US" sz="1600">
                <a:latin typeface="Arial" charset="0"/>
              </a:rPr>
              <a:t>			10.	</a:t>
            </a:r>
            <a:r>
              <a:rPr lang="en-US" sz="1600" u="sng">
                <a:latin typeface="Arial" charset="0"/>
              </a:rPr>
              <a:t>Celebrate</a:t>
            </a:r>
            <a:r>
              <a:rPr lang="en-US" sz="1600">
                <a:latin typeface="Arial" charset="0"/>
              </a:rPr>
              <a:t> team accomplishments regularly</a:t>
            </a:r>
          </a:p>
        </p:txBody>
      </p:sp>
      <p:sp>
        <p:nvSpPr>
          <p:cNvPr id="997380" name="Rectangle 4"/>
          <p:cNvSpPr>
            <a:spLocks noChangeArrowheads="1"/>
          </p:cNvSpPr>
          <p:nvPr/>
        </p:nvSpPr>
        <p:spPr bwMode="auto">
          <a:xfrm>
            <a:off x="479425" y="6083300"/>
            <a:ext cx="7993063" cy="2444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000">
                <a:latin typeface="Arial" charset="0"/>
              </a:rPr>
              <a:t>*</a:t>
            </a:r>
            <a:r>
              <a:rPr lang="en-US" sz="1000" b="1" u="sng">
                <a:latin typeface="Arial" charset="0"/>
              </a:rPr>
              <a:t>Source</a:t>
            </a:r>
            <a:r>
              <a:rPr lang="en-US" sz="1000">
                <a:latin typeface="Arial" charset="0"/>
              </a:rPr>
              <a:t>:  Kouzes, J., and Posner, B.  (1995).  </a:t>
            </a:r>
            <a:r>
              <a:rPr lang="en-US" sz="1000" u="sng">
                <a:latin typeface="Arial" charset="0"/>
              </a:rPr>
              <a:t>The Leadership Challenge</a:t>
            </a:r>
            <a:r>
              <a:rPr lang="en-US" sz="1000">
                <a:latin typeface="Arial" charset="0"/>
              </a:rPr>
              <a:t>.  San Francisco, CA:  Jossey-Bass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A9A38A-74A7-4095-BA6D-CC82C90C0FDB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001474" name="Text Box 2"/>
          <p:cNvSpPr txBox="1">
            <a:spLocks noChangeArrowheads="1"/>
          </p:cNvSpPr>
          <p:nvPr/>
        </p:nvSpPr>
        <p:spPr bwMode="auto">
          <a:xfrm>
            <a:off x="990600" y="1371600"/>
            <a:ext cx="7391400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292100" algn="l"/>
                <a:tab pos="457200" algn="l"/>
                <a:tab pos="2054225" algn="l"/>
              </a:tabLst>
            </a:pPr>
            <a:r>
              <a:rPr lang="en-US" sz="1600">
                <a:latin typeface="Arial" charset="0"/>
              </a:rPr>
              <a:t>People	“Get out of the office and circulate among the troops”</a:t>
            </a:r>
            <a:br>
              <a:rPr lang="en-US" sz="1600">
                <a:latin typeface="Arial" charset="0"/>
              </a:rPr>
            </a:br>
            <a:r>
              <a:rPr lang="en-US" sz="1600">
                <a:latin typeface="Arial" charset="0"/>
              </a:rPr>
              <a:t>			“Build strong alliances”</a:t>
            </a:r>
          </a:p>
          <a:p>
            <a:pPr>
              <a:tabLst>
                <a:tab pos="292100" algn="l"/>
                <a:tab pos="457200" algn="l"/>
                <a:tab pos="2054225" algn="l"/>
              </a:tabLst>
            </a:pPr>
            <a:r>
              <a:rPr lang="en-US" sz="1600">
                <a:latin typeface="Arial" charset="0"/>
              </a:rPr>
              <a:t>			“Persuade rather than coerce”</a:t>
            </a:r>
          </a:p>
          <a:p>
            <a:pPr>
              <a:tabLst>
                <a:tab pos="292100" algn="l"/>
                <a:tab pos="457200" algn="l"/>
                <a:tab pos="2054225" algn="l"/>
              </a:tabLst>
            </a:pPr>
            <a:endParaRPr lang="en-US" sz="1600">
              <a:latin typeface="Arial" charset="0"/>
            </a:endParaRPr>
          </a:p>
          <a:p>
            <a:pPr>
              <a:tabLst>
                <a:tab pos="292100" algn="l"/>
                <a:tab pos="457200" algn="l"/>
                <a:tab pos="2054225" algn="l"/>
              </a:tabLst>
            </a:pPr>
            <a:r>
              <a:rPr lang="en-US" sz="1600">
                <a:latin typeface="Arial" charset="0"/>
              </a:rPr>
              <a:t>Character 	 “Honesty and integrity are the best policies”</a:t>
            </a:r>
          </a:p>
          <a:p>
            <a:pPr>
              <a:tabLst>
                <a:tab pos="292100" algn="l"/>
                <a:tab pos="457200" algn="l"/>
                <a:tab pos="2054225" algn="l"/>
              </a:tabLst>
            </a:pPr>
            <a:r>
              <a:rPr lang="en-US" sz="1600">
                <a:latin typeface="Arial" charset="0"/>
              </a:rPr>
              <a:t>			 “Never act out of vengeance or spite”</a:t>
            </a:r>
          </a:p>
          <a:p>
            <a:pPr>
              <a:tabLst>
                <a:tab pos="292100" algn="l"/>
                <a:tab pos="457200" algn="l"/>
                <a:tab pos="2054225" algn="l"/>
              </a:tabLst>
            </a:pPr>
            <a:r>
              <a:rPr lang="en-US" sz="1600">
                <a:latin typeface="Arial" charset="0"/>
              </a:rPr>
              <a:t>			 “Have the courage to handle unjust criticism”</a:t>
            </a:r>
          </a:p>
          <a:p>
            <a:pPr>
              <a:tabLst>
                <a:tab pos="292100" algn="l"/>
                <a:tab pos="457200" algn="l"/>
                <a:tab pos="2054225" algn="l"/>
              </a:tabLst>
            </a:pPr>
            <a:r>
              <a:rPr lang="en-US" sz="1600">
                <a:latin typeface="Arial" charset="0"/>
              </a:rPr>
              <a:t>			 “Be a master of paradox”</a:t>
            </a:r>
          </a:p>
          <a:p>
            <a:pPr>
              <a:tabLst>
                <a:tab pos="292100" algn="l"/>
                <a:tab pos="457200" algn="l"/>
                <a:tab pos="2054225" algn="l"/>
              </a:tabLst>
            </a:pPr>
            <a:endParaRPr lang="en-US" sz="1600">
              <a:latin typeface="Arial" charset="0"/>
            </a:endParaRPr>
          </a:p>
          <a:p>
            <a:pPr>
              <a:tabLst>
                <a:tab pos="292100" algn="l"/>
                <a:tab pos="457200" algn="l"/>
                <a:tab pos="2054225" algn="l"/>
              </a:tabLst>
            </a:pPr>
            <a:r>
              <a:rPr lang="en-US" sz="1600">
                <a:latin typeface="Arial" charset="0"/>
              </a:rPr>
              <a:t>Endeavor 	 “Exercise a strong hand—be decisive”</a:t>
            </a:r>
          </a:p>
          <a:p>
            <a:pPr>
              <a:tabLst>
                <a:tab pos="292100" algn="l"/>
                <a:tab pos="457200" algn="l"/>
                <a:tab pos="2054225" algn="l"/>
              </a:tabLst>
            </a:pPr>
            <a:r>
              <a:rPr lang="en-US" sz="1600">
                <a:latin typeface="Arial" charset="0"/>
              </a:rPr>
              <a:t>			 “Lead by being led”</a:t>
            </a:r>
          </a:p>
          <a:p>
            <a:pPr>
              <a:tabLst>
                <a:tab pos="292100" algn="l"/>
                <a:tab pos="457200" algn="l"/>
                <a:tab pos="2054225" algn="l"/>
              </a:tabLst>
            </a:pPr>
            <a:r>
              <a:rPr lang="en-US" sz="1600">
                <a:latin typeface="Arial" charset="0"/>
              </a:rPr>
              <a:t>			 “Set goals and be results-oriented”</a:t>
            </a:r>
          </a:p>
          <a:p>
            <a:pPr>
              <a:tabLst>
                <a:tab pos="292100" algn="l"/>
                <a:tab pos="457200" algn="l"/>
                <a:tab pos="2054225" algn="l"/>
              </a:tabLst>
            </a:pPr>
            <a:r>
              <a:rPr lang="en-US" sz="1600">
                <a:latin typeface="Arial" charset="0"/>
              </a:rPr>
              <a:t>			 “Keep searching until you find your ‘Grant’ “</a:t>
            </a:r>
          </a:p>
          <a:p>
            <a:pPr>
              <a:tabLst>
                <a:tab pos="292100" algn="l"/>
                <a:tab pos="457200" algn="l"/>
                <a:tab pos="2054225" algn="l"/>
              </a:tabLst>
            </a:pPr>
            <a:r>
              <a:rPr lang="en-US" sz="1600">
                <a:latin typeface="Arial" charset="0"/>
              </a:rPr>
              <a:t>			 “Encourage innovation”</a:t>
            </a:r>
          </a:p>
          <a:p>
            <a:pPr>
              <a:tabLst>
                <a:tab pos="292100" algn="l"/>
                <a:tab pos="457200" algn="l"/>
                <a:tab pos="2054225" algn="l"/>
              </a:tabLst>
            </a:pPr>
            <a:endParaRPr lang="en-US" sz="1600">
              <a:latin typeface="Arial" charset="0"/>
            </a:endParaRPr>
          </a:p>
          <a:p>
            <a:pPr>
              <a:tabLst>
                <a:tab pos="292100" algn="l"/>
                <a:tab pos="457200" algn="l"/>
                <a:tab pos="2054225" algn="l"/>
              </a:tabLst>
            </a:pPr>
            <a:r>
              <a:rPr lang="en-US" sz="1600">
                <a:latin typeface="Arial" charset="0"/>
              </a:rPr>
              <a:t>Communication	“Master the art of public speaking”</a:t>
            </a:r>
          </a:p>
          <a:p>
            <a:pPr>
              <a:tabLst>
                <a:tab pos="292100" algn="l"/>
                <a:tab pos="457200" algn="l"/>
                <a:tab pos="2054225" algn="l"/>
              </a:tabLst>
            </a:pPr>
            <a:r>
              <a:rPr lang="en-US" sz="1600">
                <a:latin typeface="Arial" charset="0"/>
              </a:rPr>
              <a:t>			 “Influence people through conversation and storytelling”</a:t>
            </a:r>
          </a:p>
          <a:p>
            <a:pPr>
              <a:tabLst>
                <a:tab pos="292100" algn="l"/>
                <a:tab pos="457200" algn="l"/>
                <a:tab pos="2054225" algn="l"/>
              </a:tabLst>
            </a:pPr>
            <a:r>
              <a:rPr lang="en-US" sz="1600">
                <a:latin typeface="Arial" charset="0"/>
              </a:rPr>
              <a:t>			 “Preach a vision and continually reaffirm it”</a:t>
            </a:r>
          </a:p>
        </p:txBody>
      </p:sp>
      <p:sp>
        <p:nvSpPr>
          <p:cNvPr id="1001475" name="Text Box 3"/>
          <p:cNvSpPr txBox="1">
            <a:spLocks noChangeArrowheads="1"/>
          </p:cNvSpPr>
          <p:nvPr/>
        </p:nvSpPr>
        <p:spPr bwMode="auto">
          <a:xfrm>
            <a:off x="858838" y="530225"/>
            <a:ext cx="4475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latin typeface="Arial" charset="0"/>
              </a:rPr>
              <a:t>“Lincoln on Leadership”*</a:t>
            </a:r>
          </a:p>
        </p:txBody>
      </p:sp>
      <p:sp>
        <p:nvSpPr>
          <p:cNvPr id="1001476" name="Text Box 4"/>
          <p:cNvSpPr txBox="1">
            <a:spLocks noChangeArrowheads="1"/>
          </p:cNvSpPr>
          <p:nvPr/>
        </p:nvSpPr>
        <p:spPr bwMode="auto">
          <a:xfrm>
            <a:off x="3733800" y="6019800"/>
            <a:ext cx="4953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292100" algn="l"/>
                <a:tab pos="457200" algn="l"/>
              </a:tabLst>
            </a:pPr>
            <a:r>
              <a:rPr lang="en-US" sz="1000">
                <a:latin typeface="Arial" charset="0"/>
              </a:rPr>
              <a:t>* Source:  Phillips, D. (1992).  </a:t>
            </a:r>
            <a:r>
              <a:rPr lang="en-US" sz="1000" u="sng">
                <a:latin typeface="Arial" charset="0"/>
              </a:rPr>
              <a:t>Lincoln on Leadership</a:t>
            </a:r>
            <a:r>
              <a:rPr lang="en-US" sz="1000">
                <a:latin typeface="Arial" charset="0"/>
              </a:rPr>
              <a:t>.  New York NY:  Time-Warner</a:t>
            </a:r>
          </a:p>
        </p:txBody>
      </p:sp>
      <p:sp>
        <p:nvSpPr>
          <p:cNvPr id="1001477" name="AutoShape 5"/>
          <p:cNvSpPr>
            <a:spLocks noChangeArrowheads="1"/>
          </p:cNvSpPr>
          <p:nvPr/>
        </p:nvSpPr>
        <p:spPr bwMode="auto">
          <a:xfrm>
            <a:off x="2566988" y="5119688"/>
            <a:ext cx="428625" cy="185737"/>
          </a:xfrm>
          <a:prstGeom prst="rightArrow">
            <a:avLst>
              <a:gd name="adj1" fmla="val 50000"/>
              <a:gd name="adj2" fmla="val 57692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1478" name="AutoShape 6"/>
          <p:cNvSpPr>
            <a:spLocks noChangeArrowheads="1"/>
          </p:cNvSpPr>
          <p:nvPr/>
        </p:nvSpPr>
        <p:spPr bwMode="auto">
          <a:xfrm>
            <a:off x="2566988" y="2438400"/>
            <a:ext cx="428625" cy="185738"/>
          </a:xfrm>
          <a:prstGeom prst="rightArrow">
            <a:avLst>
              <a:gd name="adj1" fmla="val 50000"/>
              <a:gd name="adj2" fmla="val 57692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1479" name="AutoShape 7"/>
          <p:cNvSpPr>
            <a:spLocks noChangeArrowheads="1"/>
          </p:cNvSpPr>
          <p:nvPr/>
        </p:nvSpPr>
        <p:spPr bwMode="auto">
          <a:xfrm>
            <a:off x="2566988" y="1447800"/>
            <a:ext cx="428625" cy="185738"/>
          </a:xfrm>
          <a:prstGeom prst="rightArrow">
            <a:avLst>
              <a:gd name="adj1" fmla="val 50000"/>
              <a:gd name="adj2" fmla="val 57692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1480" name="AutoShape 8"/>
          <p:cNvSpPr>
            <a:spLocks noChangeArrowheads="1"/>
          </p:cNvSpPr>
          <p:nvPr/>
        </p:nvSpPr>
        <p:spPr bwMode="auto">
          <a:xfrm>
            <a:off x="2566988" y="3657600"/>
            <a:ext cx="428625" cy="185738"/>
          </a:xfrm>
          <a:prstGeom prst="rightArrow">
            <a:avLst>
              <a:gd name="adj1" fmla="val 50000"/>
              <a:gd name="adj2" fmla="val 57692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F84937-B069-4677-85BF-27DB1ACB9B71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003522" name="Text Box 2"/>
          <p:cNvSpPr txBox="1">
            <a:spLocks noChangeArrowheads="1"/>
          </p:cNvSpPr>
          <p:nvPr/>
        </p:nvSpPr>
        <p:spPr bwMode="auto">
          <a:xfrm>
            <a:off x="908050" y="530225"/>
            <a:ext cx="3206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latin typeface="Arial" charset="0"/>
              </a:rPr>
              <a:t>“Why CEOs Fail”*</a:t>
            </a:r>
          </a:p>
        </p:txBody>
      </p:sp>
      <p:sp>
        <p:nvSpPr>
          <p:cNvPr id="1003523" name="Text Box 3"/>
          <p:cNvSpPr txBox="1">
            <a:spLocks noChangeArrowheads="1"/>
          </p:cNvSpPr>
          <p:nvPr/>
        </p:nvSpPr>
        <p:spPr bwMode="auto">
          <a:xfrm>
            <a:off x="1042988" y="1404938"/>
            <a:ext cx="7543800" cy="487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r>
              <a:rPr lang="en-US" sz="1600">
                <a:latin typeface="Arial" charset="0"/>
              </a:rPr>
              <a:t>Arrogance 	You’re right and everybody else is wrong</a:t>
            </a: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endParaRPr lang="en-US" sz="1600">
              <a:latin typeface="Arial" charset="0"/>
            </a:endParaRP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r>
              <a:rPr lang="en-US" sz="1600">
                <a:latin typeface="Arial" charset="0"/>
              </a:rPr>
              <a:t>Melodrama	You always grab the center of attention</a:t>
            </a: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endParaRPr lang="en-US" sz="1600">
              <a:latin typeface="Arial" charset="0"/>
            </a:endParaRP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r>
              <a:rPr lang="en-US" sz="1600">
                <a:latin typeface="Arial" charset="0"/>
              </a:rPr>
              <a:t>Volatility	Your mood shifts are sudden and unpredictable</a:t>
            </a: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endParaRPr lang="en-US" sz="1600">
              <a:latin typeface="Arial" charset="0"/>
            </a:endParaRP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r>
              <a:rPr lang="en-US" sz="1600">
                <a:latin typeface="Arial" charset="0"/>
              </a:rPr>
              <a:t>Excessive Caution 	The next decision you make may be your first</a:t>
            </a: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endParaRPr lang="en-US" sz="1600">
              <a:latin typeface="Arial" charset="0"/>
            </a:endParaRP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r>
              <a:rPr lang="en-US" sz="1600">
                <a:latin typeface="Arial" charset="0"/>
              </a:rPr>
              <a:t>Habitual Distrust	You focus on the negatives</a:t>
            </a: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endParaRPr lang="en-US" sz="1600">
              <a:latin typeface="Arial" charset="0"/>
            </a:endParaRP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r>
              <a:rPr lang="en-US" sz="1600">
                <a:latin typeface="Arial" charset="0"/>
              </a:rPr>
              <a:t>Aloofness	You disengage and disconnect</a:t>
            </a: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endParaRPr lang="en-US" sz="1600">
              <a:latin typeface="Arial" charset="0"/>
            </a:endParaRP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r>
              <a:rPr lang="en-US" sz="1600">
                <a:latin typeface="Arial" charset="0"/>
              </a:rPr>
              <a:t>Mischieviousness	You know that rules are only suggestions</a:t>
            </a: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endParaRPr lang="en-US" sz="1600">
              <a:latin typeface="Arial" charset="0"/>
            </a:endParaRP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r>
              <a:rPr lang="en-US" sz="1600">
                <a:latin typeface="Arial" charset="0"/>
              </a:rPr>
              <a:t>Eccentricity	It’s fun to be different just for the sake of it</a:t>
            </a: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endParaRPr lang="en-US" sz="1600">
              <a:latin typeface="Arial" charset="0"/>
            </a:endParaRP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r>
              <a:rPr lang="en-US" sz="1600">
                <a:latin typeface="Arial" charset="0"/>
              </a:rPr>
              <a:t>Passive Resistance	Your silence is misinterpreted as agreement</a:t>
            </a: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endParaRPr lang="en-US" sz="1600">
              <a:latin typeface="Arial" charset="0"/>
            </a:endParaRP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r>
              <a:rPr lang="en-US" sz="1600">
                <a:latin typeface="Arial" charset="0"/>
              </a:rPr>
              <a:t>Perfectionism	You get the little things right but the big things wrong</a:t>
            </a: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endParaRPr lang="en-US" sz="1600">
              <a:latin typeface="Arial" charset="0"/>
            </a:endParaRP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r>
              <a:rPr lang="en-US" sz="1600">
                <a:latin typeface="Arial" charset="0"/>
              </a:rPr>
              <a:t>Eagerness to Please	You want to win any popularity contest</a:t>
            </a: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endParaRPr lang="en-US" sz="1600">
              <a:latin typeface="Arial" charset="0"/>
              <a:cs typeface="Arial" charset="0"/>
            </a:endParaRPr>
          </a:p>
          <a:p>
            <a:pPr>
              <a:lnSpc>
                <a:spcPct val="85000"/>
              </a:lnSpc>
              <a:tabLst>
                <a:tab pos="292100" algn="l"/>
                <a:tab pos="457200" algn="l"/>
                <a:tab pos="2574925" algn="l"/>
              </a:tabLst>
            </a:pPr>
            <a:endParaRPr lang="en-US" sz="1600">
              <a:latin typeface="Arial" charset="0"/>
            </a:endParaRPr>
          </a:p>
        </p:txBody>
      </p:sp>
      <p:sp>
        <p:nvSpPr>
          <p:cNvPr id="1003524" name="AutoShape 4"/>
          <p:cNvSpPr>
            <a:spLocks noChangeArrowheads="1"/>
          </p:cNvSpPr>
          <p:nvPr/>
        </p:nvSpPr>
        <p:spPr bwMode="auto">
          <a:xfrm>
            <a:off x="3152775" y="5629275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25" name="AutoShape 5"/>
          <p:cNvSpPr>
            <a:spLocks noChangeArrowheads="1"/>
          </p:cNvSpPr>
          <p:nvPr/>
        </p:nvSpPr>
        <p:spPr bwMode="auto">
          <a:xfrm>
            <a:off x="3152775" y="2290763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26" name="AutoShape 6"/>
          <p:cNvSpPr>
            <a:spLocks noChangeArrowheads="1"/>
          </p:cNvSpPr>
          <p:nvPr/>
        </p:nvSpPr>
        <p:spPr bwMode="auto">
          <a:xfrm>
            <a:off x="3152775" y="1895475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27" name="AutoShape 7"/>
          <p:cNvSpPr>
            <a:spLocks noChangeArrowheads="1"/>
          </p:cNvSpPr>
          <p:nvPr/>
        </p:nvSpPr>
        <p:spPr bwMode="auto">
          <a:xfrm>
            <a:off x="3152775" y="1466850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28" name="AutoShape 8"/>
          <p:cNvSpPr>
            <a:spLocks noChangeArrowheads="1"/>
          </p:cNvSpPr>
          <p:nvPr/>
        </p:nvSpPr>
        <p:spPr bwMode="auto">
          <a:xfrm>
            <a:off x="3152775" y="2714625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29" name="AutoShape 9"/>
          <p:cNvSpPr>
            <a:spLocks noChangeArrowheads="1"/>
          </p:cNvSpPr>
          <p:nvPr/>
        </p:nvSpPr>
        <p:spPr bwMode="auto">
          <a:xfrm>
            <a:off x="3152775" y="3109913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30" name="AutoShape 10"/>
          <p:cNvSpPr>
            <a:spLocks noChangeArrowheads="1"/>
          </p:cNvSpPr>
          <p:nvPr/>
        </p:nvSpPr>
        <p:spPr bwMode="auto">
          <a:xfrm>
            <a:off x="3152775" y="3524250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31" name="AutoShape 11"/>
          <p:cNvSpPr>
            <a:spLocks noChangeArrowheads="1"/>
          </p:cNvSpPr>
          <p:nvPr/>
        </p:nvSpPr>
        <p:spPr bwMode="auto">
          <a:xfrm>
            <a:off x="3152775" y="3981450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32" name="AutoShape 12"/>
          <p:cNvSpPr>
            <a:spLocks noChangeArrowheads="1"/>
          </p:cNvSpPr>
          <p:nvPr/>
        </p:nvSpPr>
        <p:spPr bwMode="auto">
          <a:xfrm>
            <a:off x="3152775" y="4376738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33" name="AutoShape 13"/>
          <p:cNvSpPr>
            <a:spLocks noChangeArrowheads="1"/>
          </p:cNvSpPr>
          <p:nvPr/>
        </p:nvSpPr>
        <p:spPr bwMode="auto">
          <a:xfrm>
            <a:off x="3152775" y="4805363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34" name="AutoShape 14"/>
          <p:cNvSpPr>
            <a:spLocks noChangeArrowheads="1"/>
          </p:cNvSpPr>
          <p:nvPr/>
        </p:nvSpPr>
        <p:spPr bwMode="auto">
          <a:xfrm>
            <a:off x="3152775" y="5200650"/>
            <a:ext cx="381000" cy="1524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3535" name="Text Box 15"/>
          <p:cNvSpPr txBox="1">
            <a:spLocks noChangeArrowheads="1"/>
          </p:cNvSpPr>
          <p:nvPr/>
        </p:nvSpPr>
        <p:spPr bwMode="auto">
          <a:xfrm>
            <a:off x="1981200" y="6172200"/>
            <a:ext cx="6477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292100" algn="l"/>
                <a:tab pos="457200" algn="l"/>
              </a:tabLst>
            </a:pPr>
            <a:r>
              <a:rPr lang="en-US" sz="1000">
                <a:latin typeface="Arial" charset="0"/>
              </a:rPr>
              <a:t>* Source:  Dotlich, D. and Cairo, P. Phillips, D. (2003).  </a:t>
            </a:r>
            <a:r>
              <a:rPr lang="en-US" sz="1000" u="sng">
                <a:latin typeface="Arial" charset="0"/>
              </a:rPr>
              <a:t>Why CEOs Fail</a:t>
            </a:r>
            <a:r>
              <a:rPr lang="en-US" sz="1000">
                <a:latin typeface="Arial" charset="0"/>
              </a:rPr>
              <a:t>.  San Franciso, CA:  Wiley and Sons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D5C78-F7CF-4517-BEBA-20311D9B1BD5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005570" name="Text Box 2"/>
          <p:cNvSpPr txBox="1">
            <a:spLocks noChangeArrowheads="1"/>
          </p:cNvSpPr>
          <p:nvPr/>
        </p:nvSpPr>
        <p:spPr bwMode="auto">
          <a:xfrm>
            <a:off x="1219200" y="1524000"/>
            <a:ext cx="7010400" cy="355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Empirical analysis suggests five primary dimensions of leadership behavior: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 	Character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 	Personal Capability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 	Focus on Results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 	Interpersonal Skills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 	Ability to Lead Organizational Change (as required)</a:t>
            </a:r>
          </a:p>
        </p:txBody>
      </p:sp>
      <p:sp>
        <p:nvSpPr>
          <p:cNvPr id="1005571" name="Rectangle 3"/>
          <p:cNvSpPr>
            <a:spLocks noChangeArrowheads="1"/>
          </p:cNvSpPr>
          <p:nvPr/>
        </p:nvSpPr>
        <p:spPr bwMode="auto">
          <a:xfrm>
            <a:off x="942975" y="271463"/>
            <a:ext cx="79629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altLang="en-US" sz="2600" b="1">
                <a:solidFill>
                  <a:schemeClr val="tx2"/>
                </a:solidFill>
                <a:latin typeface="Arial" charset="0"/>
              </a:rPr>
              <a:t>“The Extraordinary Leader” Model*</a:t>
            </a:r>
          </a:p>
        </p:txBody>
      </p:sp>
      <p:sp>
        <p:nvSpPr>
          <p:cNvPr id="1005572" name="Rectangle 4"/>
          <p:cNvSpPr>
            <a:spLocks noChangeArrowheads="1"/>
          </p:cNvSpPr>
          <p:nvPr/>
        </p:nvSpPr>
        <p:spPr bwMode="auto">
          <a:xfrm>
            <a:off x="838200" y="6019800"/>
            <a:ext cx="6858000" cy="2444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000">
                <a:latin typeface="Arial" charset="0"/>
              </a:rPr>
              <a:t>*</a:t>
            </a:r>
            <a:r>
              <a:rPr lang="en-US" sz="1000" b="1" u="sng">
                <a:latin typeface="Arial" charset="0"/>
              </a:rPr>
              <a:t>Source</a:t>
            </a:r>
            <a:r>
              <a:rPr lang="en-US" sz="1000">
                <a:latin typeface="Arial" charset="0"/>
              </a:rPr>
              <a:t>:  Zenger, J. and Folkman, J. (2002).  </a:t>
            </a:r>
            <a:r>
              <a:rPr lang="en-US" sz="1000" u="sng">
                <a:latin typeface="Arial" charset="0"/>
              </a:rPr>
              <a:t>The Extraordinary Leader</a:t>
            </a:r>
            <a:r>
              <a:rPr lang="en-US" sz="1000">
                <a:latin typeface="Arial" charset="0"/>
              </a:rPr>
              <a:t>.  New York, NY:  McGraw-Hill.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2948B3-B6A3-4913-A94E-90FE875ABB07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007618" name="Text Box 2"/>
          <p:cNvSpPr txBox="1">
            <a:spLocks noChangeArrowheads="1"/>
          </p:cNvSpPr>
          <p:nvPr/>
        </p:nvSpPr>
        <p:spPr bwMode="auto">
          <a:xfrm>
            <a:off x="927100" y="1419225"/>
            <a:ext cx="37973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176213" algn="l"/>
                <a:tab pos="339725" algn="l"/>
              </a:tabLst>
            </a:pPr>
            <a:r>
              <a:rPr lang="en-US" sz="1800" u="sng">
                <a:latin typeface="Arial" charset="0"/>
              </a:rPr>
              <a:t>Character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Displays High Integrity and  	Honesty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>
              <a:tabLst>
                <a:tab pos="176213" algn="l"/>
                <a:tab pos="339725" algn="l"/>
              </a:tabLst>
            </a:pPr>
            <a:r>
              <a:rPr lang="en-US" sz="1800" u="sng">
                <a:latin typeface="Arial" charset="0"/>
              </a:rPr>
              <a:t>Personal Capability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Technical/Professional Expertise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Solves Problems and Analyzes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Issues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Innovates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Practices Self Development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>
              <a:tabLst>
                <a:tab pos="176213" algn="l"/>
                <a:tab pos="339725" algn="l"/>
              </a:tabLst>
            </a:pPr>
            <a:r>
              <a:rPr lang="en-US" sz="1800" u="sng">
                <a:latin typeface="Arial" charset="0"/>
              </a:rPr>
              <a:t>Focus on Results</a:t>
            </a:r>
            <a:endParaRPr lang="en-US" sz="1800">
              <a:latin typeface="Arial" charset="0"/>
            </a:endParaRP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Drives for Results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Establishes Stretch Goals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Takes Initiative</a:t>
            </a:r>
          </a:p>
        </p:txBody>
      </p:sp>
      <p:sp>
        <p:nvSpPr>
          <p:cNvPr id="1007619" name="Rectangle 3"/>
          <p:cNvSpPr>
            <a:spLocks noChangeArrowheads="1"/>
          </p:cNvSpPr>
          <p:nvPr/>
        </p:nvSpPr>
        <p:spPr bwMode="auto">
          <a:xfrm>
            <a:off x="942975" y="271463"/>
            <a:ext cx="79629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altLang="en-US" sz="2600" b="1">
                <a:solidFill>
                  <a:schemeClr val="tx2"/>
                </a:solidFill>
                <a:latin typeface="Arial" charset="0"/>
              </a:rPr>
              <a:t>Zenger and Folkman’s Competency Model*</a:t>
            </a:r>
          </a:p>
        </p:txBody>
      </p:sp>
      <p:sp>
        <p:nvSpPr>
          <p:cNvPr id="1007620" name="Text Box 4"/>
          <p:cNvSpPr txBox="1">
            <a:spLocks noChangeArrowheads="1"/>
          </p:cNvSpPr>
          <p:nvPr/>
        </p:nvSpPr>
        <p:spPr bwMode="auto">
          <a:xfrm>
            <a:off x="5029200" y="1419225"/>
            <a:ext cx="35814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176213" algn="l"/>
                <a:tab pos="339725" algn="l"/>
              </a:tabLst>
            </a:pPr>
            <a:r>
              <a:rPr lang="en-US" sz="1800" u="sng">
                <a:latin typeface="Arial" charset="0"/>
              </a:rPr>
              <a:t>Interpersonal Skills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Communicates Powerfully and  	Prolifically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Inspires and Motivates Others  	to High Performance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Builds Relationships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Develops Others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Collaboration and Teamwork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>
              <a:tabLst>
                <a:tab pos="176213" algn="l"/>
                <a:tab pos="339725" algn="l"/>
              </a:tabLst>
            </a:pPr>
            <a:r>
              <a:rPr lang="en-US" sz="1800" u="sng">
                <a:latin typeface="Arial" charset="0"/>
              </a:rPr>
              <a:t>Leading Change</a:t>
            </a:r>
            <a:endParaRPr lang="en-US" sz="1800">
              <a:latin typeface="Arial" charset="0"/>
            </a:endParaRP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Develops Strategic Perspective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Champions Change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Connects the Group to the  	Outside World</a:t>
            </a:r>
          </a:p>
        </p:txBody>
      </p:sp>
      <p:sp>
        <p:nvSpPr>
          <p:cNvPr id="1007621" name="Rectangle 5"/>
          <p:cNvSpPr>
            <a:spLocks noChangeArrowheads="1"/>
          </p:cNvSpPr>
          <p:nvPr/>
        </p:nvSpPr>
        <p:spPr bwMode="auto">
          <a:xfrm>
            <a:off x="838200" y="6019800"/>
            <a:ext cx="6858000" cy="2444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1000">
                <a:latin typeface="Arial" charset="0"/>
              </a:rPr>
              <a:t>*</a:t>
            </a:r>
            <a:r>
              <a:rPr lang="en-US" sz="1000" b="1" u="sng">
                <a:latin typeface="Arial" charset="0"/>
              </a:rPr>
              <a:t>Source</a:t>
            </a:r>
            <a:r>
              <a:rPr lang="en-US" sz="1000">
                <a:latin typeface="Arial" charset="0"/>
              </a:rPr>
              <a:t>:  Zenger, J. and Folkman, J. (2002).  </a:t>
            </a:r>
            <a:r>
              <a:rPr lang="en-US" sz="1000" u="sng">
                <a:latin typeface="Arial" charset="0"/>
              </a:rPr>
              <a:t>The Extraordinary Leader</a:t>
            </a:r>
            <a:r>
              <a:rPr lang="en-US" sz="1000">
                <a:latin typeface="Arial" charset="0"/>
              </a:rPr>
              <a:t>.  New York, NY:  McGraw-Hill.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42" name="Oval 2" descr="25%"/>
          <p:cNvSpPr>
            <a:spLocks noChangeArrowheads="1"/>
          </p:cNvSpPr>
          <p:nvPr/>
        </p:nvSpPr>
        <p:spPr bwMode="auto">
          <a:xfrm>
            <a:off x="3505200" y="2133600"/>
            <a:ext cx="1905000" cy="3429000"/>
          </a:xfrm>
          <a:prstGeom prst="ellipse">
            <a:avLst/>
          </a:prstGeom>
          <a:pattFill prst="pct25">
            <a:fgClr>
              <a:schemeClr val="bg2"/>
            </a:fgClr>
            <a:bgClr>
              <a:srgbClr val="FFFFFF"/>
            </a:bgClr>
          </a:patt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043" name="Oval 3"/>
          <p:cNvSpPr>
            <a:spLocks noChangeArrowheads="1"/>
          </p:cNvSpPr>
          <p:nvPr/>
        </p:nvSpPr>
        <p:spPr bwMode="auto">
          <a:xfrm>
            <a:off x="1219200" y="1752600"/>
            <a:ext cx="4191000" cy="4191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044" name="Oval 4"/>
          <p:cNvSpPr>
            <a:spLocks noChangeArrowheads="1"/>
          </p:cNvSpPr>
          <p:nvPr/>
        </p:nvSpPr>
        <p:spPr bwMode="auto">
          <a:xfrm>
            <a:off x="3505200" y="1752600"/>
            <a:ext cx="4191000" cy="4191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045" name="Text Box 5"/>
          <p:cNvSpPr txBox="1">
            <a:spLocks noChangeArrowheads="1"/>
          </p:cNvSpPr>
          <p:nvPr/>
        </p:nvSpPr>
        <p:spPr bwMode="auto">
          <a:xfrm>
            <a:off x="1600200" y="3276600"/>
            <a:ext cx="16764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latin typeface="Arial" charset="0"/>
              </a:rPr>
              <a:t>I.</a:t>
            </a:r>
          </a:p>
          <a:p>
            <a:pPr algn="ctr">
              <a:spcBef>
                <a:spcPct val="50000"/>
              </a:spcBef>
            </a:pPr>
            <a:r>
              <a:rPr lang="en-US" sz="2000" b="1">
                <a:latin typeface="Arial" charset="0"/>
              </a:rPr>
              <a:t>Effective Leader</a:t>
            </a:r>
          </a:p>
        </p:txBody>
      </p:sp>
      <p:sp>
        <p:nvSpPr>
          <p:cNvPr id="983046" name="Text Box 6"/>
          <p:cNvSpPr txBox="1">
            <a:spLocks noChangeArrowheads="1"/>
          </p:cNvSpPr>
          <p:nvPr/>
        </p:nvSpPr>
        <p:spPr bwMode="auto">
          <a:xfrm>
            <a:off x="3581400" y="3276600"/>
            <a:ext cx="16764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latin typeface="Arial" charset="0"/>
              </a:rPr>
              <a:t>III.</a:t>
            </a:r>
          </a:p>
          <a:p>
            <a:pPr algn="ctr">
              <a:spcBef>
                <a:spcPct val="50000"/>
              </a:spcBef>
            </a:pPr>
            <a:r>
              <a:rPr lang="en-US" sz="2000" b="1">
                <a:latin typeface="Arial" charset="0"/>
              </a:rPr>
              <a:t>Effective Business Leader</a:t>
            </a:r>
          </a:p>
        </p:txBody>
      </p:sp>
      <p:sp>
        <p:nvSpPr>
          <p:cNvPr id="983047" name="AutoShape 7"/>
          <p:cNvSpPr>
            <a:spLocks noChangeArrowheads="1"/>
          </p:cNvSpPr>
          <p:nvPr/>
        </p:nvSpPr>
        <p:spPr bwMode="auto">
          <a:xfrm rot="-1940845">
            <a:off x="3657600" y="4114800"/>
            <a:ext cx="304800" cy="1676400"/>
          </a:xfrm>
          <a:prstGeom prst="moon">
            <a:avLst>
              <a:gd name="adj" fmla="val 40625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048" name="AutoShape 8"/>
          <p:cNvSpPr>
            <a:spLocks noChangeArrowheads="1"/>
          </p:cNvSpPr>
          <p:nvPr/>
        </p:nvSpPr>
        <p:spPr bwMode="auto">
          <a:xfrm rot="1494485">
            <a:off x="3505200" y="2006600"/>
            <a:ext cx="385763" cy="1860550"/>
          </a:xfrm>
          <a:prstGeom prst="moon">
            <a:avLst>
              <a:gd name="adj" fmla="val 5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049" name="AutoShape 9"/>
          <p:cNvSpPr>
            <a:spLocks noChangeArrowheads="1"/>
          </p:cNvSpPr>
          <p:nvPr/>
        </p:nvSpPr>
        <p:spPr bwMode="auto">
          <a:xfrm rot="10105185">
            <a:off x="4800600" y="1905000"/>
            <a:ext cx="1295400" cy="3201988"/>
          </a:xfrm>
          <a:prstGeom prst="moon">
            <a:avLst>
              <a:gd name="adj" fmla="val 5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050" name="AutoShape 10"/>
          <p:cNvSpPr>
            <a:spLocks noChangeArrowheads="1"/>
          </p:cNvSpPr>
          <p:nvPr/>
        </p:nvSpPr>
        <p:spPr bwMode="auto">
          <a:xfrm rot="13333087">
            <a:off x="4845050" y="4681538"/>
            <a:ext cx="184150" cy="1109662"/>
          </a:xfrm>
          <a:prstGeom prst="moon">
            <a:avLst>
              <a:gd name="adj" fmla="val 5000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3051" name="Text Box 11"/>
          <p:cNvSpPr txBox="1">
            <a:spLocks noChangeArrowheads="1"/>
          </p:cNvSpPr>
          <p:nvPr/>
        </p:nvSpPr>
        <p:spPr bwMode="auto">
          <a:xfrm>
            <a:off x="800100" y="500063"/>
            <a:ext cx="8153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Hybrid Model of the Effective Business Leader</a:t>
            </a:r>
          </a:p>
        </p:txBody>
      </p:sp>
      <p:sp>
        <p:nvSpPr>
          <p:cNvPr id="983052" name="Text Box 12"/>
          <p:cNvSpPr txBox="1">
            <a:spLocks noChangeArrowheads="1"/>
          </p:cNvSpPr>
          <p:nvPr/>
        </p:nvSpPr>
        <p:spPr bwMode="auto">
          <a:xfrm>
            <a:off x="5715000" y="3276600"/>
            <a:ext cx="16764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latin typeface="Arial" charset="0"/>
              </a:rPr>
              <a:t>II.</a:t>
            </a:r>
          </a:p>
          <a:p>
            <a:pPr algn="ctr">
              <a:spcBef>
                <a:spcPct val="50000"/>
              </a:spcBef>
            </a:pPr>
            <a:r>
              <a:rPr lang="en-US" sz="2000" b="1">
                <a:latin typeface="Arial" charset="0"/>
              </a:rPr>
              <a:t>Effective Business Executive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CEF3AA-AD72-4595-A42D-1B265925C83F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9840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14338"/>
            <a:ext cx="7772400" cy="762000"/>
          </a:xfrm>
        </p:spPr>
        <p:txBody>
          <a:bodyPr/>
          <a:lstStyle/>
          <a:p>
            <a:r>
              <a:rPr lang="en-US" sz="2800"/>
              <a:t>The 3 Ps of Effective Business Leaders</a:t>
            </a:r>
          </a:p>
        </p:txBody>
      </p:sp>
      <p:sp>
        <p:nvSpPr>
          <p:cNvPr id="984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362200"/>
            <a:ext cx="29718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1800" b="1" i="1"/>
              <a:t>Passion</a:t>
            </a:r>
            <a:endParaRPr lang="en-US" sz="1800"/>
          </a:p>
          <a:p>
            <a:pPr algn="ctr">
              <a:buFontTx/>
              <a:buNone/>
            </a:pPr>
            <a:endParaRPr lang="en-US" sz="1800"/>
          </a:p>
          <a:p>
            <a:pPr algn="ctr">
              <a:buFontTx/>
              <a:buNone/>
            </a:pPr>
            <a:endParaRPr lang="en-US" sz="1800"/>
          </a:p>
          <a:p>
            <a:pPr algn="ctr">
              <a:buFontTx/>
              <a:buNone/>
            </a:pPr>
            <a:r>
              <a:rPr lang="en-US" sz="1800"/>
              <a:t/>
            </a:r>
            <a:br>
              <a:rPr lang="en-US" sz="1800"/>
            </a:br>
            <a:endParaRPr lang="en-US" sz="1800"/>
          </a:p>
          <a:p>
            <a:pPr algn="ctr">
              <a:lnSpc>
                <a:spcPct val="40000"/>
              </a:lnSpc>
              <a:buFontTx/>
              <a:buNone/>
            </a:pPr>
            <a:r>
              <a:rPr lang="en-US" sz="1800" b="1" i="1"/>
              <a:t>Performance</a:t>
            </a:r>
          </a:p>
          <a:p>
            <a:pPr algn="ctr">
              <a:buFontTx/>
              <a:buNone/>
            </a:pPr>
            <a:endParaRPr lang="en-US" sz="1800"/>
          </a:p>
          <a:p>
            <a:pPr algn="ctr">
              <a:buFontTx/>
              <a:buNone/>
            </a:pPr>
            <a:endParaRPr lang="en-US" sz="1800"/>
          </a:p>
          <a:p>
            <a:pPr algn="ctr">
              <a:buFontTx/>
              <a:buNone/>
            </a:pPr>
            <a:endParaRPr lang="en-US" sz="1800"/>
          </a:p>
          <a:p>
            <a:pPr algn="ctr">
              <a:lnSpc>
                <a:spcPct val="75000"/>
              </a:lnSpc>
              <a:buFontTx/>
              <a:buNone/>
            </a:pPr>
            <a:r>
              <a:rPr lang="en-US" sz="1800" b="1" i="1"/>
              <a:t>Principle</a:t>
            </a:r>
          </a:p>
        </p:txBody>
      </p:sp>
      <p:sp>
        <p:nvSpPr>
          <p:cNvPr id="9840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686175" y="1981200"/>
            <a:ext cx="5105400" cy="4267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1800"/>
              <a:t>Have a personal passion for what they do.  They’d continue to do it if they were independently wealthy.  They’d also continue</a:t>
            </a:r>
            <a:br>
              <a:rPr lang="en-US" sz="1800"/>
            </a:br>
            <a:r>
              <a:rPr lang="en-US" sz="1800"/>
              <a:t>to do it if they were compensated very little.</a:t>
            </a:r>
          </a:p>
          <a:p>
            <a:pPr marL="0" indent="0">
              <a:buFontTx/>
              <a:buNone/>
            </a:pPr>
            <a:r>
              <a:rPr lang="en-US" sz="1800"/>
              <a:t/>
            </a:r>
            <a:br>
              <a:rPr lang="en-US" sz="1800"/>
            </a:br>
            <a:r>
              <a:rPr lang="en-US" sz="1800"/>
              <a:t/>
            </a:r>
            <a:br>
              <a:rPr lang="en-US" sz="1800"/>
            </a:br>
            <a:r>
              <a:rPr lang="en-US" sz="1800"/>
              <a:t>They hate to lose.  They keep score, and they set high standards.  As much as they enjoy winning, they hate losing even more.</a:t>
            </a:r>
          </a:p>
          <a:p>
            <a:pPr marL="0" indent="0">
              <a:buFontTx/>
              <a:buNone/>
            </a:pPr>
            <a:r>
              <a:rPr lang="en-US" sz="1800"/>
              <a:t/>
            </a:r>
            <a:br>
              <a:rPr lang="en-US" sz="1800"/>
            </a:br>
            <a:r>
              <a:rPr lang="en-US" sz="1800"/>
              <a:t/>
            </a:r>
            <a:br>
              <a:rPr lang="en-US" sz="1800"/>
            </a:br>
            <a:r>
              <a:rPr lang="en-US" sz="1800"/>
              <a:t>Cheating in order to win doesn’t count.  When faced with a decision that puts profit ahead of principle, principle will always win.</a:t>
            </a:r>
          </a:p>
        </p:txBody>
      </p:sp>
      <p:sp>
        <p:nvSpPr>
          <p:cNvPr id="984069" name="Text Box 5"/>
          <p:cNvSpPr txBox="1">
            <a:spLocks noChangeArrowheads="1"/>
          </p:cNvSpPr>
          <p:nvPr/>
        </p:nvSpPr>
        <p:spPr bwMode="auto">
          <a:xfrm>
            <a:off x="152400" y="1371600"/>
            <a:ext cx="320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u="sng">
                <a:latin typeface="Arial" charset="0"/>
              </a:rPr>
              <a:t>The 3 P’s</a:t>
            </a:r>
            <a:r>
              <a:rPr lang="en-US" sz="1800" b="1">
                <a:latin typeface="Arial" charset="0"/>
              </a:rPr>
              <a:t>:</a:t>
            </a:r>
          </a:p>
        </p:txBody>
      </p:sp>
      <p:sp>
        <p:nvSpPr>
          <p:cNvPr id="984070" name="Text Box 6"/>
          <p:cNvSpPr txBox="1">
            <a:spLocks noChangeArrowheads="1"/>
          </p:cNvSpPr>
          <p:nvPr/>
        </p:nvSpPr>
        <p:spPr bwMode="auto">
          <a:xfrm>
            <a:off x="3962400" y="13716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u="sng">
                <a:latin typeface="Arial" charset="0"/>
              </a:rPr>
              <a:t>Exceptional Business Leaders</a:t>
            </a:r>
            <a:r>
              <a:rPr lang="en-US" sz="1800" b="1">
                <a:latin typeface="Arial" charset="0"/>
              </a:rPr>
              <a:t>. . .</a:t>
            </a:r>
          </a:p>
        </p:txBody>
      </p:sp>
      <p:sp>
        <p:nvSpPr>
          <p:cNvPr id="984071" name="AutoShape 7"/>
          <p:cNvSpPr>
            <a:spLocks noChangeArrowheads="1"/>
          </p:cNvSpPr>
          <p:nvPr/>
        </p:nvSpPr>
        <p:spPr bwMode="auto">
          <a:xfrm>
            <a:off x="2667000" y="2438400"/>
            <a:ext cx="838200" cy="214313"/>
          </a:xfrm>
          <a:prstGeom prst="rightArrow">
            <a:avLst>
              <a:gd name="adj1" fmla="val 50000"/>
              <a:gd name="adj2" fmla="val 97778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4072" name="AutoShape 8"/>
          <p:cNvSpPr>
            <a:spLocks noChangeArrowheads="1"/>
          </p:cNvSpPr>
          <p:nvPr/>
        </p:nvSpPr>
        <p:spPr bwMode="auto">
          <a:xfrm>
            <a:off x="2667000" y="3990975"/>
            <a:ext cx="838200" cy="214313"/>
          </a:xfrm>
          <a:prstGeom prst="rightArrow">
            <a:avLst>
              <a:gd name="adj1" fmla="val 50000"/>
              <a:gd name="adj2" fmla="val 97778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4073" name="AutoShape 9"/>
          <p:cNvSpPr>
            <a:spLocks noChangeArrowheads="1"/>
          </p:cNvSpPr>
          <p:nvPr/>
        </p:nvSpPr>
        <p:spPr bwMode="auto">
          <a:xfrm>
            <a:off x="2667000" y="5348288"/>
            <a:ext cx="838200" cy="214312"/>
          </a:xfrm>
          <a:prstGeom prst="rightArrow">
            <a:avLst>
              <a:gd name="adj1" fmla="val 50000"/>
              <a:gd name="adj2" fmla="val 97778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94CECC-8AC1-4A5C-89DC-8E6280BB8BEB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635906" name="Text Box 2"/>
          <p:cNvSpPr txBox="1">
            <a:spLocks noChangeArrowheads="1"/>
          </p:cNvSpPr>
          <p:nvPr/>
        </p:nvSpPr>
        <p:spPr bwMode="auto">
          <a:xfrm>
            <a:off x="1471613" y="1419225"/>
            <a:ext cx="66294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>
                <a:latin typeface="Arial" charset="0"/>
              </a:rPr>
              <a:t> </a:t>
            </a:r>
            <a:r>
              <a:rPr lang="en-US" sz="2200">
                <a:latin typeface="Arial" charset="0"/>
              </a:rPr>
              <a:t>	Leadership Basics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22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2200">
                <a:latin typeface="Arial" charset="0"/>
              </a:rPr>
              <a:t> 	Leadership vs. Management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22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2200">
                <a:latin typeface="Arial" charset="0"/>
              </a:rPr>
              <a:t> 	Behavioral Theories of Leadership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22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2200">
                <a:latin typeface="Arial" charset="0"/>
              </a:rPr>
              <a:t> 	Situational Theories of Leadership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22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2200">
                <a:latin typeface="Arial" charset="0"/>
              </a:rPr>
              <a:t> 	Other Views of Leadership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22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2200">
                <a:latin typeface="Arial" charset="0"/>
              </a:rPr>
              <a:t> 	Leadership Excellence and Developing Strengths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22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2200">
                <a:latin typeface="Arial" charset="0"/>
              </a:rPr>
              <a:t> 	A Model of Leadership Excellence</a:t>
            </a:r>
          </a:p>
        </p:txBody>
      </p:sp>
      <p:sp>
        <p:nvSpPr>
          <p:cNvPr id="635907" name="Text Box 3"/>
          <p:cNvSpPr txBox="1">
            <a:spLocks noChangeArrowheads="1"/>
          </p:cNvSpPr>
          <p:nvPr/>
        </p:nvSpPr>
        <p:spPr bwMode="auto">
          <a:xfrm>
            <a:off x="962025" y="530225"/>
            <a:ext cx="17668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latin typeface="Arial" charset="0"/>
              </a:rPr>
              <a:t>Overview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5EE9B6-FBF2-4FC3-904F-5A810FFC4700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950274" name="Rectangle 2"/>
          <p:cNvSpPr>
            <a:spLocks noChangeArrowheads="1"/>
          </p:cNvSpPr>
          <p:nvPr/>
        </p:nvSpPr>
        <p:spPr bwMode="auto">
          <a:xfrm>
            <a:off x="2424113" y="2562225"/>
            <a:ext cx="429577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eaLnBrk="1" hangingPunct="1">
              <a:lnSpc>
                <a:spcPct val="125000"/>
              </a:lnSpc>
            </a:pPr>
            <a:r>
              <a:rPr lang="en-US" sz="3000" b="1">
                <a:solidFill>
                  <a:schemeClr val="tx2"/>
                </a:solidFill>
                <a:latin typeface="Arial" charset="0"/>
              </a:rPr>
              <a:t>Leadership Excellence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8F65E7-B6D4-4E5A-A9C4-470CA1C8594F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911362" name="Rectangle 2"/>
          <p:cNvSpPr>
            <a:spLocks noChangeArrowheads="1"/>
          </p:cNvSpPr>
          <p:nvPr/>
        </p:nvSpPr>
        <p:spPr bwMode="auto">
          <a:xfrm>
            <a:off x="914400" y="3581400"/>
            <a:ext cx="746760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ctr" eaLnBrk="1" hangingPunct="1">
              <a:lnSpc>
                <a:spcPct val="125000"/>
              </a:lnSpc>
            </a:pPr>
            <a:r>
              <a:rPr lang="en-US" sz="2800" b="1">
                <a:solidFill>
                  <a:schemeClr val="tx2"/>
                </a:solidFill>
                <a:latin typeface="Arial" charset="0"/>
              </a:rPr>
              <a:t>Leadership excellence starts with the </a:t>
            </a:r>
            <a:r>
              <a:rPr lang="en-US" sz="2800" b="1" u="sng">
                <a:solidFill>
                  <a:schemeClr val="tx2"/>
                </a:solidFill>
                <a:latin typeface="Arial" charset="0"/>
              </a:rPr>
              <a:t>decision</a:t>
            </a:r>
            <a:r>
              <a:rPr lang="en-US" sz="2800" b="1">
                <a:solidFill>
                  <a:schemeClr val="tx2"/>
                </a:solidFill>
                <a:latin typeface="Arial" charset="0"/>
              </a:rPr>
              <a:t> to be a great leader; with an </a:t>
            </a:r>
            <a:r>
              <a:rPr lang="en-US" sz="2800" b="1" u="sng">
                <a:solidFill>
                  <a:schemeClr val="tx2"/>
                </a:solidFill>
                <a:latin typeface="Arial" charset="0"/>
              </a:rPr>
              <a:t>explicit commitment</a:t>
            </a:r>
            <a:r>
              <a:rPr lang="en-US" sz="2800" b="1">
                <a:solidFill>
                  <a:schemeClr val="tx2"/>
                </a:solidFill>
                <a:latin typeface="Arial" charset="0"/>
              </a:rPr>
              <a:t> to greatness.</a:t>
            </a:r>
            <a:r>
              <a:rPr lang="en-US" sz="1900" b="1">
                <a:solidFill>
                  <a:schemeClr val="tx2"/>
                </a:solidFill>
                <a:latin typeface="Arial" charset="0"/>
              </a:rPr>
              <a:t>  </a:t>
            </a:r>
          </a:p>
        </p:txBody>
      </p:sp>
      <p:sp>
        <p:nvSpPr>
          <p:cNvPr id="911363" name="Rectangle 3"/>
          <p:cNvSpPr>
            <a:spLocks noChangeArrowheads="1"/>
          </p:cNvSpPr>
          <p:nvPr/>
        </p:nvSpPr>
        <p:spPr bwMode="auto">
          <a:xfrm>
            <a:off x="985838" y="576263"/>
            <a:ext cx="79629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>
                <a:solidFill>
                  <a:schemeClr val="tx2"/>
                </a:solidFill>
                <a:latin typeface="Arial" charset="0"/>
              </a:rPr>
              <a:t>A Simple Truth About Leadership Excellence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ECA17E-1A29-45BF-8A6A-5C7DACA37555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912386" name="Rectangle 2"/>
          <p:cNvSpPr>
            <a:spLocks noChangeArrowheads="1"/>
          </p:cNvSpPr>
          <p:nvPr/>
        </p:nvSpPr>
        <p:spPr bwMode="auto">
          <a:xfrm>
            <a:off x="985838" y="576263"/>
            <a:ext cx="79629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>
                <a:solidFill>
                  <a:schemeClr val="tx2"/>
                </a:solidFill>
                <a:latin typeface="Arial" charset="0"/>
              </a:rPr>
              <a:t>Deciding to Become A Great Leader</a:t>
            </a:r>
          </a:p>
        </p:txBody>
      </p:sp>
      <p:sp>
        <p:nvSpPr>
          <p:cNvPr id="912387" name="Rectangle 3"/>
          <p:cNvSpPr>
            <a:spLocks noChangeArrowheads="1"/>
          </p:cNvSpPr>
          <p:nvPr/>
        </p:nvSpPr>
        <p:spPr bwMode="auto">
          <a:xfrm>
            <a:off x="2543175" y="5643563"/>
            <a:ext cx="3886200" cy="3762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r>
              <a:rPr lang="en-US" sz="1800" i="1">
                <a:latin typeface="Arial Black" pitchFamily="34" charset="0"/>
              </a:rPr>
              <a:t>“Good is the Enemy of Great”</a:t>
            </a:r>
            <a:endParaRPr lang="en-US" i="1">
              <a:latin typeface="Arial Black" pitchFamily="34" charset="0"/>
            </a:endParaRPr>
          </a:p>
        </p:txBody>
      </p:sp>
      <p:sp>
        <p:nvSpPr>
          <p:cNvPr id="912388" name="Text Box 4"/>
          <p:cNvSpPr txBox="1">
            <a:spLocks noChangeArrowheads="1"/>
          </p:cNvSpPr>
          <p:nvPr/>
        </p:nvSpPr>
        <p:spPr bwMode="auto">
          <a:xfrm>
            <a:off x="1143000" y="1524000"/>
            <a:ext cx="71628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176213" algn="l"/>
                <a:tab pos="339725" algn="l"/>
              </a:tabLst>
            </a:pPr>
            <a:r>
              <a:rPr lang="en-US" sz="2000">
                <a:latin typeface="Arial" charset="0"/>
              </a:rPr>
              <a:t>An explicit commitment to becoming a great leader involves:</a:t>
            </a:r>
          </a:p>
          <a:p>
            <a:pPr>
              <a:tabLst>
                <a:tab pos="176213" algn="l"/>
                <a:tab pos="339725" algn="l"/>
              </a:tabLst>
            </a:pPr>
            <a:endParaRPr lang="en-US" sz="2000">
              <a:latin typeface="Arial" charset="0"/>
            </a:endParaRPr>
          </a:p>
          <a:p>
            <a:pPr>
              <a:tabLst>
                <a:tab pos="176213" algn="l"/>
                <a:tab pos="339725" algn="l"/>
              </a:tabLst>
            </a:pPr>
            <a:r>
              <a:rPr lang="en-US" sz="2000">
                <a:latin typeface="Arial" charset="0"/>
              </a:rPr>
              <a:t>1) 	Introspection</a:t>
            </a:r>
          </a:p>
          <a:p>
            <a:pPr>
              <a:tabLst>
                <a:tab pos="176213" algn="l"/>
                <a:tab pos="339725" algn="l"/>
              </a:tabLst>
            </a:pPr>
            <a:endParaRPr lang="en-US" sz="2000">
              <a:latin typeface="Arial" charset="0"/>
            </a:endParaRPr>
          </a:p>
          <a:p>
            <a:pPr>
              <a:tabLst>
                <a:tab pos="176213" algn="l"/>
                <a:tab pos="339725" algn="l"/>
              </a:tabLst>
            </a:pPr>
            <a:r>
              <a:rPr lang="en-US" sz="2000">
                <a:latin typeface="Arial" charset="0"/>
              </a:rPr>
              <a:t>2)	Self-candor and objectivity</a:t>
            </a:r>
          </a:p>
          <a:p>
            <a:pPr>
              <a:tabLst>
                <a:tab pos="176213" algn="l"/>
                <a:tab pos="339725" algn="l"/>
              </a:tabLst>
            </a:pPr>
            <a:endParaRPr lang="en-US" sz="2000">
              <a:latin typeface="Arial" charset="0"/>
            </a:endParaRPr>
          </a:p>
          <a:p>
            <a:pPr>
              <a:tabLst>
                <a:tab pos="176213" algn="l"/>
                <a:tab pos="339725" algn="l"/>
              </a:tabLst>
            </a:pPr>
            <a:r>
              <a:rPr lang="en-US" sz="2000">
                <a:latin typeface="Arial" charset="0"/>
              </a:rPr>
              <a:t>3) 	A willingness to do what it takes to improve</a:t>
            </a:r>
          </a:p>
          <a:p>
            <a:pPr>
              <a:tabLst>
                <a:tab pos="176213" algn="l"/>
                <a:tab pos="339725" algn="l"/>
              </a:tabLst>
            </a:pPr>
            <a:endParaRPr lang="en-US" sz="2000">
              <a:latin typeface="Arial" charset="0"/>
            </a:endParaRPr>
          </a:p>
          <a:p>
            <a:pPr>
              <a:tabLst>
                <a:tab pos="176213" algn="l"/>
                <a:tab pos="339725" algn="l"/>
              </a:tabLst>
            </a:pPr>
            <a:r>
              <a:rPr lang="en-US" sz="2000">
                <a:latin typeface="Arial" charset="0"/>
              </a:rPr>
              <a:t>4) 	A time commitment</a:t>
            </a:r>
          </a:p>
          <a:p>
            <a:pPr>
              <a:tabLst>
                <a:tab pos="176213" algn="l"/>
                <a:tab pos="339725" algn="l"/>
              </a:tabLst>
            </a:pPr>
            <a:endParaRPr lang="en-US" sz="2000">
              <a:latin typeface="Arial" charset="0"/>
            </a:endParaRPr>
          </a:p>
          <a:p>
            <a:pPr>
              <a:tabLst>
                <a:tab pos="176213" algn="l"/>
                <a:tab pos="339725" algn="l"/>
              </a:tabLst>
            </a:pPr>
            <a:r>
              <a:rPr lang="en-US" sz="2000">
                <a:latin typeface="Arial" charset="0"/>
              </a:rPr>
              <a:t>5)	A dissatisfaction with being merely “good”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43D313-DEA9-40A2-B252-8D2C1A9AA00D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961538" name="Rectangle 2"/>
          <p:cNvSpPr>
            <a:spLocks noChangeArrowheads="1"/>
          </p:cNvSpPr>
          <p:nvPr/>
        </p:nvSpPr>
        <p:spPr bwMode="auto">
          <a:xfrm>
            <a:off x="2424113" y="2562225"/>
            <a:ext cx="4295775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eaLnBrk="1" hangingPunct="1">
              <a:lnSpc>
                <a:spcPct val="125000"/>
              </a:lnSpc>
            </a:pPr>
            <a:r>
              <a:rPr lang="en-US" sz="3000" b="1">
                <a:solidFill>
                  <a:schemeClr val="tx2"/>
                </a:solidFill>
                <a:latin typeface="Arial" charset="0"/>
              </a:rPr>
              <a:t>Developing Strengths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80871D-A0A3-454A-A466-3C56FB38E1CF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91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47738" y="285750"/>
            <a:ext cx="8196262" cy="1054100"/>
          </a:xfrm>
        </p:spPr>
        <p:txBody>
          <a:bodyPr/>
          <a:lstStyle/>
          <a:p>
            <a:r>
              <a:rPr lang="en-US" altLang="en-US" sz="2800"/>
              <a:t>Leadership Effectiveness (What We’d Expect)</a:t>
            </a:r>
          </a:p>
        </p:txBody>
      </p:sp>
      <p:sp>
        <p:nvSpPr>
          <p:cNvPr id="915459" name="Rectangle 3"/>
          <p:cNvSpPr>
            <a:spLocks noChangeArrowheads="1"/>
          </p:cNvSpPr>
          <p:nvPr/>
        </p:nvSpPr>
        <p:spPr bwMode="auto">
          <a:xfrm>
            <a:off x="2286000" y="6100763"/>
            <a:ext cx="49149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800" b="1">
                <a:solidFill>
                  <a:srgbClr val="000000"/>
                </a:solidFill>
                <a:latin typeface="Arial" charset="0"/>
              </a:rPr>
              <a:t>Leadership Effectiveness (Overall Behaviors)</a:t>
            </a:r>
            <a:endParaRPr lang="en-US" sz="1800" b="1">
              <a:latin typeface="Arial" charset="0"/>
            </a:endParaRPr>
          </a:p>
        </p:txBody>
      </p:sp>
      <p:sp>
        <p:nvSpPr>
          <p:cNvPr id="915460" name="Rectangle 4"/>
          <p:cNvSpPr>
            <a:spLocks noChangeArrowheads="1"/>
          </p:cNvSpPr>
          <p:nvPr/>
        </p:nvSpPr>
        <p:spPr bwMode="auto">
          <a:xfrm rot="16200000">
            <a:off x="-681831" y="2986881"/>
            <a:ext cx="3543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800" b="1">
                <a:solidFill>
                  <a:srgbClr val="000000"/>
                </a:solidFill>
                <a:latin typeface="Arial" charset="0"/>
              </a:rPr>
              <a:t>Leadership Success (Outcomes)</a:t>
            </a:r>
            <a:endParaRPr lang="en-US" sz="1800" b="1">
              <a:latin typeface="Arial" charset="0"/>
            </a:endParaRPr>
          </a:p>
        </p:txBody>
      </p:sp>
      <p:sp>
        <p:nvSpPr>
          <p:cNvPr id="915461" name="Rectangle 5"/>
          <p:cNvSpPr>
            <a:spLocks noChangeArrowheads="1"/>
          </p:cNvSpPr>
          <p:nvPr/>
        </p:nvSpPr>
        <p:spPr bwMode="auto">
          <a:xfrm rot="16200000">
            <a:off x="7094538" y="5414962"/>
            <a:ext cx="1085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90th - 100th</a:t>
            </a:r>
            <a:endParaRPr lang="en-US" sz="1600">
              <a:latin typeface="Arial" charset="0"/>
            </a:endParaRPr>
          </a:p>
        </p:txBody>
      </p:sp>
      <p:sp>
        <p:nvSpPr>
          <p:cNvPr id="915462" name="Rectangle 6"/>
          <p:cNvSpPr>
            <a:spLocks noChangeArrowheads="1"/>
          </p:cNvSpPr>
          <p:nvPr/>
        </p:nvSpPr>
        <p:spPr bwMode="auto">
          <a:xfrm rot="16200000">
            <a:off x="6541294" y="5331619"/>
            <a:ext cx="9159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80th -89th</a:t>
            </a:r>
            <a:endParaRPr lang="en-US" sz="1600">
              <a:latin typeface="Arial" charset="0"/>
            </a:endParaRPr>
          </a:p>
        </p:txBody>
      </p:sp>
      <p:sp>
        <p:nvSpPr>
          <p:cNvPr id="915463" name="Rectangle 7"/>
          <p:cNvSpPr>
            <a:spLocks noChangeArrowheads="1"/>
          </p:cNvSpPr>
          <p:nvPr/>
        </p:nvSpPr>
        <p:spPr bwMode="auto">
          <a:xfrm rot="16200000">
            <a:off x="5876132" y="5358606"/>
            <a:ext cx="973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70th - 79th</a:t>
            </a:r>
            <a:endParaRPr lang="en-US" sz="1600">
              <a:latin typeface="Arial" charset="0"/>
            </a:endParaRPr>
          </a:p>
        </p:txBody>
      </p:sp>
      <p:sp>
        <p:nvSpPr>
          <p:cNvPr id="915464" name="Rectangle 8"/>
          <p:cNvSpPr>
            <a:spLocks noChangeArrowheads="1"/>
          </p:cNvSpPr>
          <p:nvPr/>
        </p:nvSpPr>
        <p:spPr bwMode="auto">
          <a:xfrm rot="16200000">
            <a:off x="5239544" y="5358606"/>
            <a:ext cx="973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60th - 69th</a:t>
            </a:r>
            <a:endParaRPr lang="en-US" sz="1600">
              <a:latin typeface="Arial" charset="0"/>
            </a:endParaRPr>
          </a:p>
        </p:txBody>
      </p:sp>
      <p:sp>
        <p:nvSpPr>
          <p:cNvPr id="915465" name="Rectangle 9"/>
          <p:cNvSpPr>
            <a:spLocks noChangeArrowheads="1"/>
          </p:cNvSpPr>
          <p:nvPr/>
        </p:nvSpPr>
        <p:spPr bwMode="auto">
          <a:xfrm rot="16200000">
            <a:off x="4602957" y="5358606"/>
            <a:ext cx="973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50th - 59th</a:t>
            </a:r>
            <a:endParaRPr lang="en-US" sz="1600">
              <a:latin typeface="Arial" charset="0"/>
            </a:endParaRPr>
          </a:p>
        </p:txBody>
      </p:sp>
      <p:sp>
        <p:nvSpPr>
          <p:cNvPr id="915466" name="Rectangle 10"/>
          <p:cNvSpPr>
            <a:spLocks noChangeArrowheads="1"/>
          </p:cNvSpPr>
          <p:nvPr/>
        </p:nvSpPr>
        <p:spPr bwMode="auto">
          <a:xfrm rot="16200000">
            <a:off x="3966369" y="5358606"/>
            <a:ext cx="973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40th - 49th</a:t>
            </a:r>
            <a:endParaRPr lang="en-US" sz="1600">
              <a:latin typeface="Arial" charset="0"/>
            </a:endParaRPr>
          </a:p>
        </p:txBody>
      </p:sp>
      <p:sp>
        <p:nvSpPr>
          <p:cNvPr id="915467" name="Rectangle 11"/>
          <p:cNvSpPr>
            <a:spLocks noChangeArrowheads="1"/>
          </p:cNvSpPr>
          <p:nvPr/>
        </p:nvSpPr>
        <p:spPr bwMode="auto">
          <a:xfrm rot="16200000">
            <a:off x="3329782" y="5358606"/>
            <a:ext cx="973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30th - 39th</a:t>
            </a:r>
            <a:endParaRPr lang="en-US" sz="1600">
              <a:latin typeface="Arial" charset="0"/>
            </a:endParaRPr>
          </a:p>
        </p:txBody>
      </p:sp>
      <p:sp>
        <p:nvSpPr>
          <p:cNvPr id="915468" name="Rectangle 12"/>
          <p:cNvSpPr>
            <a:spLocks noChangeArrowheads="1"/>
          </p:cNvSpPr>
          <p:nvPr/>
        </p:nvSpPr>
        <p:spPr bwMode="auto">
          <a:xfrm rot="16200000">
            <a:off x="2693194" y="5360194"/>
            <a:ext cx="973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20th - 29th</a:t>
            </a:r>
            <a:endParaRPr lang="en-US" sz="1600">
              <a:latin typeface="Arial" charset="0"/>
            </a:endParaRPr>
          </a:p>
        </p:txBody>
      </p:sp>
      <p:sp>
        <p:nvSpPr>
          <p:cNvPr id="915469" name="Rectangle 13"/>
          <p:cNvSpPr>
            <a:spLocks noChangeArrowheads="1"/>
          </p:cNvSpPr>
          <p:nvPr/>
        </p:nvSpPr>
        <p:spPr bwMode="auto">
          <a:xfrm rot="16200000">
            <a:off x="2056607" y="5360194"/>
            <a:ext cx="973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10th - 19th</a:t>
            </a:r>
            <a:endParaRPr lang="en-US" sz="1600">
              <a:latin typeface="Arial" charset="0"/>
            </a:endParaRPr>
          </a:p>
        </p:txBody>
      </p:sp>
      <p:sp>
        <p:nvSpPr>
          <p:cNvPr id="915470" name="Rectangle 14"/>
          <p:cNvSpPr>
            <a:spLocks noChangeArrowheads="1"/>
          </p:cNvSpPr>
          <p:nvPr/>
        </p:nvSpPr>
        <p:spPr bwMode="auto">
          <a:xfrm rot="16200000">
            <a:off x="1536701" y="5241925"/>
            <a:ext cx="736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1st - 9th</a:t>
            </a:r>
            <a:endParaRPr lang="en-US" sz="1600">
              <a:latin typeface="Arial" charset="0"/>
            </a:endParaRPr>
          </a:p>
        </p:txBody>
      </p:sp>
      <p:sp>
        <p:nvSpPr>
          <p:cNvPr id="915471" name="Freeform 15"/>
          <p:cNvSpPr>
            <a:spLocks/>
          </p:cNvSpPr>
          <p:nvPr/>
        </p:nvSpPr>
        <p:spPr bwMode="auto">
          <a:xfrm>
            <a:off x="1709738" y="1871663"/>
            <a:ext cx="4578350" cy="3022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66" y="0"/>
              </a:cxn>
              <a:cxn ang="0">
                <a:pos x="3066" y="2024"/>
              </a:cxn>
              <a:cxn ang="0">
                <a:pos x="0" y="0"/>
              </a:cxn>
            </a:cxnLst>
            <a:rect l="0" t="0" r="r" b="b"/>
            <a:pathLst>
              <a:path w="3066" h="2024">
                <a:moveTo>
                  <a:pt x="0" y="0"/>
                </a:moveTo>
                <a:lnTo>
                  <a:pt x="3066" y="0"/>
                </a:lnTo>
                <a:lnTo>
                  <a:pt x="3066" y="202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5472" name="Freeform 16"/>
          <p:cNvSpPr>
            <a:spLocks/>
          </p:cNvSpPr>
          <p:nvPr/>
        </p:nvSpPr>
        <p:spPr bwMode="auto">
          <a:xfrm>
            <a:off x="1676400" y="4471988"/>
            <a:ext cx="381000" cy="381000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5473" name="Freeform 17"/>
          <p:cNvSpPr>
            <a:spLocks/>
          </p:cNvSpPr>
          <p:nvPr/>
        </p:nvSpPr>
        <p:spPr bwMode="auto">
          <a:xfrm>
            <a:off x="2311400" y="4090988"/>
            <a:ext cx="355600" cy="762000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5474" name="Freeform 18"/>
          <p:cNvSpPr>
            <a:spLocks/>
          </p:cNvSpPr>
          <p:nvPr/>
        </p:nvSpPr>
        <p:spPr bwMode="auto">
          <a:xfrm>
            <a:off x="2946400" y="3862388"/>
            <a:ext cx="330200" cy="990600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5475" name="Freeform 19"/>
          <p:cNvSpPr>
            <a:spLocks/>
          </p:cNvSpPr>
          <p:nvPr/>
        </p:nvSpPr>
        <p:spPr bwMode="auto">
          <a:xfrm>
            <a:off x="4216400" y="3252788"/>
            <a:ext cx="355600" cy="1600200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5476" name="Freeform 20"/>
          <p:cNvSpPr>
            <a:spLocks/>
          </p:cNvSpPr>
          <p:nvPr/>
        </p:nvSpPr>
        <p:spPr bwMode="auto">
          <a:xfrm>
            <a:off x="4851400" y="2938463"/>
            <a:ext cx="406400" cy="1905000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5477" name="Freeform 21"/>
          <p:cNvSpPr>
            <a:spLocks/>
          </p:cNvSpPr>
          <p:nvPr/>
        </p:nvSpPr>
        <p:spPr bwMode="auto">
          <a:xfrm>
            <a:off x="5486400" y="2633663"/>
            <a:ext cx="381000" cy="2209800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5478" name="Freeform 22"/>
          <p:cNvSpPr>
            <a:spLocks/>
          </p:cNvSpPr>
          <p:nvPr/>
        </p:nvSpPr>
        <p:spPr bwMode="auto">
          <a:xfrm>
            <a:off x="6121400" y="2328863"/>
            <a:ext cx="355600" cy="2514600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5479" name="Freeform 23"/>
          <p:cNvSpPr>
            <a:spLocks/>
          </p:cNvSpPr>
          <p:nvPr/>
        </p:nvSpPr>
        <p:spPr bwMode="auto">
          <a:xfrm>
            <a:off x="6756400" y="2100263"/>
            <a:ext cx="406400" cy="2743200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5480" name="Freeform 24"/>
          <p:cNvSpPr>
            <a:spLocks/>
          </p:cNvSpPr>
          <p:nvPr/>
        </p:nvSpPr>
        <p:spPr bwMode="auto">
          <a:xfrm>
            <a:off x="7391400" y="1795463"/>
            <a:ext cx="381000" cy="3048000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5481" name="Freeform 25"/>
          <p:cNvSpPr>
            <a:spLocks/>
          </p:cNvSpPr>
          <p:nvPr/>
        </p:nvSpPr>
        <p:spPr bwMode="auto">
          <a:xfrm>
            <a:off x="3543300" y="3557588"/>
            <a:ext cx="381000" cy="1295400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5482" name="Rectangle 26"/>
          <p:cNvSpPr>
            <a:spLocks noChangeArrowheads="1"/>
          </p:cNvSpPr>
          <p:nvPr/>
        </p:nvSpPr>
        <p:spPr bwMode="auto">
          <a:xfrm>
            <a:off x="1447800" y="1414463"/>
            <a:ext cx="6629400" cy="3429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914022-A2B7-4680-AFFE-1C560CCDBF17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927759" name="Freeform 15"/>
          <p:cNvSpPr>
            <a:spLocks/>
          </p:cNvSpPr>
          <p:nvPr/>
        </p:nvSpPr>
        <p:spPr bwMode="auto">
          <a:xfrm>
            <a:off x="1785938" y="1895475"/>
            <a:ext cx="4578350" cy="3022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066" y="0"/>
              </a:cxn>
              <a:cxn ang="0">
                <a:pos x="3066" y="2024"/>
              </a:cxn>
              <a:cxn ang="0">
                <a:pos x="0" y="0"/>
              </a:cxn>
            </a:cxnLst>
            <a:rect l="0" t="0" r="r" b="b"/>
            <a:pathLst>
              <a:path w="3066" h="2024">
                <a:moveTo>
                  <a:pt x="0" y="0"/>
                </a:moveTo>
                <a:lnTo>
                  <a:pt x="3066" y="0"/>
                </a:lnTo>
                <a:lnTo>
                  <a:pt x="3066" y="202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7760" name="Freeform 16"/>
          <p:cNvSpPr>
            <a:spLocks/>
          </p:cNvSpPr>
          <p:nvPr/>
        </p:nvSpPr>
        <p:spPr bwMode="auto">
          <a:xfrm>
            <a:off x="1752600" y="4243388"/>
            <a:ext cx="381000" cy="633412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7761" name="Freeform 17"/>
          <p:cNvSpPr>
            <a:spLocks/>
          </p:cNvSpPr>
          <p:nvPr/>
        </p:nvSpPr>
        <p:spPr bwMode="auto">
          <a:xfrm>
            <a:off x="2387600" y="4114800"/>
            <a:ext cx="355600" cy="762000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7762" name="Freeform 18"/>
          <p:cNvSpPr>
            <a:spLocks/>
          </p:cNvSpPr>
          <p:nvPr/>
        </p:nvSpPr>
        <p:spPr bwMode="auto">
          <a:xfrm>
            <a:off x="3003550" y="3082925"/>
            <a:ext cx="366713" cy="1793875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7763" name="Freeform 19"/>
          <p:cNvSpPr>
            <a:spLocks/>
          </p:cNvSpPr>
          <p:nvPr/>
        </p:nvSpPr>
        <p:spPr bwMode="auto">
          <a:xfrm>
            <a:off x="4292600" y="2984500"/>
            <a:ext cx="393700" cy="1892300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7764" name="Freeform 20"/>
          <p:cNvSpPr>
            <a:spLocks/>
          </p:cNvSpPr>
          <p:nvPr/>
        </p:nvSpPr>
        <p:spPr bwMode="auto">
          <a:xfrm>
            <a:off x="4927600" y="2962275"/>
            <a:ext cx="406400" cy="1905000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7765" name="Freeform 21"/>
          <p:cNvSpPr>
            <a:spLocks/>
          </p:cNvSpPr>
          <p:nvPr/>
        </p:nvSpPr>
        <p:spPr bwMode="auto">
          <a:xfrm>
            <a:off x="5562600" y="2909888"/>
            <a:ext cx="381000" cy="1957387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7766" name="Freeform 22"/>
          <p:cNvSpPr>
            <a:spLocks/>
          </p:cNvSpPr>
          <p:nvPr/>
        </p:nvSpPr>
        <p:spPr bwMode="auto">
          <a:xfrm>
            <a:off x="6197600" y="2800350"/>
            <a:ext cx="376238" cy="2066925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7767" name="Freeform 23"/>
          <p:cNvSpPr>
            <a:spLocks/>
          </p:cNvSpPr>
          <p:nvPr/>
        </p:nvSpPr>
        <p:spPr bwMode="auto">
          <a:xfrm>
            <a:off x="6832600" y="2009775"/>
            <a:ext cx="419100" cy="2857500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7768" name="Freeform 24"/>
          <p:cNvSpPr>
            <a:spLocks/>
          </p:cNvSpPr>
          <p:nvPr/>
        </p:nvSpPr>
        <p:spPr bwMode="auto">
          <a:xfrm>
            <a:off x="7467600" y="1819275"/>
            <a:ext cx="381000" cy="3048000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7769" name="Freeform 25"/>
          <p:cNvSpPr>
            <a:spLocks/>
          </p:cNvSpPr>
          <p:nvPr/>
        </p:nvSpPr>
        <p:spPr bwMode="auto">
          <a:xfrm>
            <a:off x="3619500" y="3038475"/>
            <a:ext cx="400050" cy="1838325"/>
          </a:xfrm>
          <a:custGeom>
            <a:avLst/>
            <a:gdLst/>
            <a:ahLst/>
            <a:cxnLst>
              <a:cxn ang="0">
                <a:pos x="0" y="1731"/>
              </a:cxn>
              <a:cxn ang="0">
                <a:pos x="0" y="0"/>
              </a:cxn>
              <a:cxn ang="0">
                <a:pos x="237" y="0"/>
              </a:cxn>
              <a:cxn ang="0">
                <a:pos x="237" y="1731"/>
              </a:cxn>
              <a:cxn ang="0">
                <a:pos x="0" y="1731"/>
              </a:cxn>
              <a:cxn ang="0">
                <a:pos x="0" y="1731"/>
              </a:cxn>
            </a:cxnLst>
            <a:rect l="0" t="0" r="r" b="b"/>
            <a:pathLst>
              <a:path w="237" h="1731">
                <a:moveTo>
                  <a:pt x="0" y="1731"/>
                </a:moveTo>
                <a:lnTo>
                  <a:pt x="0" y="0"/>
                </a:lnTo>
                <a:lnTo>
                  <a:pt x="237" y="0"/>
                </a:lnTo>
                <a:lnTo>
                  <a:pt x="237" y="1731"/>
                </a:lnTo>
                <a:lnTo>
                  <a:pt x="0" y="1731"/>
                </a:lnTo>
                <a:lnTo>
                  <a:pt x="0" y="1731"/>
                </a:lnTo>
              </a:path>
            </a:pathLst>
          </a:custGeom>
          <a:solidFill>
            <a:srgbClr val="3366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7770" name="Rectangle 26"/>
          <p:cNvSpPr>
            <a:spLocks noChangeArrowheads="1"/>
          </p:cNvSpPr>
          <p:nvPr/>
        </p:nvSpPr>
        <p:spPr bwMode="auto">
          <a:xfrm>
            <a:off x="1524000" y="1447800"/>
            <a:ext cx="6629400" cy="3429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7772" name="Rectangle 28"/>
          <p:cNvSpPr>
            <a:spLocks noGrp="1" noChangeArrowheads="1"/>
          </p:cNvSpPr>
          <p:nvPr>
            <p:ph type="title"/>
          </p:nvPr>
        </p:nvSpPr>
        <p:spPr>
          <a:xfrm>
            <a:off x="947738" y="285750"/>
            <a:ext cx="8196262" cy="1054100"/>
          </a:xfrm>
          <a:noFill/>
          <a:ln/>
        </p:spPr>
        <p:txBody>
          <a:bodyPr/>
          <a:lstStyle/>
          <a:p>
            <a:r>
              <a:rPr lang="en-US" altLang="en-US"/>
              <a:t>What Has Been Found Is This…</a:t>
            </a:r>
          </a:p>
        </p:txBody>
      </p:sp>
      <p:sp>
        <p:nvSpPr>
          <p:cNvPr id="927773" name="Rectangle 29"/>
          <p:cNvSpPr>
            <a:spLocks noChangeArrowheads="1"/>
          </p:cNvSpPr>
          <p:nvPr/>
        </p:nvSpPr>
        <p:spPr bwMode="auto">
          <a:xfrm>
            <a:off x="2271713" y="6172200"/>
            <a:ext cx="4914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800" b="1">
                <a:solidFill>
                  <a:srgbClr val="000000"/>
                </a:solidFill>
                <a:latin typeface="Arial" charset="0"/>
              </a:rPr>
              <a:t>Leadership Effectiveness (Overall Behaviors)</a:t>
            </a:r>
            <a:endParaRPr lang="en-US" sz="1800" b="1">
              <a:latin typeface="Arial" charset="0"/>
            </a:endParaRPr>
          </a:p>
        </p:txBody>
      </p:sp>
      <p:sp>
        <p:nvSpPr>
          <p:cNvPr id="927774" name="Rectangle 30"/>
          <p:cNvSpPr>
            <a:spLocks noChangeArrowheads="1"/>
          </p:cNvSpPr>
          <p:nvPr/>
        </p:nvSpPr>
        <p:spPr bwMode="auto">
          <a:xfrm rot="16200000">
            <a:off x="-681831" y="2986881"/>
            <a:ext cx="3543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800" b="1">
                <a:solidFill>
                  <a:srgbClr val="000000"/>
                </a:solidFill>
                <a:latin typeface="Arial" charset="0"/>
              </a:rPr>
              <a:t>Leadership Success (Outcomes)</a:t>
            </a:r>
            <a:endParaRPr lang="en-US" sz="1800" b="1">
              <a:latin typeface="Arial" charset="0"/>
            </a:endParaRPr>
          </a:p>
        </p:txBody>
      </p:sp>
      <p:sp>
        <p:nvSpPr>
          <p:cNvPr id="927775" name="Rectangle 31"/>
          <p:cNvSpPr>
            <a:spLocks noChangeArrowheads="1"/>
          </p:cNvSpPr>
          <p:nvPr/>
        </p:nvSpPr>
        <p:spPr bwMode="auto">
          <a:xfrm rot="16200000">
            <a:off x="7132638" y="5419725"/>
            <a:ext cx="1085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90th - 100th</a:t>
            </a:r>
            <a:endParaRPr lang="en-US" sz="1600">
              <a:latin typeface="Arial" charset="0"/>
            </a:endParaRPr>
          </a:p>
        </p:txBody>
      </p:sp>
      <p:sp>
        <p:nvSpPr>
          <p:cNvPr id="927776" name="Rectangle 32"/>
          <p:cNvSpPr>
            <a:spLocks noChangeArrowheads="1"/>
          </p:cNvSpPr>
          <p:nvPr/>
        </p:nvSpPr>
        <p:spPr bwMode="auto">
          <a:xfrm rot="16200000">
            <a:off x="6579394" y="5336381"/>
            <a:ext cx="9159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80th -89th</a:t>
            </a:r>
            <a:endParaRPr lang="en-US" sz="1600">
              <a:latin typeface="Arial" charset="0"/>
            </a:endParaRPr>
          </a:p>
        </p:txBody>
      </p:sp>
      <p:sp>
        <p:nvSpPr>
          <p:cNvPr id="927777" name="Rectangle 33"/>
          <p:cNvSpPr>
            <a:spLocks noChangeArrowheads="1"/>
          </p:cNvSpPr>
          <p:nvPr/>
        </p:nvSpPr>
        <p:spPr bwMode="auto">
          <a:xfrm rot="16200000">
            <a:off x="5914232" y="5363369"/>
            <a:ext cx="973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70th - 79th</a:t>
            </a:r>
            <a:endParaRPr lang="en-US" sz="1600">
              <a:latin typeface="Arial" charset="0"/>
            </a:endParaRPr>
          </a:p>
        </p:txBody>
      </p:sp>
      <p:sp>
        <p:nvSpPr>
          <p:cNvPr id="927778" name="Rectangle 34"/>
          <p:cNvSpPr>
            <a:spLocks noChangeArrowheads="1"/>
          </p:cNvSpPr>
          <p:nvPr/>
        </p:nvSpPr>
        <p:spPr bwMode="auto">
          <a:xfrm rot="16200000">
            <a:off x="5277644" y="5363369"/>
            <a:ext cx="973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60th - 69th</a:t>
            </a:r>
            <a:endParaRPr lang="en-US" sz="1600">
              <a:latin typeface="Arial" charset="0"/>
            </a:endParaRPr>
          </a:p>
        </p:txBody>
      </p:sp>
      <p:sp>
        <p:nvSpPr>
          <p:cNvPr id="927779" name="Rectangle 35"/>
          <p:cNvSpPr>
            <a:spLocks noChangeArrowheads="1"/>
          </p:cNvSpPr>
          <p:nvPr/>
        </p:nvSpPr>
        <p:spPr bwMode="auto">
          <a:xfrm rot="16200000">
            <a:off x="4641057" y="5363369"/>
            <a:ext cx="973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50th - 59th</a:t>
            </a:r>
            <a:endParaRPr lang="en-US" sz="1600">
              <a:latin typeface="Arial" charset="0"/>
            </a:endParaRPr>
          </a:p>
        </p:txBody>
      </p:sp>
      <p:sp>
        <p:nvSpPr>
          <p:cNvPr id="927780" name="Rectangle 36"/>
          <p:cNvSpPr>
            <a:spLocks noChangeArrowheads="1"/>
          </p:cNvSpPr>
          <p:nvPr/>
        </p:nvSpPr>
        <p:spPr bwMode="auto">
          <a:xfrm rot="16200000">
            <a:off x="4004469" y="5363369"/>
            <a:ext cx="973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40th - 49th</a:t>
            </a:r>
            <a:endParaRPr lang="en-US" sz="1600">
              <a:latin typeface="Arial" charset="0"/>
            </a:endParaRPr>
          </a:p>
        </p:txBody>
      </p:sp>
      <p:sp>
        <p:nvSpPr>
          <p:cNvPr id="927781" name="Rectangle 37"/>
          <p:cNvSpPr>
            <a:spLocks noChangeArrowheads="1"/>
          </p:cNvSpPr>
          <p:nvPr/>
        </p:nvSpPr>
        <p:spPr bwMode="auto">
          <a:xfrm rot="16200000">
            <a:off x="3367882" y="5363369"/>
            <a:ext cx="973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30th - 39th</a:t>
            </a:r>
            <a:endParaRPr lang="en-US" sz="1600">
              <a:latin typeface="Arial" charset="0"/>
            </a:endParaRPr>
          </a:p>
        </p:txBody>
      </p:sp>
      <p:sp>
        <p:nvSpPr>
          <p:cNvPr id="927782" name="Rectangle 38"/>
          <p:cNvSpPr>
            <a:spLocks noChangeArrowheads="1"/>
          </p:cNvSpPr>
          <p:nvPr/>
        </p:nvSpPr>
        <p:spPr bwMode="auto">
          <a:xfrm rot="16200000">
            <a:off x="2731294" y="5364956"/>
            <a:ext cx="973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20th - 29th</a:t>
            </a:r>
            <a:endParaRPr lang="en-US" sz="1600">
              <a:latin typeface="Arial" charset="0"/>
            </a:endParaRPr>
          </a:p>
        </p:txBody>
      </p:sp>
      <p:sp>
        <p:nvSpPr>
          <p:cNvPr id="927783" name="Rectangle 39"/>
          <p:cNvSpPr>
            <a:spLocks noChangeArrowheads="1"/>
          </p:cNvSpPr>
          <p:nvPr/>
        </p:nvSpPr>
        <p:spPr bwMode="auto">
          <a:xfrm rot="16200000">
            <a:off x="2094707" y="5364956"/>
            <a:ext cx="973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10th - 19th</a:t>
            </a:r>
            <a:endParaRPr lang="en-US" sz="1600">
              <a:latin typeface="Arial" charset="0"/>
            </a:endParaRPr>
          </a:p>
        </p:txBody>
      </p:sp>
      <p:sp>
        <p:nvSpPr>
          <p:cNvPr id="927784" name="Rectangle 40"/>
          <p:cNvSpPr>
            <a:spLocks noChangeArrowheads="1"/>
          </p:cNvSpPr>
          <p:nvPr/>
        </p:nvSpPr>
        <p:spPr bwMode="auto">
          <a:xfrm rot="16200000">
            <a:off x="1574801" y="5246687"/>
            <a:ext cx="736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Arial" charset="0"/>
              </a:rPr>
              <a:t>1st - 9th</a:t>
            </a:r>
            <a:endParaRPr lang="en-US" sz="160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F9DF85-81A8-4AD8-9730-CC304BE62495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92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985838" y="285750"/>
            <a:ext cx="7962900" cy="1054100"/>
          </a:xfrm>
        </p:spPr>
        <p:txBody>
          <a:bodyPr/>
          <a:lstStyle/>
          <a:p>
            <a:r>
              <a:rPr lang="en-US" altLang="en-US" sz="2800"/>
              <a:t>Strengths Drive Leadership Excellence</a:t>
            </a:r>
          </a:p>
        </p:txBody>
      </p:sp>
      <p:graphicFrame>
        <p:nvGraphicFramePr>
          <p:cNvPr id="929795" name="Object 3"/>
          <p:cNvGraphicFramePr>
            <a:graphicFrameLocks noChangeAspect="1"/>
          </p:cNvGraphicFramePr>
          <p:nvPr/>
        </p:nvGraphicFramePr>
        <p:xfrm>
          <a:off x="592138" y="1228725"/>
          <a:ext cx="7561262" cy="4257675"/>
        </p:xfrm>
        <a:graphic>
          <a:graphicData uri="http://schemas.openxmlformats.org/presentationml/2006/ole">
            <p:oleObj spid="_x0000_s929795" name="Chart" r:id="rId4" imgW="8020026" imgH="4514894" progId="MSGraph.Chart.8">
              <p:embed followColorScheme="full"/>
            </p:oleObj>
          </a:graphicData>
        </a:graphic>
      </p:graphicFrame>
      <p:sp>
        <p:nvSpPr>
          <p:cNvPr id="929796" name="Rectangle 4"/>
          <p:cNvSpPr>
            <a:spLocks noChangeArrowheads="1"/>
          </p:cNvSpPr>
          <p:nvPr/>
        </p:nvSpPr>
        <p:spPr bwMode="auto">
          <a:xfrm>
            <a:off x="4224338" y="4972050"/>
            <a:ext cx="270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sz="2000" b="1">
                <a:latin typeface="Arial" charset="0"/>
              </a:rPr>
              <a:t>Number of Strengths</a:t>
            </a:r>
          </a:p>
        </p:txBody>
      </p:sp>
      <p:sp>
        <p:nvSpPr>
          <p:cNvPr id="929797" name="Rectangle 5"/>
          <p:cNvSpPr>
            <a:spLocks noChangeArrowheads="1"/>
          </p:cNvSpPr>
          <p:nvPr/>
        </p:nvSpPr>
        <p:spPr bwMode="auto">
          <a:xfrm>
            <a:off x="1371600" y="5562600"/>
            <a:ext cx="6305550" cy="3762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r>
              <a:rPr lang="en-US" sz="1800" i="1">
                <a:latin typeface="Arial" charset="0"/>
              </a:rPr>
              <a:t>Exceptional Leaders Have 3+ Clearly Recognized Strengths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23A427-51D2-4537-B9DE-4BEAF5EAFF0D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931842" name="Text Box 2"/>
          <p:cNvSpPr txBox="1">
            <a:spLocks noChangeArrowheads="1"/>
          </p:cNvSpPr>
          <p:nvPr/>
        </p:nvSpPr>
        <p:spPr bwMode="auto">
          <a:xfrm>
            <a:off x="671513" y="1328738"/>
            <a:ext cx="8091487" cy="44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Non-linear relationship between leadership behavior and business results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Three groups of leaders--similar contribution levels within each group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- 	“Poor” to “Fair”--bottom 20%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-	“Good”--middle 60%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- 	“Great”--upper 20%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Great leaders contribute significantly more than good leaders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	Great leaders are characterized not by the absence of weakness but by the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</a:t>
            </a:r>
            <a:r>
              <a:rPr lang="en-US" sz="1800" u="sng">
                <a:latin typeface="Arial" charset="0"/>
              </a:rPr>
              <a:t>presence</a:t>
            </a:r>
            <a:r>
              <a:rPr lang="en-US" sz="1800">
                <a:latin typeface="Arial" charset="0"/>
              </a:rPr>
              <a:t> of recognized strengths (generally 3+)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Moving from “good” to “great” better than from “good” to “more good”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Movement from “good” to “great” happens by building your strengths 	</a:t>
            </a:r>
            <a:br>
              <a:rPr lang="en-US" sz="1800">
                <a:latin typeface="Arial" charset="0"/>
              </a:rPr>
            </a:br>
            <a:r>
              <a:rPr lang="en-US" sz="1600">
                <a:latin typeface="Arial" charset="0"/>
              </a:rPr>
              <a:t>	 </a:t>
            </a:r>
          </a:p>
        </p:txBody>
      </p:sp>
      <p:sp>
        <p:nvSpPr>
          <p:cNvPr id="931843" name="Rectangle 3"/>
          <p:cNvSpPr>
            <a:spLocks noChangeArrowheads="1"/>
          </p:cNvSpPr>
          <p:nvPr/>
        </p:nvSpPr>
        <p:spPr bwMode="auto">
          <a:xfrm>
            <a:off x="928688" y="274638"/>
            <a:ext cx="79629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>
                <a:solidFill>
                  <a:schemeClr val="tx2"/>
                </a:solidFill>
                <a:latin typeface="Arial" charset="0"/>
              </a:rPr>
              <a:t>Conclusions from the Research</a:t>
            </a:r>
          </a:p>
        </p:txBody>
      </p:sp>
      <p:sp>
        <p:nvSpPr>
          <p:cNvPr id="931844" name="Rectangle 4"/>
          <p:cNvSpPr>
            <a:spLocks noChangeArrowheads="1"/>
          </p:cNvSpPr>
          <p:nvPr/>
        </p:nvSpPr>
        <p:spPr bwMode="auto">
          <a:xfrm>
            <a:off x="1295400" y="5867400"/>
            <a:ext cx="6629400" cy="3762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r>
              <a:rPr lang="en-US" sz="1800" i="1">
                <a:latin typeface="Arial" charset="0"/>
              </a:rPr>
              <a:t>Findings suggest we need to broaden our view of development</a:t>
            </a:r>
            <a:endParaRPr lang="en-US" i="1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7E4E7F-812B-49FF-B211-7071E33B720C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933890" name="Rectangle 2"/>
          <p:cNvSpPr>
            <a:spLocks noGrp="1" noChangeArrowheads="1"/>
          </p:cNvSpPr>
          <p:nvPr>
            <p:ph type="title"/>
          </p:nvPr>
        </p:nvSpPr>
        <p:spPr>
          <a:xfrm>
            <a:off x="985838" y="223838"/>
            <a:ext cx="7772400" cy="1143000"/>
          </a:xfrm>
        </p:spPr>
        <p:txBody>
          <a:bodyPr/>
          <a:lstStyle/>
          <a:p>
            <a:r>
              <a:rPr lang="en-US" sz="2800"/>
              <a:t>A Broadened Approach to Development</a:t>
            </a:r>
          </a:p>
        </p:txBody>
      </p:sp>
      <p:sp>
        <p:nvSpPr>
          <p:cNvPr id="933891" name="Text Box 3"/>
          <p:cNvSpPr txBox="1">
            <a:spLocks noChangeArrowheads="1"/>
          </p:cNvSpPr>
          <p:nvPr/>
        </p:nvSpPr>
        <p:spPr bwMode="auto">
          <a:xfrm>
            <a:off x="1143000" y="1487488"/>
            <a:ext cx="733425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228600" algn="l"/>
                <a:tab pos="457200" algn="l"/>
                <a:tab pos="681038" algn="l"/>
              </a:tabLst>
            </a:pPr>
            <a:r>
              <a:rPr lang="en-US" sz="1800">
                <a:latin typeface="Arial" charset="0"/>
              </a:rPr>
              <a:t>1)		Evaluate your current effectiveness and ability to contribute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>
              <a:tabLst>
                <a:tab pos="228600" algn="l"/>
                <a:tab pos="457200" algn="l"/>
                <a:tab pos="681038" algn="l"/>
              </a:tabLst>
            </a:pPr>
            <a:r>
              <a:rPr lang="en-US" sz="1800">
                <a:latin typeface="Arial" charset="0"/>
              </a:rPr>
              <a:t>2)		Identify your areas of strength and weakness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>
              <a:tabLst>
                <a:tab pos="228600" algn="l"/>
                <a:tab pos="457200" algn="l"/>
                <a:tab pos="681038" algn="l"/>
              </a:tabLst>
            </a:pPr>
            <a:r>
              <a:rPr lang="en-US" sz="1800">
                <a:latin typeface="Arial" charset="0"/>
              </a:rPr>
              <a:t>3)		Determine your best mix of development actions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	-	Fix any “derailers” or “fatal flaws” that will cause you to fail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	-	Identify other development needs/issues (e.g., information)</a:t>
            </a:r>
          </a:p>
          <a:p>
            <a:pPr>
              <a:tabLst>
                <a:tab pos="228600" algn="l"/>
                <a:tab pos="457200" algn="l"/>
                <a:tab pos="681038" algn="l"/>
              </a:tabLst>
            </a:pPr>
            <a:r>
              <a:rPr lang="en-US" sz="1800">
                <a:latin typeface="Arial" charset="0"/>
              </a:rPr>
              <a:t>		-	Develop ways to improve existing strength areas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		(go “From Good to Great”)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	-	Use both “direct” and “indirect” development</a:t>
            </a:r>
          </a:p>
          <a:p>
            <a:pPr>
              <a:tabLst>
                <a:tab pos="228600" algn="l"/>
                <a:tab pos="457200" algn="l"/>
                <a:tab pos="681038" algn="l"/>
              </a:tabLst>
            </a:pPr>
            <a:endParaRPr lang="en-US" sz="1800">
              <a:latin typeface="Arial" charset="0"/>
            </a:endParaRPr>
          </a:p>
          <a:p>
            <a:pPr>
              <a:tabLst>
                <a:tab pos="228600" algn="l"/>
                <a:tab pos="457200" algn="l"/>
                <a:tab pos="681038" algn="l"/>
              </a:tabLst>
            </a:pPr>
            <a:r>
              <a:rPr lang="en-US" sz="1800">
                <a:latin typeface="Arial" charset="0"/>
              </a:rPr>
              <a:t>4)		Execute development plans/action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	-	Address both strength and need areas</a:t>
            </a:r>
          </a:p>
          <a:p>
            <a:pPr>
              <a:tabLst>
                <a:tab pos="228600" algn="l"/>
                <a:tab pos="457200" algn="l"/>
                <a:tab pos="681038" algn="l"/>
              </a:tabLst>
            </a:pPr>
            <a:r>
              <a:rPr lang="en-US" sz="1800">
                <a:latin typeface="Arial" charset="0"/>
              </a:rPr>
              <a:t>		-	Be thoughtful and introspective and learn from the experience</a:t>
            </a:r>
          </a:p>
        </p:txBody>
      </p:sp>
      <p:sp>
        <p:nvSpPr>
          <p:cNvPr id="933892" name="Rectangle 4"/>
          <p:cNvSpPr>
            <a:spLocks noChangeArrowheads="1"/>
          </p:cNvSpPr>
          <p:nvPr/>
        </p:nvSpPr>
        <p:spPr bwMode="auto">
          <a:xfrm>
            <a:off x="1066800" y="5853113"/>
            <a:ext cx="7086600" cy="3762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r>
              <a:rPr lang="en-US" sz="1800" i="1">
                <a:latin typeface="Arial" charset="0"/>
              </a:rPr>
              <a:t>This broadened approach should be considered for greater success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474DF6-A61A-4768-9D8C-0F447B52FFB6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962562" name="Rectangle 2"/>
          <p:cNvSpPr>
            <a:spLocks noChangeArrowheads="1"/>
          </p:cNvSpPr>
          <p:nvPr/>
        </p:nvSpPr>
        <p:spPr bwMode="auto">
          <a:xfrm>
            <a:off x="1628775" y="2690813"/>
            <a:ext cx="64770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eaLnBrk="1" hangingPunct="1">
              <a:lnSpc>
                <a:spcPct val="125000"/>
              </a:lnSpc>
            </a:pPr>
            <a:r>
              <a:rPr lang="en-US" sz="3000" b="1">
                <a:solidFill>
                  <a:schemeClr val="tx2"/>
                </a:solidFill>
                <a:latin typeface="Arial" charset="0"/>
              </a:rPr>
              <a:t>A Model of Leadership Excellence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3AA28F-3E31-4CEF-AAC4-0F6A32490404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637954" name="Text Box 2"/>
          <p:cNvSpPr txBox="1">
            <a:spLocks noChangeArrowheads="1"/>
          </p:cNvSpPr>
          <p:nvPr/>
        </p:nvSpPr>
        <p:spPr bwMode="auto">
          <a:xfrm>
            <a:off x="990600" y="1524000"/>
            <a:ext cx="75438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  <a:tabLst>
                <a:tab pos="292100" algn="l"/>
                <a:tab pos="457200" algn="l"/>
              </a:tabLst>
            </a:pPr>
            <a:r>
              <a:rPr lang="en-US" sz="2000" u="sng">
                <a:latin typeface="Arial" charset="0"/>
              </a:rPr>
              <a:t>Leadership</a:t>
            </a:r>
            <a:r>
              <a:rPr lang="en-US" sz="2000">
                <a:latin typeface="Arial" charset="0"/>
              </a:rPr>
              <a:t>:</a:t>
            </a:r>
            <a:r>
              <a:rPr lang="en-US" sz="2000" u="sng">
                <a:latin typeface="Arial" charset="0"/>
              </a:rPr>
              <a:t/>
            </a:r>
            <a:br>
              <a:rPr lang="en-US" sz="2000" u="sng">
                <a:latin typeface="Arial" charset="0"/>
              </a:rPr>
            </a:br>
            <a:r>
              <a:rPr lang="en-US" sz="2000" i="1">
                <a:latin typeface="Arial" charset="0"/>
              </a:rPr>
              <a:t>“The process of providing direction and influencing individuals</a:t>
            </a:r>
            <a:br>
              <a:rPr lang="en-US" sz="2000" i="1">
                <a:latin typeface="Arial" charset="0"/>
              </a:rPr>
            </a:br>
            <a:r>
              <a:rPr lang="en-US" sz="2000" i="1">
                <a:latin typeface="Arial" charset="0"/>
              </a:rPr>
              <a:t>or groups to achieve goals.”</a:t>
            </a:r>
            <a:br>
              <a:rPr lang="en-US" sz="2000" i="1">
                <a:latin typeface="Arial" charset="0"/>
              </a:rPr>
            </a:br>
            <a:endParaRPr lang="en-US" sz="2000" i="1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2000">
                <a:latin typeface="Arial" charset="0"/>
              </a:rPr>
              <a:t>  	Many different leadership theories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92100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2000">
                <a:latin typeface="Arial" charset="0"/>
              </a:rPr>
              <a:t> 	Many different types of leaders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92100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2000">
                <a:latin typeface="Arial" charset="0"/>
              </a:rPr>
              <a:t> 	“Management” vs. “Leadership”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92100" algn="l"/>
                <a:tab pos="457200" algn="l"/>
              </a:tabLst>
            </a:pPr>
            <a:endParaRPr lang="en-US" sz="2000">
              <a:latin typeface="Arial" charset="0"/>
            </a:endParaRPr>
          </a:p>
        </p:txBody>
      </p:sp>
      <p:sp>
        <p:nvSpPr>
          <p:cNvPr id="637955" name="Text Box 3"/>
          <p:cNvSpPr txBox="1">
            <a:spLocks noChangeArrowheads="1"/>
          </p:cNvSpPr>
          <p:nvPr/>
        </p:nvSpPr>
        <p:spPr bwMode="auto">
          <a:xfrm>
            <a:off x="914400" y="490538"/>
            <a:ext cx="36877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latin typeface="Arial" charset="0"/>
              </a:rPr>
              <a:t>Leadership “Basics”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776657-7A5D-4620-ACC0-93153E1FFB52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951298" name="Text Box 2"/>
          <p:cNvSpPr txBox="1">
            <a:spLocks noChangeArrowheads="1"/>
          </p:cNvSpPr>
          <p:nvPr/>
        </p:nvSpPr>
        <p:spPr bwMode="auto">
          <a:xfrm>
            <a:off x="1081088" y="1295400"/>
            <a:ext cx="73914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176213" algn="l"/>
                <a:tab pos="339725" algn="l"/>
              </a:tabLst>
            </a:pPr>
            <a:r>
              <a:rPr lang="en-US" sz="1800" u="sng">
                <a:latin typeface="Arial" charset="0"/>
              </a:rPr>
              <a:t>Competencies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Are collections of business-relevant skills, behaviors and abilities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Can include areas of knowledge and/or expertise 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Can be developed over time	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	Reflect your capabilities and effectiveness in specific areas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“Things You’re Good At”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/>
            </a:r>
            <a:br>
              <a:rPr lang="en-US" sz="1800">
                <a:latin typeface="Arial" charset="0"/>
              </a:rPr>
            </a:br>
            <a:r>
              <a:rPr lang="en-US" sz="1800" u="sng">
                <a:latin typeface="Arial" charset="0"/>
              </a:rPr>
              <a:t>Passions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Are naturally recurring patterns of thought, feeling or generalized   	behavior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Reflect your view of the world, your values and your personality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Are generally stable over time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Typically are areas of great interest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800">
                <a:latin typeface="Arial" charset="0"/>
              </a:rPr>
              <a:t> 	“Things You Love To Do”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</p:txBody>
      </p:sp>
      <p:sp>
        <p:nvSpPr>
          <p:cNvPr id="951299" name="Rectangle 3"/>
          <p:cNvSpPr>
            <a:spLocks noChangeArrowheads="1"/>
          </p:cNvSpPr>
          <p:nvPr/>
        </p:nvSpPr>
        <p:spPr bwMode="auto">
          <a:xfrm>
            <a:off x="985838" y="285750"/>
            <a:ext cx="79629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>
                <a:solidFill>
                  <a:schemeClr val="tx2"/>
                </a:solidFill>
                <a:latin typeface="Arial" charset="0"/>
              </a:rPr>
              <a:t>Passions vs. Competencies</a:t>
            </a:r>
          </a:p>
        </p:txBody>
      </p:sp>
      <p:sp>
        <p:nvSpPr>
          <p:cNvPr id="951300" name="Rectangle 4"/>
          <p:cNvSpPr>
            <a:spLocks noChangeArrowheads="1"/>
          </p:cNvSpPr>
          <p:nvPr/>
        </p:nvSpPr>
        <p:spPr bwMode="auto">
          <a:xfrm>
            <a:off x="914400" y="5791200"/>
            <a:ext cx="7696200" cy="406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r>
              <a:rPr lang="en-US" sz="1800" i="1">
                <a:latin typeface="Arial" charset="0"/>
              </a:rPr>
              <a:t>Be introspective and consider both in the context of leadership excellence</a:t>
            </a:r>
            <a:r>
              <a:rPr lang="en-US" sz="2000" i="1">
                <a:latin typeface="Arial" charset="0"/>
              </a:rPr>
              <a:t> </a:t>
            </a:r>
            <a:endParaRPr lang="en-US" i="1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D05883-C6C2-4975-BEDF-ACFD8ED4D9BD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95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942975" y="284163"/>
            <a:ext cx="7962900" cy="1054100"/>
          </a:xfrm>
        </p:spPr>
        <p:txBody>
          <a:bodyPr/>
          <a:lstStyle/>
          <a:p>
            <a:r>
              <a:rPr lang="en-US" altLang="en-US" sz="2800"/>
              <a:t>A Model of Leadership Excellence</a:t>
            </a:r>
          </a:p>
        </p:txBody>
      </p:sp>
      <p:sp>
        <p:nvSpPr>
          <p:cNvPr id="952323" name="Text Box 3"/>
          <p:cNvSpPr txBox="1">
            <a:spLocks noChangeArrowheads="1"/>
          </p:cNvSpPr>
          <p:nvPr/>
        </p:nvSpPr>
        <p:spPr bwMode="auto">
          <a:xfrm>
            <a:off x="457200" y="2757488"/>
            <a:ext cx="1828800" cy="915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Passions</a:t>
            </a:r>
          </a:p>
          <a:p>
            <a:pPr algn="ctr">
              <a:tabLst>
                <a:tab pos="228600" algn="l"/>
                <a:tab pos="457200" algn="l"/>
              </a:tabLst>
            </a:pPr>
            <a:r>
              <a:rPr lang="en-US" sz="1800">
                <a:latin typeface="Arial" charset="0"/>
              </a:rPr>
              <a:t>(Things you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love to do)</a:t>
            </a:r>
          </a:p>
        </p:txBody>
      </p:sp>
      <p:sp>
        <p:nvSpPr>
          <p:cNvPr id="952324" name="Text Box 4"/>
          <p:cNvSpPr txBox="1">
            <a:spLocks noChangeArrowheads="1"/>
          </p:cNvSpPr>
          <p:nvPr/>
        </p:nvSpPr>
        <p:spPr bwMode="auto">
          <a:xfrm>
            <a:off x="762000" y="1295400"/>
            <a:ext cx="80772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Your excellence “sweet spot” is where your passions and competencies match the needs of the organization...</a:t>
            </a:r>
            <a:endParaRPr lang="en-US" sz="1800">
              <a:latin typeface="Arial" charset="0"/>
            </a:endParaRPr>
          </a:p>
        </p:txBody>
      </p:sp>
      <p:sp>
        <p:nvSpPr>
          <p:cNvPr id="952325" name="Text Box 5"/>
          <p:cNvSpPr txBox="1">
            <a:spLocks noChangeArrowheads="1"/>
          </p:cNvSpPr>
          <p:nvPr/>
        </p:nvSpPr>
        <p:spPr bwMode="auto">
          <a:xfrm>
            <a:off x="5943600" y="5029200"/>
            <a:ext cx="1828800" cy="1465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Organization</a:t>
            </a:r>
            <a:br>
              <a:rPr lang="en-US" sz="1800" b="1">
                <a:latin typeface="Arial" charset="0"/>
              </a:rPr>
            </a:br>
            <a:r>
              <a:rPr lang="en-US" sz="1800" b="1">
                <a:latin typeface="Arial" charset="0"/>
              </a:rPr>
              <a:t>Needs</a:t>
            </a:r>
          </a:p>
          <a:p>
            <a:pPr algn="ctr">
              <a:tabLst>
                <a:tab pos="228600" algn="l"/>
                <a:tab pos="457200" algn="l"/>
              </a:tabLst>
            </a:pPr>
            <a:r>
              <a:rPr lang="en-US" sz="1800">
                <a:latin typeface="Arial" charset="0"/>
              </a:rPr>
              <a:t>(Things the organization needs)</a:t>
            </a:r>
          </a:p>
        </p:txBody>
      </p:sp>
      <p:sp>
        <p:nvSpPr>
          <p:cNvPr id="952326" name="Text Box 6"/>
          <p:cNvSpPr txBox="1">
            <a:spLocks noChangeArrowheads="1"/>
          </p:cNvSpPr>
          <p:nvPr/>
        </p:nvSpPr>
        <p:spPr bwMode="auto">
          <a:xfrm>
            <a:off x="6858000" y="2757488"/>
            <a:ext cx="1828800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Competencies</a:t>
            </a:r>
            <a:br>
              <a:rPr lang="en-US" sz="1800" b="1">
                <a:latin typeface="Arial" charset="0"/>
              </a:rPr>
            </a:br>
            <a:r>
              <a:rPr lang="en-US" sz="1800">
                <a:latin typeface="Arial" charset="0"/>
              </a:rPr>
              <a:t>(Things you do well)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</p:txBody>
      </p:sp>
      <p:grpSp>
        <p:nvGrpSpPr>
          <p:cNvPr id="952327" name="Group 7"/>
          <p:cNvGrpSpPr>
            <a:grpSpLocks/>
          </p:cNvGrpSpPr>
          <p:nvPr/>
        </p:nvGrpSpPr>
        <p:grpSpPr bwMode="auto">
          <a:xfrm>
            <a:off x="2143125" y="2133600"/>
            <a:ext cx="4686300" cy="3824288"/>
            <a:chOff x="1368" y="1608"/>
            <a:chExt cx="2952" cy="2280"/>
          </a:xfrm>
        </p:grpSpPr>
        <p:grpSp>
          <p:nvGrpSpPr>
            <p:cNvPr id="952328" name="Group 8"/>
            <p:cNvGrpSpPr>
              <a:grpSpLocks/>
            </p:cNvGrpSpPr>
            <p:nvPr/>
          </p:nvGrpSpPr>
          <p:grpSpPr bwMode="auto">
            <a:xfrm>
              <a:off x="1368" y="1608"/>
              <a:ext cx="2952" cy="2280"/>
              <a:chOff x="1368" y="1608"/>
              <a:chExt cx="2952" cy="2280"/>
            </a:xfrm>
          </p:grpSpPr>
          <p:grpSp>
            <p:nvGrpSpPr>
              <p:cNvPr id="952329" name="Group 9"/>
              <p:cNvGrpSpPr>
                <a:grpSpLocks/>
              </p:cNvGrpSpPr>
              <p:nvPr/>
            </p:nvGrpSpPr>
            <p:grpSpPr bwMode="auto">
              <a:xfrm>
                <a:off x="1368" y="1608"/>
                <a:ext cx="2952" cy="1584"/>
                <a:chOff x="1056" y="1224"/>
                <a:chExt cx="2952" cy="1584"/>
              </a:xfrm>
            </p:grpSpPr>
            <p:sp>
              <p:nvSpPr>
                <p:cNvPr id="952330" name="Oval 10"/>
                <p:cNvSpPr>
                  <a:spLocks noChangeArrowheads="1"/>
                </p:cNvSpPr>
                <p:nvPr/>
              </p:nvSpPr>
              <p:spPr bwMode="auto">
                <a:xfrm>
                  <a:off x="1056" y="1224"/>
                  <a:ext cx="1800" cy="1584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52331" name="Oval 11"/>
                <p:cNvSpPr>
                  <a:spLocks noChangeArrowheads="1"/>
                </p:cNvSpPr>
                <p:nvPr/>
              </p:nvSpPr>
              <p:spPr bwMode="auto">
                <a:xfrm>
                  <a:off x="2208" y="1224"/>
                  <a:ext cx="1800" cy="1584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952332" name="Oval 12"/>
              <p:cNvSpPr>
                <a:spLocks noChangeArrowheads="1"/>
              </p:cNvSpPr>
              <p:nvPr/>
            </p:nvSpPr>
            <p:spPr bwMode="auto">
              <a:xfrm>
                <a:off x="1944" y="2304"/>
                <a:ext cx="1800" cy="158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52333" name="Line 13"/>
            <p:cNvSpPr>
              <a:spLocks noChangeShapeType="1"/>
            </p:cNvSpPr>
            <p:nvPr/>
          </p:nvSpPr>
          <p:spPr bwMode="auto">
            <a:xfrm flipH="1">
              <a:off x="2637" y="2337"/>
              <a:ext cx="432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334" name="Line 14"/>
            <p:cNvSpPr>
              <a:spLocks noChangeShapeType="1"/>
            </p:cNvSpPr>
            <p:nvPr/>
          </p:nvSpPr>
          <p:spPr bwMode="auto">
            <a:xfrm flipH="1">
              <a:off x="2598" y="2328"/>
              <a:ext cx="384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335" name="Line 15"/>
            <p:cNvSpPr>
              <a:spLocks noChangeShapeType="1"/>
            </p:cNvSpPr>
            <p:nvPr/>
          </p:nvSpPr>
          <p:spPr bwMode="auto">
            <a:xfrm flipH="1">
              <a:off x="2574" y="2312"/>
              <a:ext cx="33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336" name="Line 16"/>
            <p:cNvSpPr>
              <a:spLocks noChangeShapeType="1"/>
            </p:cNvSpPr>
            <p:nvPr/>
          </p:nvSpPr>
          <p:spPr bwMode="auto">
            <a:xfrm flipH="1">
              <a:off x="2545" y="2324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337" name="Line 17"/>
            <p:cNvSpPr>
              <a:spLocks noChangeShapeType="1"/>
            </p:cNvSpPr>
            <p:nvPr/>
          </p:nvSpPr>
          <p:spPr bwMode="auto">
            <a:xfrm flipH="1">
              <a:off x="2557" y="2304"/>
              <a:ext cx="275" cy="2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338" name="Line 18"/>
            <p:cNvSpPr>
              <a:spLocks noChangeShapeType="1"/>
            </p:cNvSpPr>
            <p:nvPr/>
          </p:nvSpPr>
          <p:spPr bwMode="auto">
            <a:xfrm flipH="1">
              <a:off x="2523" y="2319"/>
              <a:ext cx="144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339" name="Line 19"/>
            <p:cNvSpPr>
              <a:spLocks noChangeShapeType="1"/>
            </p:cNvSpPr>
            <p:nvPr/>
          </p:nvSpPr>
          <p:spPr bwMode="auto">
            <a:xfrm rot="10800000" flipV="1">
              <a:off x="2670" y="2358"/>
              <a:ext cx="48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340" name="Line 20"/>
            <p:cNvSpPr>
              <a:spLocks noChangeShapeType="1"/>
            </p:cNvSpPr>
            <p:nvPr/>
          </p:nvSpPr>
          <p:spPr bwMode="auto">
            <a:xfrm rot="10800000" flipV="1">
              <a:off x="2820" y="2702"/>
              <a:ext cx="275" cy="2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341" name="Line 21"/>
            <p:cNvSpPr>
              <a:spLocks noChangeShapeType="1"/>
            </p:cNvSpPr>
            <p:nvPr/>
          </p:nvSpPr>
          <p:spPr bwMode="auto">
            <a:xfrm flipH="1">
              <a:off x="2766" y="2556"/>
              <a:ext cx="384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2342" name="Line 22"/>
            <p:cNvSpPr>
              <a:spLocks noChangeShapeType="1"/>
            </p:cNvSpPr>
            <p:nvPr/>
          </p:nvSpPr>
          <p:spPr bwMode="auto">
            <a:xfrm flipH="1">
              <a:off x="2721" y="2451"/>
              <a:ext cx="432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9019F4-5E69-4D8D-BC5E-16E4FC67969E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954370" name="Rectangle 2"/>
          <p:cNvSpPr>
            <a:spLocks noGrp="1" noChangeArrowheads="1"/>
          </p:cNvSpPr>
          <p:nvPr>
            <p:ph type="title"/>
          </p:nvPr>
        </p:nvSpPr>
        <p:spPr>
          <a:xfrm>
            <a:off x="985838" y="284163"/>
            <a:ext cx="7962900" cy="1054100"/>
          </a:xfrm>
        </p:spPr>
        <p:txBody>
          <a:bodyPr/>
          <a:lstStyle/>
          <a:p>
            <a:r>
              <a:rPr lang="en-US" altLang="en-US" sz="2800"/>
              <a:t>Some Different Possible Combinations...</a:t>
            </a:r>
          </a:p>
        </p:txBody>
      </p:sp>
      <p:sp>
        <p:nvSpPr>
          <p:cNvPr id="954371" name="Oval 3"/>
          <p:cNvSpPr>
            <a:spLocks noChangeArrowheads="1"/>
          </p:cNvSpPr>
          <p:nvPr/>
        </p:nvSpPr>
        <p:spPr bwMode="auto">
          <a:xfrm>
            <a:off x="787400" y="2066925"/>
            <a:ext cx="1422400" cy="13335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4372" name="Oval 4"/>
          <p:cNvSpPr>
            <a:spLocks noChangeArrowheads="1"/>
          </p:cNvSpPr>
          <p:nvPr/>
        </p:nvSpPr>
        <p:spPr bwMode="auto">
          <a:xfrm>
            <a:off x="787400" y="2257425"/>
            <a:ext cx="1422400" cy="13335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4373" name="Oval 5"/>
          <p:cNvSpPr>
            <a:spLocks noChangeArrowheads="1"/>
          </p:cNvSpPr>
          <p:nvPr/>
        </p:nvSpPr>
        <p:spPr bwMode="auto">
          <a:xfrm>
            <a:off x="1930400" y="1628775"/>
            <a:ext cx="1422400" cy="13335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4374" name="Text Box 6"/>
          <p:cNvSpPr txBox="1">
            <a:spLocks noChangeArrowheads="1"/>
          </p:cNvSpPr>
          <p:nvPr/>
        </p:nvSpPr>
        <p:spPr bwMode="auto">
          <a:xfrm>
            <a:off x="2925763" y="1419225"/>
            <a:ext cx="3810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C</a:t>
            </a:r>
            <a:endParaRPr lang="en-US" sz="1800">
              <a:latin typeface="Arial" charset="0"/>
            </a:endParaRPr>
          </a:p>
        </p:txBody>
      </p:sp>
      <p:sp>
        <p:nvSpPr>
          <p:cNvPr id="954375" name="Text Box 7"/>
          <p:cNvSpPr txBox="1">
            <a:spLocks noChangeArrowheads="1"/>
          </p:cNvSpPr>
          <p:nvPr/>
        </p:nvSpPr>
        <p:spPr bwMode="auto">
          <a:xfrm>
            <a:off x="1223963" y="4129088"/>
            <a:ext cx="3810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P</a:t>
            </a:r>
            <a:endParaRPr lang="en-US" sz="1800">
              <a:latin typeface="Arial" charset="0"/>
            </a:endParaRPr>
          </a:p>
        </p:txBody>
      </p:sp>
      <p:sp>
        <p:nvSpPr>
          <p:cNvPr id="954376" name="Oval 8"/>
          <p:cNvSpPr>
            <a:spLocks noChangeArrowheads="1"/>
          </p:cNvSpPr>
          <p:nvPr/>
        </p:nvSpPr>
        <p:spPr bwMode="auto">
          <a:xfrm>
            <a:off x="4224338" y="1676400"/>
            <a:ext cx="1422400" cy="13335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4377" name="Oval 9"/>
          <p:cNvSpPr>
            <a:spLocks noChangeArrowheads="1"/>
          </p:cNvSpPr>
          <p:nvPr/>
        </p:nvSpPr>
        <p:spPr bwMode="auto">
          <a:xfrm>
            <a:off x="4630738" y="1676400"/>
            <a:ext cx="1422400" cy="13335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4378" name="Oval 10"/>
          <p:cNvSpPr>
            <a:spLocks noChangeArrowheads="1"/>
          </p:cNvSpPr>
          <p:nvPr/>
        </p:nvSpPr>
        <p:spPr bwMode="auto">
          <a:xfrm>
            <a:off x="4452938" y="2628900"/>
            <a:ext cx="1422400" cy="13335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4379" name="Text Box 11"/>
          <p:cNvSpPr txBox="1">
            <a:spLocks noChangeArrowheads="1"/>
          </p:cNvSpPr>
          <p:nvPr/>
        </p:nvSpPr>
        <p:spPr bwMode="auto">
          <a:xfrm>
            <a:off x="762000" y="1905000"/>
            <a:ext cx="3810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P</a:t>
            </a:r>
            <a:endParaRPr lang="en-US" sz="1800">
              <a:latin typeface="Arial" charset="0"/>
            </a:endParaRPr>
          </a:p>
        </p:txBody>
      </p:sp>
      <p:sp>
        <p:nvSpPr>
          <p:cNvPr id="954380" name="Text Box 12"/>
          <p:cNvSpPr txBox="1">
            <a:spLocks noChangeArrowheads="1"/>
          </p:cNvSpPr>
          <p:nvPr/>
        </p:nvSpPr>
        <p:spPr bwMode="auto">
          <a:xfrm>
            <a:off x="2081213" y="3176588"/>
            <a:ext cx="3810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O</a:t>
            </a:r>
            <a:endParaRPr lang="en-US" sz="1800">
              <a:latin typeface="Arial" charset="0"/>
            </a:endParaRPr>
          </a:p>
        </p:txBody>
      </p:sp>
      <p:sp>
        <p:nvSpPr>
          <p:cNvPr id="954381" name="Oval 13"/>
          <p:cNvSpPr>
            <a:spLocks noChangeArrowheads="1"/>
          </p:cNvSpPr>
          <p:nvPr/>
        </p:nvSpPr>
        <p:spPr bwMode="auto">
          <a:xfrm>
            <a:off x="1397000" y="4090988"/>
            <a:ext cx="1422400" cy="13335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4382" name="Oval 14"/>
          <p:cNvSpPr>
            <a:spLocks noChangeArrowheads="1"/>
          </p:cNvSpPr>
          <p:nvPr/>
        </p:nvSpPr>
        <p:spPr bwMode="auto">
          <a:xfrm>
            <a:off x="2590800" y="4090988"/>
            <a:ext cx="1422400" cy="13335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4383" name="Oval 15"/>
          <p:cNvSpPr>
            <a:spLocks noChangeArrowheads="1"/>
          </p:cNvSpPr>
          <p:nvPr/>
        </p:nvSpPr>
        <p:spPr bwMode="auto">
          <a:xfrm>
            <a:off x="1981200" y="5005388"/>
            <a:ext cx="1422400" cy="13335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4384" name="Text Box 16"/>
          <p:cNvSpPr txBox="1">
            <a:spLocks noChangeArrowheads="1"/>
          </p:cNvSpPr>
          <p:nvPr/>
        </p:nvSpPr>
        <p:spPr bwMode="auto">
          <a:xfrm>
            <a:off x="8382000" y="2447925"/>
            <a:ext cx="3810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C</a:t>
            </a:r>
            <a:endParaRPr lang="en-US" sz="1800">
              <a:latin typeface="Arial" charset="0"/>
            </a:endParaRPr>
          </a:p>
        </p:txBody>
      </p:sp>
      <p:sp>
        <p:nvSpPr>
          <p:cNvPr id="954385" name="Oval 17"/>
          <p:cNvSpPr>
            <a:spLocks noChangeArrowheads="1"/>
          </p:cNvSpPr>
          <p:nvPr/>
        </p:nvSpPr>
        <p:spPr bwMode="auto">
          <a:xfrm>
            <a:off x="6886575" y="2471738"/>
            <a:ext cx="1422400" cy="13335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4386" name="Oval 18"/>
          <p:cNvSpPr>
            <a:spLocks noChangeArrowheads="1"/>
          </p:cNvSpPr>
          <p:nvPr/>
        </p:nvSpPr>
        <p:spPr bwMode="auto">
          <a:xfrm>
            <a:off x="7165975" y="2471738"/>
            <a:ext cx="1422400" cy="13335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4387" name="Oval 19"/>
          <p:cNvSpPr>
            <a:spLocks noChangeArrowheads="1"/>
          </p:cNvSpPr>
          <p:nvPr/>
        </p:nvSpPr>
        <p:spPr bwMode="auto">
          <a:xfrm>
            <a:off x="7038975" y="2624138"/>
            <a:ext cx="1422400" cy="13335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4388" name="Text Box 20"/>
          <p:cNvSpPr txBox="1">
            <a:spLocks noChangeArrowheads="1"/>
          </p:cNvSpPr>
          <p:nvPr/>
        </p:nvSpPr>
        <p:spPr bwMode="auto">
          <a:xfrm>
            <a:off x="6824663" y="2362200"/>
            <a:ext cx="3810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P</a:t>
            </a:r>
            <a:endParaRPr lang="en-US" sz="1800">
              <a:latin typeface="Arial" charset="0"/>
            </a:endParaRPr>
          </a:p>
        </p:txBody>
      </p:sp>
      <p:sp>
        <p:nvSpPr>
          <p:cNvPr id="954389" name="Text Box 21"/>
          <p:cNvSpPr txBox="1">
            <a:spLocks noChangeArrowheads="1"/>
          </p:cNvSpPr>
          <p:nvPr/>
        </p:nvSpPr>
        <p:spPr bwMode="auto">
          <a:xfrm>
            <a:off x="3190875" y="6019800"/>
            <a:ext cx="3810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O</a:t>
            </a:r>
            <a:endParaRPr lang="en-US" sz="1800">
              <a:latin typeface="Arial" charset="0"/>
            </a:endParaRPr>
          </a:p>
        </p:txBody>
      </p:sp>
      <p:sp>
        <p:nvSpPr>
          <p:cNvPr id="954390" name="Text Box 22"/>
          <p:cNvSpPr txBox="1">
            <a:spLocks noChangeArrowheads="1"/>
          </p:cNvSpPr>
          <p:nvPr/>
        </p:nvSpPr>
        <p:spPr bwMode="auto">
          <a:xfrm>
            <a:off x="6010275" y="2057400"/>
            <a:ext cx="3810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C</a:t>
            </a:r>
            <a:endParaRPr lang="en-US" sz="1800">
              <a:latin typeface="Arial" charset="0"/>
            </a:endParaRPr>
          </a:p>
        </p:txBody>
      </p:sp>
      <p:sp>
        <p:nvSpPr>
          <p:cNvPr id="954391" name="Text Box 23"/>
          <p:cNvSpPr txBox="1">
            <a:spLocks noChangeArrowheads="1"/>
          </p:cNvSpPr>
          <p:nvPr/>
        </p:nvSpPr>
        <p:spPr bwMode="auto">
          <a:xfrm>
            <a:off x="3886200" y="2057400"/>
            <a:ext cx="3810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P</a:t>
            </a:r>
            <a:endParaRPr lang="en-US" sz="1800">
              <a:latin typeface="Arial" charset="0"/>
            </a:endParaRPr>
          </a:p>
        </p:txBody>
      </p:sp>
      <p:sp>
        <p:nvSpPr>
          <p:cNvPr id="954392" name="Text Box 24"/>
          <p:cNvSpPr txBox="1">
            <a:spLocks noChangeArrowheads="1"/>
          </p:cNvSpPr>
          <p:nvPr/>
        </p:nvSpPr>
        <p:spPr bwMode="auto">
          <a:xfrm>
            <a:off x="5781675" y="3429000"/>
            <a:ext cx="3810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O</a:t>
            </a:r>
            <a:endParaRPr lang="en-US" sz="1800">
              <a:latin typeface="Arial" charset="0"/>
            </a:endParaRPr>
          </a:p>
        </p:txBody>
      </p:sp>
      <p:sp>
        <p:nvSpPr>
          <p:cNvPr id="954393" name="Text Box 25"/>
          <p:cNvSpPr txBox="1">
            <a:spLocks noChangeArrowheads="1"/>
          </p:cNvSpPr>
          <p:nvPr/>
        </p:nvSpPr>
        <p:spPr bwMode="auto">
          <a:xfrm>
            <a:off x="3833813" y="4129088"/>
            <a:ext cx="3810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C</a:t>
            </a:r>
            <a:endParaRPr lang="en-US" sz="1800">
              <a:latin typeface="Arial" charset="0"/>
            </a:endParaRPr>
          </a:p>
        </p:txBody>
      </p:sp>
      <p:sp>
        <p:nvSpPr>
          <p:cNvPr id="954394" name="Text Box 26"/>
          <p:cNvSpPr txBox="1">
            <a:spLocks noChangeArrowheads="1"/>
          </p:cNvSpPr>
          <p:nvPr/>
        </p:nvSpPr>
        <p:spPr bwMode="auto">
          <a:xfrm>
            <a:off x="7558088" y="3919538"/>
            <a:ext cx="3810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O</a:t>
            </a:r>
            <a:endParaRPr lang="en-US" sz="1800">
              <a:latin typeface="Arial" charset="0"/>
            </a:endParaRPr>
          </a:p>
        </p:txBody>
      </p:sp>
      <p:sp>
        <p:nvSpPr>
          <p:cNvPr id="954395" name="Oval 27"/>
          <p:cNvSpPr>
            <a:spLocks noChangeArrowheads="1"/>
          </p:cNvSpPr>
          <p:nvPr/>
        </p:nvSpPr>
        <p:spPr bwMode="auto">
          <a:xfrm>
            <a:off x="4786313" y="4962525"/>
            <a:ext cx="1422400" cy="13335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4396" name="Oval 28"/>
          <p:cNvSpPr>
            <a:spLocks noChangeArrowheads="1"/>
          </p:cNvSpPr>
          <p:nvPr/>
        </p:nvSpPr>
        <p:spPr bwMode="auto">
          <a:xfrm>
            <a:off x="6019800" y="4648200"/>
            <a:ext cx="1422400" cy="13335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4397" name="Oval 29"/>
          <p:cNvSpPr>
            <a:spLocks noChangeArrowheads="1"/>
          </p:cNvSpPr>
          <p:nvPr/>
        </p:nvSpPr>
        <p:spPr bwMode="auto">
          <a:xfrm>
            <a:off x="5929313" y="4524375"/>
            <a:ext cx="1422400" cy="13335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4398" name="Text Box 30"/>
          <p:cNvSpPr txBox="1">
            <a:spLocks noChangeArrowheads="1"/>
          </p:cNvSpPr>
          <p:nvPr/>
        </p:nvSpPr>
        <p:spPr bwMode="auto">
          <a:xfrm>
            <a:off x="5938838" y="4343400"/>
            <a:ext cx="3810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C</a:t>
            </a:r>
            <a:endParaRPr lang="en-US" sz="1800">
              <a:latin typeface="Arial" charset="0"/>
            </a:endParaRPr>
          </a:p>
        </p:txBody>
      </p:sp>
      <p:sp>
        <p:nvSpPr>
          <p:cNvPr id="954399" name="Text Box 31"/>
          <p:cNvSpPr txBox="1">
            <a:spLocks noChangeArrowheads="1"/>
          </p:cNvSpPr>
          <p:nvPr/>
        </p:nvSpPr>
        <p:spPr bwMode="auto">
          <a:xfrm>
            <a:off x="4700588" y="4862513"/>
            <a:ext cx="3810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P</a:t>
            </a:r>
            <a:endParaRPr lang="en-US" sz="1800">
              <a:latin typeface="Arial" charset="0"/>
            </a:endParaRPr>
          </a:p>
        </p:txBody>
      </p:sp>
      <p:sp>
        <p:nvSpPr>
          <p:cNvPr id="954400" name="Text Box 32"/>
          <p:cNvSpPr txBox="1">
            <a:spLocks noChangeArrowheads="1"/>
          </p:cNvSpPr>
          <p:nvPr/>
        </p:nvSpPr>
        <p:spPr bwMode="auto">
          <a:xfrm>
            <a:off x="7327900" y="5538788"/>
            <a:ext cx="38100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O</a:t>
            </a:r>
            <a:endParaRPr lang="en-US" sz="1800">
              <a:latin typeface="Arial" charset="0"/>
            </a:endParaRPr>
          </a:p>
        </p:txBody>
      </p:sp>
      <p:sp>
        <p:nvSpPr>
          <p:cNvPr id="954401" name="Text Box 33"/>
          <p:cNvSpPr txBox="1">
            <a:spLocks noChangeArrowheads="1"/>
          </p:cNvSpPr>
          <p:nvPr/>
        </p:nvSpPr>
        <p:spPr bwMode="auto">
          <a:xfrm>
            <a:off x="762000" y="1447800"/>
            <a:ext cx="13716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Person #1</a:t>
            </a:r>
            <a:endParaRPr lang="en-US" sz="1800">
              <a:latin typeface="Arial" charset="0"/>
            </a:endParaRPr>
          </a:p>
        </p:txBody>
      </p:sp>
      <p:sp>
        <p:nvSpPr>
          <p:cNvPr id="954402" name="Text Box 34"/>
          <p:cNvSpPr txBox="1">
            <a:spLocks noChangeArrowheads="1"/>
          </p:cNvSpPr>
          <p:nvPr/>
        </p:nvSpPr>
        <p:spPr bwMode="auto">
          <a:xfrm>
            <a:off x="5181600" y="1295400"/>
            <a:ext cx="13716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Person #2</a:t>
            </a:r>
            <a:endParaRPr lang="en-US" sz="1800">
              <a:latin typeface="Arial" charset="0"/>
            </a:endParaRPr>
          </a:p>
        </p:txBody>
      </p:sp>
      <p:sp>
        <p:nvSpPr>
          <p:cNvPr id="954403" name="Text Box 35"/>
          <p:cNvSpPr txBox="1">
            <a:spLocks noChangeArrowheads="1"/>
          </p:cNvSpPr>
          <p:nvPr/>
        </p:nvSpPr>
        <p:spPr bwMode="auto">
          <a:xfrm>
            <a:off x="7315200" y="1981200"/>
            <a:ext cx="13716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Person #3</a:t>
            </a:r>
            <a:endParaRPr lang="en-US" sz="1800">
              <a:latin typeface="Arial" charset="0"/>
            </a:endParaRPr>
          </a:p>
        </p:txBody>
      </p:sp>
      <p:sp>
        <p:nvSpPr>
          <p:cNvPr id="954404" name="Text Box 36"/>
          <p:cNvSpPr txBox="1">
            <a:spLocks noChangeArrowheads="1"/>
          </p:cNvSpPr>
          <p:nvPr/>
        </p:nvSpPr>
        <p:spPr bwMode="auto">
          <a:xfrm>
            <a:off x="457200" y="5410200"/>
            <a:ext cx="13716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Person #4</a:t>
            </a:r>
            <a:endParaRPr lang="en-US" sz="1800">
              <a:latin typeface="Arial" charset="0"/>
            </a:endParaRPr>
          </a:p>
        </p:txBody>
      </p:sp>
      <p:sp>
        <p:nvSpPr>
          <p:cNvPr id="954405" name="Text Box 37"/>
          <p:cNvSpPr txBox="1">
            <a:spLocks noChangeArrowheads="1"/>
          </p:cNvSpPr>
          <p:nvPr/>
        </p:nvSpPr>
        <p:spPr bwMode="auto">
          <a:xfrm>
            <a:off x="7391400" y="5029200"/>
            <a:ext cx="13716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800" b="1">
                <a:latin typeface="Arial" charset="0"/>
              </a:rPr>
              <a:t>Person #5</a:t>
            </a:r>
            <a:endParaRPr lang="en-US" sz="1800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EF70C7-0D13-4198-9FE8-936301458C9D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956418" name="Text Box 2"/>
          <p:cNvSpPr txBox="1">
            <a:spLocks noChangeArrowheads="1"/>
          </p:cNvSpPr>
          <p:nvPr/>
        </p:nvSpPr>
        <p:spPr bwMode="auto">
          <a:xfrm>
            <a:off x="857250" y="1384300"/>
            <a:ext cx="786288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600">
                <a:latin typeface="Arial" charset="0"/>
              </a:rPr>
              <a:t> 	</a:t>
            </a:r>
            <a:r>
              <a:rPr lang="en-US" sz="1600" u="sng">
                <a:latin typeface="Arial" charset="0"/>
              </a:rPr>
              <a:t>Decide</a:t>
            </a:r>
            <a:r>
              <a:rPr lang="en-US" sz="1600">
                <a:latin typeface="Arial" charset="0"/>
              </a:rPr>
              <a:t> to become a great leader (in whatever way is appropriate)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600">
                <a:latin typeface="Arial" charset="0"/>
              </a:rPr>
              <a:t> 	Develop and display high personal character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600">
                <a:latin typeface="Arial" charset="0"/>
              </a:rPr>
              <a:t> 	Develop new skills and expose yourself to broadening experiences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600">
                <a:latin typeface="Arial" charset="0"/>
              </a:rPr>
              <a:t> 	Find and work with a coach/mentor, role models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600">
                <a:latin typeface="Arial" charset="0"/>
              </a:rPr>
              <a:t> 	Identify your:</a:t>
            </a:r>
            <a:br>
              <a:rPr lang="en-US" sz="1600">
                <a:latin typeface="Arial" charset="0"/>
              </a:rPr>
            </a:br>
            <a:r>
              <a:rPr lang="en-US" sz="1600">
                <a:latin typeface="Arial" charset="0"/>
              </a:rPr>
              <a:t>		-  Strengths, and find ways to build/maximize them (e.g., through “companions”)</a:t>
            </a:r>
            <a:br>
              <a:rPr lang="en-US" sz="1600">
                <a:latin typeface="Arial" charset="0"/>
              </a:rPr>
            </a:br>
            <a:r>
              <a:rPr lang="en-US" sz="1600">
                <a:latin typeface="Arial" charset="0"/>
              </a:rPr>
              <a:t>		-  Weaknesses, and find ways to make them irrelevant</a:t>
            </a:r>
            <a:br>
              <a:rPr lang="en-US" sz="1600">
                <a:latin typeface="Arial" charset="0"/>
              </a:rPr>
            </a:br>
            <a:r>
              <a:rPr lang="en-US" sz="1600">
                <a:latin typeface="Arial" charset="0"/>
              </a:rPr>
              <a:t>		-  “Derailers” and fix them 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600">
                <a:latin typeface="Arial" charset="0"/>
              </a:rPr>
              <a:t>	Learn from mistakes and negative experiences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600">
                <a:latin typeface="Arial" charset="0"/>
              </a:rPr>
              <a:t> 	Seek ways to give and receive productive feedback in a healthy way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600">
                <a:latin typeface="Arial" charset="0"/>
              </a:rPr>
              <a:t> 	Learn from work experiences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600">
                <a:latin typeface="Arial" charset="0"/>
              </a:rPr>
              <a:t> 	Infuse energy into every situation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600">
                <a:latin typeface="Arial" charset="0"/>
              </a:rPr>
              <a:t> 	Allocate specific time to people development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600">
                <a:latin typeface="Arial" charset="0"/>
              </a:rPr>
              <a:t>	Focus not only on the skills needed in your current role, but in future role(s) as well</a:t>
            </a:r>
          </a:p>
          <a:p>
            <a:pPr>
              <a:buFontTx/>
              <a:buChar char="•"/>
              <a:tabLst>
                <a:tab pos="176213" algn="l"/>
                <a:tab pos="339725" algn="l"/>
              </a:tabLst>
            </a:pPr>
            <a:r>
              <a:rPr lang="en-US" sz="1600">
                <a:latin typeface="Arial" charset="0"/>
              </a:rPr>
              <a:t> 	Monitor and track your progress																</a:t>
            </a:r>
          </a:p>
        </p:txBody>
      </p:sp>
      <p:sp>
        <p:nvSpPr>
          <p:cNvPr id="956419" name="Rectangle 3"/>
          <p:cNvSpPr>
            <a:spLocks noChangeArrowheads="1"/>
          </p:cNvSpPr>
          <p:nvPr/>
        </p:nvSpPr>
        <p:spPr bwMode="auto">
          <a:xfrm>
            <a:off x="942975" y="242888"/>
            <a:ext cx="79629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>
                <a:solidFill>
                  <a:schemeClr val="tx2"/>
                </a:solidFill>
                <a:latin typeface="Arial" charset="0"/>
              </a:rPr>
              <a:t>Developing Leadership Excellence*</a:t>
            </a:r>
          </a:p>
        </p:txBody>
      </p:sp>
      <p:sp>
        <p:nvSpPr>
          <p:cNvPr id="956420" name="Rectangle 4"/>
          <p:cNvSpPr>
            <a:spLocks noChangeArrowheads="1"/>
          </p:cNvSpPr>
          <p:nvPr/>
        </p:nvSpPr>
        <p:spPr bwMode="auto">
          <a:xfrm>
            <a:off x="5029200" y="6156325"/>
            <a:ext cx="3505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en-US" sz="1000">
                <a:latin typeface="Arial" charset="0"/>
              </a:rPr>
              <a:t>*Source:  </a:t>
            </a:r>
            <a:r>
              <a:rPr kumimoji="1" lang="en-US" sz="1000" i="1">
                <a:latin typeface="Arial" charset="0"/>
              </a:rPr>
              <a:t> </a:t>
            </a:r>
            <a:r>
              <a:rPr kumimoji="1" lang="en-US" sz="1000">
                <a:latin typeface="Arial" charset="0"/>
              </a:rPr>
              <a:t>Zenger and Folkman, </a:t>
            </a:r>
            <a:r>
              <a:rPr kumimoji="1" lang="en-US" sz="1000" i="1">
                <a:latin typeface="Arial" charset="0"/>
              </a:rPr>
              <a:t>The Exceptional Leader</a:t>
            </a:r>
            <a:endParaRPr kumimoji="1" lang="en-US" sz="1000">
              <a:latin typeface="Arial" charset="0"/>
            </a:endParaRPr>
          </a:p>
        </p:txBody>
      </p:sp>
      <p:sp>
        <p:nvSpPr>
          <p:cNvPr id="956421" name="Rectangle 5"/>
          <p:cNvSpPr>
            <a:spLocks noChangeArrowheads="1"/>
          </p:cNvSpPr>
          <p:nvPr/>
        </p:nvSpPr>
        <p:spPr bwMode="auto">
          <a:xfrm>
            <a:off x="1906588" y="5557838"/>
            <a:ext cx="5699125" cy="406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r>
              <a:rPr lang="en-US" sz="1800" i="1">
                <a:latin typeface="Arial" charset="0"/>
              </a:rPr>
              <a:t>Above all else, be introspective and open with yourself</a:t>
            </a:r>
            <a:r>
              <a:rPr lang="en-US" sz="2000" i="1">
                <a:latin typeface="Arial Black" pitchFamily="34" charset="0"/>
              </a:rPr>
              <a:t> </a:t>
            </a:r>
            <a:endParaRPr lang="en-US" i="1">
              <a:latin typeface="Arial Black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309DC9-3CC6-4BD0-BB4C-7706B27B04F5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957442" name="Rectangle 2"/>
          <p:cNvSpPr>
            <a:spLocks noChangeArrowheads="1"/>
          </p:cNvSpPr>
          <p:nvPr/>
        </p:nvSpPr>
        <p:spPr bwMode="auto">
          <a:xfrm>
            <a:off x="1397000" y="4027488"/>
            <a:ext cx="7467600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eaLnBrk="1" hangingPunct="1">
              <a:lnSpc>
                <a:spcPct val="125000"/>
              </a:lnSpc>
            </a:pPr>
            <a:r>
              <a:rPr lang="en-US" sz="2600" b="1">
                <a:solidFill>
                  <a:schemeClr val="tx2"/>
                </a:solidFill>
                <a:latin typeface="Arial" charset="0"/>
              </a:rPr>
              <a:t>“Ten years ago, I turned my head for a </a:t>
            </a:r>
            <a:r>
              <a:rPr lang="en-US" sz="2600" b="1" i="1">
                <a:solidFill>
                  <a:schemeClr val="tx2"/>
                </a:solidFill>
                <a:latin typeface="Arial" charset="0"/>
              </a:rPr>
              <a:t>moment</a:t>
            </a:r>
            <a:r>
              <a:rPr lang="en-US" sz="2600" b="1">
                <a:solidFill>
                  <a:schemeClr val="tx2"/>
                </a:solidFill>
                <a:latin typeface="Arial" charset="0"/>
              </a:rPr>
              <a:t>, and it became my life.”</a:t>
            </a:r>
            <a:r>
              <a:rPr lang="en-US" sz="3000" b="1">
                <a:solidFill>
                  <a:schemeClr val="tx2"/>
                </a:solidFill>
                <a:latin typeface="Arial" charset="0"/>
              </a:rPr>
              <a:t/>
            </a:r>
            <a:br>
              <a:rPr lang="en-US" sz="3000" b="1">
                <a:solidFill>
                  <a:schemeClr val="tx2"/>
                </a:solidFill>
                <a:latin typeface="Arial" charset="0"/>
              </a:rPr>
            </a:br>
            <a:r>
              <a:rPr lang="en-US" sz="3000" b="1">
                <a:solidFill>
                  <a:schemeClr val="tx2"/>
                </a:solidFill>
                <a:latin typeface="Arial" charset="0"/>
              </a:rPr>
              <a:t/>
            </a:r>
            <a:br>
              <a:rPr lang="en-US" sz="3000" b="1">
                <a:solidFill>
                  <a:schemeClr val="tx2"/>
                </a:solidFill>
                <a:latin typeface="Arial" charset="0"/>
              </a:rPr>
            </a:br>
            <a:r>
              <a:rPr lang="en-US" sz="3000" b="1">
                <a:solidFill>
                  <a:schemeClr val="tx2"/>
                </a:solidFill>
                <a:latin typeface="Arial" charset="0"/>
              </a:rPr>
              <a:t>                                     </a:t>
            </a:r>
            <a:r>
              <a:rPr lang="en-US" sz="2100" b="1">
                <a:solidFill>
                  <a:schemeClr val="tx2"/>
                </a:solidFill>
                <a:latin typeface="Arial" charset="0"/>
              </a:rPr>
              <a:t>-- Anonymous</a:t>
            </a:r>
            <a:r>
              <a:rPr lang="en-US" sz="3000" b="1">
                <a:solidFill>
                  <a:schemeClr val="tx2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A98100-9CFE-4B9D-9EB2-386B3248F4E3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837634" name="Text Box 2"/>
          <p:cNvSpPr txBox="1">
            <a:spLocks noChangeArrowheads="1"/>
          </p:cNvSpPr>
          <p:nvPr/>
        </p:nvSpPr>
        <p:spPr bwMode="auto">
          <a:xfrm>
            <a:off x="838200" y="1447800"/>
            <a:ext cx="7848600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1800">
                <a:latin typeface="Arial" charset="0"/>
              </a:rPr>
              <a:t> 	Leadership is relevant for every person in every day of their lives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18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1800">
                <a:latin typeface="Arial" charset="0"/>
              </a:rPr>
              <a:t> 	The greater your abilities, the more leadership you can/should provide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18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1800">
                <a:latin typeface="Arial" charset="0"/>
              </a:rPr>
              <a:t> 	As leadership challenges grow, so too does complexity and the skill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required 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18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1800">
                <a:latin typeface="Arial" charset="0"/>
              </a:rPr>
              <a:t> 	There are many theories of leadership and many frameworks to provide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guidance for successful leadership behavior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18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1800">
                <a:latin typeface="Arial" charset="0"/>
              </a:rPr>
              <a:t> 	Focusing on strengths, while not neglecting critical weaknesses, is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a strongly recommended approach to leadership excellence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18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1800">
                <a:latin typeface="Arial" charset="0"/>
              </a:rPr>
              <a:t> 	Your own personal excellence likely lies at the intersection of your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competencies, your passions, and organizational need.</a:t>
            </a:r>
          </a:p>
          <a:p>
            <a:pPr>
              <a:tabLst>
                <a:tab pos="292100" algn="l"/>
                <a:tab pos="457200" algn="l"/>
              </a:tabLst>
            </a:pPr>
            <a:endParaRPr lang="en-US" sz="1800">
              <a:latin typeface="Arial" charset="0"/>
              <a:cs typeface="Arial" charset="0"/>
            </a:endParaRPr>
          </a:p>
          <a:p>
            <a:pPr>
              <a:tabLst>
                <a:tab pos="292100" algn="l"/>
                <a:tab pos="457200" algn="l"/>
              </a:tabLst>
            </a:pPr>
            <a:endParaRPr lang="en-US" sz="2000">
              <a:latin typeface="Arial" charset="0"/>
            </a:endParaRPr>
          </a:p>
        </p:txBody>
      </p:sp>
      <p:sp>
        <p:nvSpPr>
          <p:cNvPr id="837635" name="Text Box 3"/>
          <p:cNvSpPr txBox="1">
            <a:spLocks noChangeArrowheads="1"/>
          </p:cNvSpPr>
          <p:nvPr/>
        </p:nvSpPr>
        <p:spPr bwMode="auto">
          <a:xfrm>
            <a:off x="908050" y="501650"/>
            <a:ext cx="3525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latin typeface="Arial" charset="0"/>
              </a:rPr>
              <a:t>Summary Thoughts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93AFD7-ED64-4E09-8DC3-BB832E5064B4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980994" name="Text Box 2"/>
          <p:cNvSpPr txBox="1">
            <a:spLocks noChangeArrowheads="1"/>
          </p:cNvSpPr>
          <p:nvPr/>
        </p:nvSpPr>
        <p:spPr bwMode="auto">
          <a:xfrm>
            <a:off x="1471613" y="1419225"/>
            <a:ext cx="66294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>
                <a:latin typeface="Arial" charset="0"/>
              </a:rPr>
              <a:t> </a:t>
            </a:r>
            <a:r>
              <a:rPr lang="en-US" sz="2200">
                <a:latin typeface="Arial" charset="0"/>
              </a:rPr>
              <a:t>	Leadership Basics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22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2200">
                <a:latin typeface="Arial" charset="0"/>
              </a:rPr>
              <a:t> 	Leadership vs. Management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22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2200">
                <a:latin typeface="Arial" charset="0"/>
              </a:rPr>
              <a:t> 	Behavioral Theories of Leadership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22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2200">
                <a:latin typeface="Arial" charset="0"/>
              </a:rPr>
              <a:t> 	Situational Theories of Leadership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22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2200">
                <a:latin typeface="Arial" charset="0"/>
              </a:rPr>
              <a:t> 	Other Views of Leadership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22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2200">
                <a:latin typeface="Arial" charset="0"/>
              </a:rPr>
              <a:t> 	Leadership Excellence and Developing Strengths</a:t>
            </a: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endParaRPr lang="en-US" sz="2200">
              <a:latin typeface="Arial" charset="0"/>
            </a:endParaRPr>
          </a:p>
          <a:p>
            <a:pPr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2200">
                <a:latin typeface="Arial" charset="0"/>
              </a:rPr>
              <a:t> 	A Model of Leadership Excellence</a:t>
            </a:r>
          </a:p>
        </p:txBody>
      </p:sp>
      <p:sp>
        <p:nvSpPr>
          <p:cNvPr id="980995" name="Text Box 3"/>
          <p:cNvSpPr txBox="1">
            <a:spLocks noChangeArrowheads="1"/>
          </p:cNvSpPr>
          <p:nvPr/>
        </p:nvSpPr>
        <p:spPr bwMode="auto">
          <a:xfrm>
            <a:off x="942975" y="530225"/>
            <a:ext cx="1411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latin typeface="Arial" charset="0"/>
              </a:rPr>
              <a:t>Review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1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6313" y="2667000"/>
            <a:ext cx="7543800" cy="1143000"/>
          </a:xfrm>
        </p:spPr>
        <p:txBody>
          <a:bodyPr/>
          <a:lstStyle/>
          <a:p>
            <a:r>
              <a:rPr lang="en-US" altLang="en-US" sz="3900"/>
              <a:t>What Questions Do You Have?</a:t>
            </a:r>
            <a:endParaRPr lang="en-US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9BA8D8-6B5C-4074-A163-D474FA5F2953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872450" name="Text Box 2"/>
          <p:cNvSpPr txBox="1">
            <a:spLocks noChangeArrowheads="1"/>
          </p:cNvSpPr>
          <p:nvPr/>
        </p:nvSpPr>
        <p:spPr bwMode="auto">
          <a:xfrm>
            <a:off x="762000" y="1495425"/>
            <a:ext cx="3810000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  <a:tabLst>
                <a:tab pos="280988" algn="l"/>
                <a:tab pos="457200" algn="l"/>
              </a:tabLst>
            </a:pPr>
            <a:r>
              <a:rPr lang="en-US" sz="1800" u="sng">
                <a:latin typeface="Arial" charset="0"/>
              </a:rPr>
              <a:t>Management </a:t>
            </a:r>
            <a:endParaRPr lang="en-US" sz="18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18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1800">
                <a:latin typeface="Arial" charset="0"/>
              </a:rPr>
              <a:t> 	Focused more on the current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18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1800">
                <a:latin typeface="Arial" charset="0"/>
              </a:rPr>
              <a:t> 	Promotes stability and efficiency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18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1800">
                <a:latin typeface="Arial" charset="0"/>
              </a:rPr>
              <a:t> 	Management skills: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-  Planning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-	Organizing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-	Analytical thinking</a:t>
            </a:r>
          </a:p>
          <a:p>
            <a:pPr>
              <a:lnSpc>
                <a:spcPct val="95000"/>
              </a:lnSpc>
              <a:tabLst>
                <a:tab pos="280988" algn="l"/>
                <a:tab pos="457200" algn="l"/>
              </a:tabLst>
            </a:pPr>
            <a:r>
              <a:rPr lang="en-US" sz="1800">
                <a:latin typeface="Arial" charset="0"/>
              </a:rPr>
              <a:t>	-	Communicating/informing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1800">
                <a:latin typeface="Arial" charset="0"/>
              </a:rPr>
              <a:t> 	“Keeps the trains running on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 time”</a:t>
            </a:r>
          </a:p>
        </p:txBody>
      </p:sp>
      <p:sp>
        <p:nvSpPr>
          <p:cNvPr id="872451" name="Text Box 3"/>
          <p:cNvSpPr txBox="1">
            <a:spLocks noChangeArrowheads="1"/>
          </p:cNvSpPr>
          <p:nvPr/>
        </p:nvSpPr>
        <p:spPr bwMode="auto">
          <a:xfrm>
            <a:off x="922338" y="504825"/>
            <a:ext cx="4954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latin typeface="Arial" charset="0"/>
              </a:rPr>
              <a:t>Management vs. Leadership</a:t>
            </a:r>
          </a:p>
        </p:txBody>
      </p:sp>
      <p:sp>
        <p:nvSpPr>
          <p:cNvPr id="872452" name="Text Box 4"/>
          <p:cNvSpPr txBox="1">
            <a:spLocks noChangeArrowheads="1"/>
          </p:cNvSpPr>
          <p:nvPr/>
        </p:nvSpPr>
        <p:spPr bwMode="auto">
          <a:xfrm>
            <a:off x="4724400" y="1495425"/>
            <a:ext cx="3962400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  <a:tabLst>
                <a:tab pos="292100" algn="l"/>
                <a:tab pos="457200" algn="l"/>
              </a:tabLst>
            </a:pPr>
            <a:r>
              <a:rPr lang="en-US" sz="1800" u="sng">
                <a:latin typeface="Arial" charset="0"/>
              </a:rPr>
              <a:t>Leadership </a:t>
            </a:r>
            <a:endParaRPr lang="en-US" sz="18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92100" algn="l"/>
                <a:tab pos="457200" algn="l"/>
              </a:tabLst>
            </a:pPr>
            <a:endParaRPr lang="en-US" sz="18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1800">
                <a:latin typeface="Arial" charset="0"/>
              </a:rPr>
              <a:t> 	Focused more on the future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92100" algn="l"/>
                <a:tab pos="457200" algn="l"/>
              </a:tabLst>
            </a:pPr>
            <a:endParaRPr lang="en-US" sz="18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1800">
                <a:latin typeface="Arial" charset="0"/>
              </a:rPr>
              <a:t> 	Promotes change and adaptation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92100" algn="l"/>
                <a:tab pos="457200" algn="l"/>
              </a:tabLst>
            </a:pPr>
            <a:endParaRPr lang="en-US" sz="18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1800">
                <a:latin typeface="Arial" charset="0"/>
              </a:rPr>
              <a:t> 	Leadership skills: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-	Strategic thinking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-	Conceptual thinking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-	Innovation/creativity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-	Inspiring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92100" algn="l"/>
                <a:tab pos="457200" algn="l"/>
              </a:tabLst>
            </a:pPr>
            <a:r>
              <a:rPr lang="en-US" sz="1800">
                <a:latin typeface="Arial" charset="0"/>
              </a:rPr>
              <a:t> 	“Decides where the tracks should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 be placed”</a:t>
            </a:r>
          </a:p>
        </p:txBody>
      </p:sp>
      <p:sp>
        <p:nvSpPr>
          <p:cNvPr id="872453" name="Rectangle 5"/>
          <p:cNvSpPr>
            <a:spLocks noChangeArrowheads="1"/>
          </p:cNvSpPr>
          <p:nvPr/>
        </p:nvSpPr>
        <p:spPr bwMode="auto">
          <a:xfrm>
            <a:off x="1371600" y="5791200"/>
            <a:ext cx="6448425" cy="3762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r>
              <a:rPr lang="en-US" sz="1800" i="1">
                <a:latin typeface="Arial" charset="0"/>
              </a:rPr>
              <a:t>Which of these is more important for organizational success?</a:t>
            </a:r>
            <a:endParaRPr lang="en-US" sz="2000" i="1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4554A3-A9C0-4BF1-B8FC-E5082C54707A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914434" name="Rectangle 2"/>
          <p:cNvSpPr>
            <a:spLocks noChangeArrowheads="1"/>
          </p:cNvSpPr>
          <p:nvPr/>
        </p:nvSpPr>
        <p:spPr bwMode="auto">
          <a:xfrm>
            <a:off x="2424113" y="2744788"/>
            <a:ext cx="429577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eaLnBrk="1" hangingPunct="1">
              <a:lnSpc>
                <a:spcPct val="125000"/>
              </a:lnSpc>
            </a:pPr>
            <a:r>
              <a:rPr lang="en-US" sz="3000" b="1">
                <a:solidFill>
                  <a:schemeClr val="tx2"/>
                </a:solidFill>
                <a:latin typeface="Arial" charset="0"/>
              </a:rPr>
              <a:t>Theories of Leadership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C329B8-95F9-4C06-8172-55BED23CC41B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874498" name="Text Box 2"/>
          <p:cNvSpPr txBox="1">
            <a:spLocks noChangeArrowheads="1"/>
          </p:cNvSpPr>
          <p:nvPr/>
        </p:nvSpPr>
        <p:spPr bwMode="auto">
          <a:xfrm>
            <a:off x="990600" y="1219200"/>
            <a:ext cx="74961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1800">
                <a:latin typeface="Arial" charset="0"/>
              </a:rPr>
              <a:t>	The Ohio State Leadership Studies</a:t>
            </a:r>
            <a:br>
              <a:rPr lang="en-US" sz="1800">
                <a:latin typeface="Arial" charset="0"/>
              </a:rPr>
            </a:br>
            <a:endParaRPr lang="en-US" sz="18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1800">
                <a:latin typeface="Arial" charset="0"/>
              </a:rPr>
              <a:t> 	University of Michigan Studies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18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1800">
                <a:latin typeface="Arial" charset="0"/>
              </a:rPr>
              <a:t> 	Managerial Grid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-	Concern for People and Concern for Production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-	2 x 2 matrix with 5 leadership “styles”</a:t>
            </a:r>
          </a:p>
        </p:txBody>
      </p:sp>
      <p:sp>
        <p:nvSpPr>
          <p:cNvPr id="874499" name="Text Box 3"/>
          <p:cNvSpPr txBox="1">
            <a:spLocks noChangeArrowheads="1"/>
          </p:cNvSpPr>
          <p:nvPr/>
        </p:nvSpPr>
        <p:spPr bwMode="auto">
          <a:xfrm>
            <a:off x="941388" y="504825"/>
            <a:ext cx="60213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latin typeface="Arial" charset="0"/>
              </a:rPr>
              <a:t>Behavioral Theories of Leadership</a:t>
            </a:r>
          </a:p>
        </p:txBody>
      </p:sp>
      <p:sp>
        <p:nvSpPr>
          <p:cNvPr id="874502" name="Rectangle 6"/>
          <p:cNvSpPr>
            <a:spLocks noChangeArrowheads="1"/>
          </p:cNvSpPr>
          <p:nvPr/>
        </p:nvSpPr>
        <p:spPr bwMode="auto">
          <a:xfrm>
            <a:off x="3243263" y="3581400"/>
            <a:ext cx="3200400" cy="23431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4507" name="Text Box 11"/>
          <p:cNvSpPr txBox="1">
            <a:spLocks noChangeArrowheads="1"/>
          </p:cNvSpPr>
          <p:nvPr/>
        </p:nvSpPr>
        <p:spPr bwMode="auto">
          <a:xfrm>
            <a:off x="2328863" y="5653088"/>
            <a:ext cx="1104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600">
                <a:latin typeface="Arial" charset="0"/>
              </a:rPr>
              <a:t>Low</a:t>
            </a:r>
          </a:p>
        </p:txBody>
      </p:sp>
      <p:sp>
        <p:nvSpPr>
          <p:cNvPr id="874511" name="Text Box 15"/>
          <p:cNvSpPr txBox="1">
            <a:spLocks noChangeArrowheads="1"/>
          </p:cNvSpPr>
          <p:nvPr/>
        </p:nvSpPr>
        <p:spPr bwMode="auto">
          <a:xfrm>
            <a:off x="2633663" y="5943600"/>
            <a:ext cx="1104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600">
                <a:latin typeface="Arial" charset="0"/>
              </a:rPr>
              <a:t>Low</a:t>
            </a:r>
          </a:p>
        </p:txBody>
      </p:sp>
      <p:sp>
        <p:nvSpPr>
          <p:cNvPr id="874512" name="Text Box 16"/>
          <p:cNvSpPr txBox="1">
            <a:spLocks noChangeArrowheads="1"/>
          </p:cNvSpPr>
          <p:nvPr/>
        </p:nvSpPr>
        <p:spPr bwMode="auto">
          <a:xfrm>
            <a:off x="5981700" y="5943600"/>
            <a:ext cx="1104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600">
                <a:latin typeface="Arial" charset="0"/>
              </a:rPr>
              <a:t>High</a:t>
            </a:r>
          </a:p>
        </p:txBody>
      </p:sp>
      <p:sp>
        <p:nvSpPr>
          <p:cNvPr id="874513" name="Text Box 17"/>
          <p:cNvSpPr txBox="1">
            <a:spLocks noChangeArrowheads="1"/>
          </p:cNvSpPr>
          <p:nvPr/>
        </p:nvSpPr>
        <p:spPr bwMode="auto">
          <a:xfrm>
            <a:off x="2328863" y="3429000"/>
            <a:ext cx="1104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600">
                <a:latin typeface="Arial" charset="0"/>
              </a:rPr>
              <a:t>High</a:t>
            </a:r>
          </a:p>
        </p:txBody>
      </p:sp>
      <p:sp>
        <p:nvSpPr>
          <p:cNvPr id="874514" name="Text Box 18"/>
          <p:cNvSpPr txBox="1">
            <a:spLocks noChangeArrowheads="1"/>
          </p:cNvSpPr>
          <p:nvPr/>
        </p:nvSpPr>
        <p:spPr bwMode="auto">
          <a:xfrm>
            <a:off x="1081088" y="4305300"/>
            <a:ext cx="2667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600" i="1">
                <a:latin typeface="Arial" charset="0"/>
              </a:rPr>
              <a:t>Concern for</a:t>
            </a:r>
          </a:p>
          <a:p>
            <a:pPr algn="ctr">
              <a:tabLst>
                <a:tab pos="228600" algn="l"/>
                <a:tab pos="457200" algn="l"/>
              </a:tabLst>
            </a:pPr>
            <a:r>
              <a:rPr lang="en-US" sz="1600" i="1">
                <a:latin typeface="Arial" charset="0"/>
              </a:rPr>
              <a:t>People</a:t>
            </a:r>
          </a:p>
        </p:txBody>
      </p:sp>
      <p:sp>
        <p:nvSpPr>
          <p:cNvPr id="874515" name="Text Box 19"/>
          <p:cNvSpPr txBox="1">
            <a:spLocks noChangeArrowheads="1"/>
          </p:cNvSpPr>
          <p:nvPr/>
        </p:nvSpPr>
        <p:spPr bwMode="auto">
          <a:xfrm>
            <a:off x="3062288" y="5943600"/>
            <a:ext cx="3733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600" i="1">
                <a:latin typeface="Arial" charset="0"/>
              </a:rPr>
              <a:t>Concern for Production</a:t>
            </a:r>
          </a:p>
        </p:txBody>
      </p:sp>
      <p:sp>
        <p:nvSpPr>
          <p:cNvPr id="874516" name="Text Box 20"/>
          <p:cNvSpPr txBox="1">
            <a:spLocks noChangeArrowheads="1"/>
          </p:cNvSpPr>
          <p:nvPr/>
        </p:nvSpPr>
        <p:spPr bwMode="auto">
          <a:xfrm>
            <a:off x="2709863" y="5334000"/>
            <a:ext cx="2438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600">
                <a:solidFill>
                  <a:srgbClr val="FF0000"/>
                </a:solidFill>
                <a:latin typeface="Arial" charset="0"/>
              </a:rPr>
              <a:t>Impoverished</a:t>
            </a:r>
            <a:br>
              <a:rPr lang="en-US" sz="1600">
                <a:solidFill>
                  <a:srgbClr val="FF0000"/>
                </a:solidFill>
                <a:latin typeface="Arial" charset="0"/>
              </a:rPr>
            </a:br>
            <a:r>
              <a:rPr lang="en-US" sz="1600">
                <a:solidFill>
                  <a:srgbClr val="FF0000"/>
                </a:solidFill>
                <a:latin typeface="Arial" charset="0"/>
              </a:rPr>
              <a:t>Management</a:t>
            </a:r>
          </a:p>
        </p:txBody>
      </p:sp>
      <p:sp>
        <p:nvSpPr>
          <p:cNvPr id="874517" name="Text Box 21"/>
          <p:cNvSpPr txBox="1">
            <a:spLocks noChangeArrowheads="1"/>
          </p:cNvSpPr>
          <p:nvPr/>
        </p:nvSpPr>
        <p:spPr bwMode="auto">
          <a:xfrm>
            <a:off x="4533900" y="3629025"/>
            <a:ext cx="2438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600">
                <a:solidFill>
                  <a:srgbClr val="006600"/>
                </a:solidFill>
                <a:latin typeface="Arial" charset="0"/>
              </a:rPr>
              <a:t>Team</a:t>
            </a:r>
          </a:p>
          <a:p>
            <a:pPr algn="ctr">
              <a:tabLst>
                <a:tab pos="228600" algn="l"/>
                <a:tab pos="457200" algn="l"/>
              </a:tabLst>
            </a:pPr>
            <a:r>
              <a:rPr lang="en-US" sz="1600">
                <a:solidFill>
                  <a:srgbClr val="006600"/>
                </a:solidFill>
                <a:latin typeface="Arial" charset="0"/>
              </a:rPr>
              <a:t>Management</a:t>
            </a:r>
          </a:p>
        </p:txBody>
      </p:sp>
      <p:sp>
        <p:nvSpPr>
          <p:cNvPr id="874518" name="Text Box 22"/>
          <p:cNvSpPr txBox="1">
            <a:spLocks noChangeArrowheads="1"/>
          </p:cNvSpPr>
          <p:nvPr/>
        </p:nvSpPr>
        <p:spPr bwMode="auto">
          <a:xfrm>
            <a:off x="3700463" y="4495800"/>
            <a:ext cx="2438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600">
                <a:latin typeface="Arial" charset="0"/>
              </a:rPr>
              <a:t>Middle of the Road</a:t>
            </a:r>
            <a:br>
              <a:rPr lang="en-US" sz="1600">
                <a:latin typeface="Arial" charset="0"/>
              </a:rPr>
            </a:br>
            <a:r>
              <a:rPr lang="en-US" sz="1600">
                <a:latin typeface="Arial" charset="0"/>
              </a:rPr>
              <a:t>Management</a:t>
            </a:r>
          </a:p>
        </p:txBody>
      </p:sp>
      <p:sp>
        <p:nvSpPr>
          <p:cNvPr id="874519" name="Text Box 23"/>
          <p:cNvSpPr txBox="1">
            <a:spLocks noChangeArrowheads="1"/>
          </p:cNvSpPr>
          <p:nvPr/>
        </p:nvSpPr>
        <p:spPr bwMode="auto">
          <a:xfrm>
            <a:off x="4610100" y="5334000"/>
            <a:ext cx="2438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600">
                <a:latin typeface="Arial" charset="0"/>
              </a:rPr>
              <a:t>Authority-</a:t>
            </a:r>
            <a:br>
              <a:rPr lang="en-US" sz="1600">
                <a:latin typeface="Arial" charset="0"/>
              </a:rPr>
            </a:br>
            <a:r>
              <a:rPr lang="en-US" sz="1600">
                <a:latin typeface="Arial" charset="0"/>
              </a:rPr>
              <a:t>Compliance</a:t>
            </a:r>
          </a:p>
        </p:txBody>
      </p:sp>
      <p:sp>
        <p:nvSpPr>
          <p:cNvPr id="874520" name="Text Box 24"/>
          <p:cNvSpPr txBox="1">
            <a:spLocks noChangeArrowheads="1"/>
          </p:cNvSpPr>
          <p:nvPr/>
        </p:nvSpPr>
        <p:spPr bwMode="auto">
          <a:xfrm>
            <a:off x="2709863" y="3629025"/>
            <a:ext cx="2438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228600" algn="l"/>
                <a:tab pos="457200" algn="l"/>
              </a:tabLst>
            </a:pPr>
            <a:r>
              <a:rPr lang="en-US" sz="1600">
                <a:latin typeface="Arial" charset="0"/>
              </a:rPr>
              <a:t>Country Club</a:t>
            </a:r>
            <a:br>
              <a:rPr lang="en-US" sz="1600">
                <a:latin typeface="Arial" charset="0"/>
              </a:rPr>
            </a:br>
            <a:r>
              <a:rPr lang="en-US" sz="1600">
                <a:latin typeface="Arial" charset="0"/>
              </a:rPr>
              <a:t>Management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2EA98D-22D7-403C-9D44-8F0187AEEB54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948226" name="Text Box 2"/>
          <p:cNvSpPr txBox="1">
            <a:spLocks noChangeArrowheads="1"/>
          </p:cNvSpPr>
          <p:nvPr/>
        </p:nvSpPr>
        <p:spPr bwMode="auto">
          <a:xfrm>
            <a:off x="976313" y="490538"/>
            <a:ext cx="40020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latin typeface="Arial" charset="0"/>
              </a:rPr>
              <a:t>Situational Leadership</a:t>
            </a:r>
          </a:p>
        </p:txBody>
      </p:sp>
      <p:sp>
        <p:nvSpPr>
          <p:cNvPr id="948227" name="Rectangle 3"/>
          <p:cNvSpPr>
            <a:spLocks noChangeArrowheads="1"/>
          </p:cNvSpPr>
          <p:nvPr/>
        </p:nvSpPr>
        <p:spPr bwMode="auto">
          <a:xfrm>
            <a:off x="4605338" y="1543050"/>
            <a:ext cx="2514600" cy="1447800"/>
          </a:xfrm>
          <a:prstGeom prst="rect">
            <a:avLst/>
          </a:prstGeom>
          <a:noFill/>
          <a:ln w="127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r">
              <a:lnSpc>
                <a:spcPct val="85000"/>
              </a:lnSpc>
            </a:pPr>
            <a:r>
              <a:rPr lang="en-US" sz="1600" b="1">
                <a:latin typeface="Arial" charset="0"/>
              </a:rPr>
              <a:t>Selling (S2)</a:t>
            </a:r>
          </a:p>
          <a:p>
            <a:pPr algn="r">
              <a:lnSpc>
                <a:spcPct val="85000"/>
              </a:lnSpc>
            </a:pPr>
            <a:r>
              <a:rPr lang="en-US" sz="1600">
                <a:latin typeface="Arial" charset="0"/>
              </a:rPr>
              <a:t>Explain decisions/</a:t>
            </a:r>
          </a:p>
          <a:p>
            <a:pPr algn="r">
              <a:lnSpc>
                <a:spcPct val="85000"/>
              </a:lnSpc>
            </a:pPr>
            <a:r>
              <a:rPr lang="en-US" sz="1600">
                <a:latin typeface="Arial" charset="0"/>
              </a:rPr>
              <a:t> provide opportunity</a:t>
            </a:r>
            <a:br>
              <a:rPr lang="en-US" sz="1600">
                <a:latin typeface="Arial" charset="0"/>
              </a:rPr>
            </a:br>
            <a:r>
              <a:rPr lang="en-US" sz="1600">
                <a:latin typeface="Arial" charset="0"/>
              </a:rPr>
              <a:t>for clarification</a:t>
            </a:r>
          </a:p>
        </p:txBody>
      </p:sp>
      <p:sp>
        <p:nvSpPr>
          <p:cNvPr id="948228" name="Rectangle 4"/>
          <p:cNvSpPr>
            <a:spLocks noChangeArrowheads="1"/>
          </p:cNvSpPr>
          <p:nvPr/>
        </p:nvSpPr>
        <p:spPr bwMode="auto">
          <a:xfrm>
            <a:off x="2090738" y="1543050"/>
            <a:ext cx="2514600" cy="1447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>
              <a:lnSpc>
                <a:spcPct val="85000"/>
              </a:lnSpc>
            </a:pPr>
            <a:r>
              <a:rPr lang="en-US" sz="1600" b="1">
                <a:latin typeface="Arial" charset="0"/>
              </a:rPr>
              <a:t>Participating (S3)</a:t>
            </a:r>
          </a:p>
          <a:p>
            <a:pPr>
              <a:lnSpc>
                <a:spcPct val="85000"/>
              </a:lnSpc>
            </a:pPr>
            <a:r>
              <a:rPr lang="en-US" sz="1600">
                <a:latin typeface="Arial" charset="0"/>
              </a:rPr>
              <a:t>Share ideas and</a:t>
            </a:r>
          </a:p>
          <a:p>
            <a:pPr>
              <a:lnSpc>
                <a:spcPct val="85000"/>
              </a:lnSpc>
            </a:pPr>
            <a:r>
              <a:rPr lang="en-US" sz="1600">
                <a:latin typeface="Arial" charset="0"/>
              </a:rPr>
              <a:t>facilitate in </a:t>
            </a:r>
          </a:p>
          <a:p>
            <a:pPr>
              <a:lnSpc>
                <a:spcPct val="85000"/>
              </a:lnSpc>
            </a:pPr>
            <a:r>
              <a:rPr lang="en-US" sz="1600">
                <a:latin typeface="Arial" charset="0"/>
              </a:rPr>
              <a:t>decision making</a:t>
            </a:r>
          </a:p>
        </p:txBody>
      </p:sp>
      <p:sp>
        <p:nvSpPr>
          <p:cNvPr id="948231" name="Rectangle 7"/>
          <p:cNvSpPr>
            <a:spLocks noChangeArrowheads="1"/>
          </p:cNvSpPr>
          <p:nvPr/>
        </p:nvSpPr>
        <p:spPr bwMode="auto">
          <a:xfrm>
            <a:off x="2016125" y="4668838"/>
            <a:ext cx="534988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 sz="14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Low</a:t>
            </a:r>
          </a:p>
        </p:txBody>
      </p:sp>
      <p:sp>
        <p:nvSpPr>
          <p:cNvPr id="948232" name="Rectangle 8"/>
          <p:cNvSpPr>
            <a:spLocks noChangeArrowheads="1"/>
          </p:cNvSpPr>
          <p:nvPr/>
        </p:nvSpPr>
        <p:spPr bwMode="auto">
          <a:xfrm>
            <a:off x="1574800" y="4302125"/>
            <a:ext cx="534988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 sz="14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Low</a:t>
            </a:r>
          </a:p>
        </p:txBody>
      </p:sp>
      <p:sp>
        <p:nvSpPr>
          <p:cNvPr id="948233" name="Rectangle 9"/>
          <p:cNvSpPr>
            <a:spLocks noChangeArrowheads="1"/>
          </p:cNvSpPr>
          <p:nvPr/>
        </p:nvSpPr>
        <p:spPr bwMode="auto">
          <a:xfrm>
            <a:off x="6588125" y="4668838"/>
            <a:ext cx="574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 sz="14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High</a:t>
            </a:r>
          </a:p>
        </p:txBody>
      </p:sp>
      <p:sp>
        <p:nvSpPr>
          <p:cNvPr id="948234" name="Rectangle 10"/>
          <p:cNvSpPr>
            <a:spLocks noChangeArrowheads="1"/>
          </p:cNvSpPr>
          <p:nvPr/>
        </p:nvSpPr>
        <p:spPr bwMode="auto">
          <a:xfrm>
            <a:off x="1482725" y="1544638"/>
            <a:ext cx="574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 sz="14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High</a:t>
            </a:r>
          </a:p>
        </p:txBody>
      </p:sp>
      <p:sp>
        <p:nvSpPr>
          <p:cNvPr id="948235" name="Rectangle 11"/>
          <p:cNvSpPr>
            <a:spLocks noChangeArrowheads="1"/>
          </p:cNvSpPr>
          <p:nvPr/>
        </p:nvSpPr>
        <p:spPr bwMode="auto">
          <a:xfrm>
            <a:off x="3843338" y="1252538"/>
            <a:ext cx="1570037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 sz="14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Leader Behavior</a:t>
            </a:r>
          </a:p>
        </p:txBody>
      </p:sp>
      <p:sp>
        <p:nvSpPr>
          <p:cNvPr id="948236" name="Rectangle 12"/>
          <p:cNvSpPr>
            <a:spLocks noChangeArrowheads="1"/>
          </p:cNvSpPr>
          <p:nvPr/>
        </p:nvSpPr>
        <p:spPr bwMode="auto">
          <a:xfrm>
            <a:off x="3829050" y="4654550"/>
            <a:ext cx="1392238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 sz="14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Task Behavior</a:t>
            </a:r>
          </a:p>
        </p:txBody>
      </p:sp>
      <p:sp>
        <p:nvSpPr>
          <p:cNvPr id="948237" name="Rectangle 13"/>
          <p:cNvSpPr>
            <a:spLocks noChangeArrowheads="1"/>
          </p:cNvSpPr>
          <p:nvPr/>
        </p:nvSpPr>
        <p:spPr bwMode="auto">
          <a:xfrm>
            <a:off x="1676400" y="5105400"/>
            <a:ext cx="6324600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            </a:t>
            </a:r>
            <a:r>
              <a:rPr lang="en-US" sz="16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Follower Readiness</a:t>
            </a: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1600" i="1" u="sng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High</a:t>
            </a: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	           </a:t>
            </a:r>
            <a:r>
              <a:rPr lang="en-US" sz="1600" i="1" u="sng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Moderate</a:t>
            </a: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               		</a:t>
            </a:r>
            <a:r>
              <a:rPr lang="en-US" sz="1600" i="1" u="sng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Low</a:t>
            </a: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R4	                 R3	                   R2		R1</a:t>
            </a:r>
          </a:p>
        </p:txBody>
      </p:sp>
      <p:sp>
        <p:nvSpPr>
          <p:cNvPr id="948238" name="Rectangle 14"/>
          <p:cNvSpPr>
            <a:spLocks noChangeArrowheads="1"/>
          </p:cNvSpPr>
          <p:nvPr/>
        </p:nvSpPr>
        <p:spPr bwMode="auto">
          <a:xfrm rot="16200000">
            <a:off x="711200" y="2798763"/>
            <a:ext cx="2051050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 sz="14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Relationship Behavior</a:t>
            </a:r>
            <a:br>
              <a:rPr lang="en-US" sz="14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14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(supportive behavior)</a:t>
            </a:r>
          </a:p>
        </p:txBody>
      </p:sp>
      <p:sp>
        <p:nvSpPr>
          <p:cNvPr id="948239" name="Rectangle 15"/>
          <p:cNvSpPr>
            <a:spLocks noChangeArrowheads="1"/>
          </p:cNvSpPr>
          <p:nvPr/>
        </p:nvSpPr>
        <p:spPr bwMode="auto">
          <a:xfrm>
            <a:off x="2090738" y="2990850"/>
            <a:ext cx="2514600" cy="1676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r">
              <a:lnSpc>
                <a:spcPct val="85000"/>
              </a:lnSpc>
            </a:pPr>
            <a:r>
              <a:rPr lang="en-US" sz="1600">
                <a:latin typeface="Arial" charset="0"/>
              </a:rPr>
              <a:t/>
            </a:r>
            <a:br>
              <a:rPr lang="en-US" sz="1600">
                <a:latin typeface="Arial" charset="0"/>
              </a:rPr>
            </a:br>
            <a:r>
              <a:rPr lang="en-US" sz="1600">
                <a:latin typeface="Arial" charset="0"/>
              </a:rPr>
              <a:t/>
            </a:r>
            <a:br>
              <a:rPr lang="en-US" sz="1600">
                <a:latin typeface="Arial" charset="0"/>
              </a:rPr>
            </a:br>
            <a:r>
              <a:rPr lang="en-US" sz="1600" b="1">
                <a:latin typeface="Arial" charset="0"/>
              </a:rPr>
              <a:t>Delegating (S4)</a:t>
            </a:r>
          </a:p>
          <a:p>
            <a:pPr algn="r">
              <a:lnSpc>
                <a:spcPct val="85000"/>
              </a:lnSpc>
            </a:pPr>
            <a:r>
              <a:rPr lang="en-US" sz="1600">
                <a:latin typeface="Arial" charset="0"/>
              </a:rPr>
              <a:t>Turn over</a:t>
            </a:r>
          </a:p>
          <a:p>
            <a:pPr algn="r">
              <a:lnSpc>
                <a:spcPct val="85000"/>
              </a:lnSpc>
            </a:pPr>
            <a:r>
              <a:rPr lang="en-US" sz="1600">
                <a:latin typeface="Arial" charset="0"/>
              </a:rPr>
              <a:t>responsibility for</a:t>
            </a:r>
          </a:p>
          <a:p>
            <a:pPr algn="r">
              <a:lnSpc>
                <a:spcPct val="85000"/>
              </a:lnSpc>
            </a:pPr>
            <a:r>
              <a:rPr lang="en-US" sz="1600">
                <a:latin typeface="Arial" charset="0"/>
              </a:rPr>
              <a:t>decisions and</a:t>
            </a:r>
          </a:p>
          <a:p>
            <a:pPr algn="r">
              <a:lnSpc>
                <a:spcPct val="85000"/>
              </a:lnSpc>
            </a:pPr>
            <a:r>
              <a:rPr lang="en-US" sz="1600">
                <a:latin typeface="Arial" charset="0"/>
              </a:rPr>
              <a:t>implementation</a:t>
            </a:r>
          </a:p>
        </p:txBody>
      </p:sp>
      <p:sp>
        <p:nvSpPr>
          <p:cNvPr id="948240" name="Rectangle 16"/>
          <p:cNvSpPr>
            <a:spLocks noChangeArrowheads="1"/>
          </p:cNvSpPr>
          <p:nvPr/>
        </p:nvSpPr>
        <p:spPr bwMode="auto">
          <a:xfrm>
            <a:off x="4605338" y="2990850"/>
            <a:ext cx="2514600" cy="1676400"/>
          </a:xfrm>
          <a:prstGeom prst="rect">
            <a:avLst/>
          </a:prstGeom>
          <a:noFill/>
          <a:ln w="12700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>
              <a:lnSpc>
                <a:spcPct val="85000"/>
              </a:lnSpc>
            </a:pPr>
            <a:endParaRPr lang="en-US" sz="1600">
              <a:latin typeface="Arial" charset="0"/>
            </a:endParaRPr>
          </a:p>
          <a:p>
            <a:pPr algn="ctr">
              <a:lnSpc>
                <a:spcPct val="85000"/>
              </a:lnSpc>
            </a:pPr>
            <a:endParaRPr lang="en-US" sz="1600">
              <a:latin typeface="Arial" charset="0"/>
            </a:endParaRPr>
          </a:p>
          <a:p>
            <a:pPr algn="ctr">
              <a:lnSpc>
                <a:spcPct val="85000"/>
              </a:lnSpc>
            </a:pPr>
            <a:endParaRPr lang="en-US" sz="1600">
              <a:latin typeface="Arial" charset="0"/>
            </a:endParaRPr>
          </a:p>
          <a:p>
            <a:pPr algn="ctr">
              <a:lnSpc>
                <a:spcPct val="85000"/>
              </a:lnSpc>
            </a:pPr>
            <a:endParaRPr lang="en-US" sz="1600">
              <a:latin typeface="Arial" charset="0"/>
            </a:endParaRPr>
          </a:p>
          <a:p>
            <a:pPr algn="ctr">
              <a:lnSpc>
                <a:spcPct val="85000"/>
              </a:lnSpc>
            </a:pPr>
            <a:r>
              <a:rPr lang="en-US" sz="1600" b="1">
                <a:latin typeface="Arial" charset="0"/>
              </a:rPr>
              <a:t>Telling (S1)</a:t>
            </a:r>
          </a:p>
          <a:p>
            <a:pPr algn="ctr">
              <a:lnSpc>
                <a:spcPct val="85000"/>
              </a:lnSpc>
            </a:pPr>
            <a:r>
              <a:rPr lang="en-US" sz="1600">
                <a:latin typeface="Arial" charset="0"/>
              </a:rPr>
              <a:t>Provide specific</a:t>
            </a:r>
          </a:p>
          <a:p>
            <a:pPr algn="ctr">
              <a:lnSpc>
                <a:spcPct val="85000"/>
              </a:lnSpc>
            </a:pPr>
            <a:r>
              <a:rPr lang="en-US" sz="1600">
                <a:latin typeface="Arial" charset="0"/>
              </a:rPr>
              <a:t>instructions and closely</a:t>
            </a:r>
          </a:p>
          <a:p>
            <a:pPr algn="ctr">
              <a:lnSpc>
                <a:spcPct val="85000"/>
              </a:lnSpc>
            </a:pPr>
            <a:r>
              <a:rPr lang="en-US" sz="1600">
                <a:latin typeface="Arial" charset="0"/>
              </a:rPr>
              <a:t>supervise performance</a:t>
            </a:r>
          </a:p>
          <a:p>
            <a:pPr algn="ctr">
              <a:lnSpc>
                <a:spcPct val="85000"/>
              </a:lnSpc>
            </a:pPr>
            <a:endParaRPr lang="en-US" sz="1600">
              <a:latin typeface="Arial" charset="0"/>
            </a:endParaRPr>
          </a:p>
        </p:txBody>
      </p:sp>
      <p:sp>
        <p:nvSpPr>
          <p:cNvPr id="948241" name="Line 17"/>
          <p:cNvSpPr>
            <a:spLocks noChangeShapeType="1"/>
          </p:cNvSpPr>
          <p:nvPr/>
        </p:nvSpPr>
        <p:spPr bwMode="auto">
          <a:xfrm>
            <a:off x="2106613" y="2990850"/>
            <a:ext cx="50006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8242" name="Line 18"/>
          <p:cNvSpPr>
            <a:spLocks noChangeShapeType="1"/>
          </p:cNvSpPr>
          <p:nvPr/>
        </p:nvSpPr>
        <p:spPr bwMode="auto">
          <a:xfrm>
            <a:off x="4605338" y="1543050"/>
            <a:ext cx="0" cy="3124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8243" name="Freeform 19"/>
          <p:cNvSpPr>
            <a:spLocks/>
          </p:cNvSpPr>
          <p:nvPr/>
        </p:nvSpPr>
        <p:spPr bwMode="auto">
          <a:xfrm>
            <a:off x="2090738" y="2085975"/>
            <a:ext cx="5027612" cy="1681163"/>
          </a:xfrm>
          <a:custGeom>
            <a:avLst/>
            <a:gdLst/>
            <a:ahLst/>
            <a:cxnLst>
              <a:cxn ang="0">
                <a:pos x="0" y="1058"/>
              </a:cxn>
              <a:cxn ang="0">
                <a:pos x="205" y="1013"/>
              </a:cxn>
              <a:cxn ang="0">
                <a:pos x="311" y="989"/>
              </a:cxn>
              <a:cxn ang="0">
                <a:pos x="410" y="958"/>
              </a:cxn>
              <a:cxn ang="0">
                <a:pos x="516" y="923"/>
              </a:cxn>
              <a:cxn ang="0">
                <a:pos x="615" y="878"/>
              </a:cxn>
              <a:cxn ang="0">
                <a:pos x="714" y="830"/>
              </a:cxn>
              <a:cxn ang="0">
                <a:pos x="813" y="768"/>
              </a:cxn>
              <a:cxn ang="0">
                <a:pos x="862" y="730"/>
              </a:cxn>
              <a:cxn ang="0">
                <a:pos x="912" y="685"/>
              </a:cxn>
              <a:cxn ang="0">
                <a:pos x="961" y="633"/>
              </a:cxn>
              <a:cxn ang="0">
                <a:pos x="1003" y="574"/>
              </a:cxn>
              <a:cxn ang="0">
                <a:pos x="1053" y="512"/>
              </a:cxn>
              <a:cxn ang="0">
                <a:pos x="1102" y="449"/>
              </a:cxn>
              <a:cxn ang="0">
                <a:pos x="1194" y="318"/>
              </a:cxn>
              <a:cxn ang="0">
                <a:pos x="1244" y="256"/>
              </a:cxn>
              <a:cxn ang="0">
                <a:pos x="1293" y="197"/>
              </a:cxn>
              <a:cxn ang="0">
                <a:pos x="1336" y="142"/>
              </a:cxn>
              <a:cxn ang="0">
                <a:pos x="1385" y="97"/>
              </a:cxn>
              <a:cxn ang="0">
                <a:pos x="1435" y="55"/>
              </a:cxn>
              <a:cxn ang="0">
                <a:pos x="1484" y="28"/>
              </a:cxn>
              <a:cxn ang="0">
                <a:pos x="1533" y="7"/>
              </a:cxn>
              <a:cxn ang="0">
                <a:pos x="1555" y="3"/>
              </a:cxn>
              <a:cxn ang="0">
                <a:pos x="1583" y="0"/>
              </a:cxn>
              <a:cxn ang="0">
                <a:pos x="1611" y="3"/>
              </a:cxn>
              <a:cxn ang="0">
                <a:pos x="1632" y="7"/>
              </a:cxn>
              <a:cxn ang="0">
                <a:pos x="1682" y="28"/>
              </a:cxn>
              <a:cxn ang="0">
                <a:pos x="1731" y="55"/>
              </a:cxn>
              <a:cxn ang="0">
                <a:pos x="1781" y="97"/>
              </a:cxn>
              <a:cxn ang="0">
                <a:pos x="1837" y="142"/>
              </a:cxn>
              <a:cxn ang="0">
                <a:pos x="1887" y="197"/>
              </a:cxn>
              <a:cxn ang="0">
                <a:pos x="1936" y="256"/>
              </a:cxn>
              <a:cxn ang="0">
                <a:pos x="1993" y="318"/>
              </a:cxn>
              <a:cxn ang="0">
                <a:pos x="2092" y="449"/>
              </a:cxn>
              <a:cxn ang="0">
                <a:pos x="2141" y="512"/>
              </a:cxn>
              <a:cxn ang="0">
                <a:pos x="2198" y="574"/>
              </a:cxn>
              <a:cxn ang="0">
                <a:pos x="2247" y="633"/>
              </a:cxn>
              <a:cxn ang="0">
                <a:pos x="2297" y="685"/>
              </a:cxn>
              <a:cxn ang="0">
                <a:pos x="2346" y="730"/>
              </a:cxn>
              <a:cxn ang="0">
                <a:pos x="2396" y="768"/>
              </a:cxn>
              <a:cxn ang="0">
                <a:pos x="2502" y="830"/>
              </a:cxn>
              <a:cxn ang="0">
                <a:pos x="2615" y="882"/>
              </a:cxn>
              <a:cxn ang="0">
                <a:pos x="2721" y="923"/>
              </a:cxn>
              <a:cxn ang="0">
                <a:pos x="2834" y="961"/>
              </a:cxn>
              <a:cxn ang="0">
                <a:pos x="2940" y="992"/>
              </a:cxn>
              <a:cxn ang="0">
                <a:pos x="3032" y="1017"/>
              </a:cxn>
              <a:cxn ang="0">
                <a:pos x="3109" y="1037"/>
              </a:cxn>
              <a:cxn ang="0">
                <a:pos x="3166" y="1058"/>
              </a:cxn>
            </a:cxnLst>
            <a:rect l="0" t="0" r="r" b="b"/>
            <a:pathLst>
              <a:path w="3167" h="1059">
                <a:moveTo>
                  <a:pt x="0" y="1058"/>
                </a:moveTo>
                <a:lnTo>
                  <a:pt x="205" y="1013"/>
                </a:lnTo>
                <a:lnTo>
                  <a:pt x="311" y="989"/>
                </a:lnTo>
                <a:lnTo>
                  <a:pt x="410" y="958"/>
                </a:lnTo>
                <a:lnTo>
                  <a:pt x="516" y="923"/>
                </a:lnTo>
                <a:lnTo>
                  <a:pt x="615" y="878"/>
                </a:lnTo>
                <a:lnTo>
                  <a:pt x="714" y="830"/>
                </a:lnTo>
                <a:lnTo>
                  <a:pt x="813" y="768"/>
                </a:lnTo>
                <a:lnTo>
                  <a:pt x="862" y="730"/>
                </a:lnTo>
                <a:lnTo>
                  <a:pt x="912" y="685"/>
                </a:lnTo>
                <a:lnTo>
                  <a:pt x="961" y="633"/>
                </a:lnTo>
                <a:lnTo>
                  <a:pt x="1003" y="574"/>
                </a:lnTo>
                <a:lnTo>
                  <a:pt x="1053" y="512"/>
                </a:lnTo>
                <a:lnTo>
                  <a:pt x="1102" y="449"/>
                </a:lnTo>
                <a:lnTo>
                  <a:pt x="1194" y="318"/>
                </a:lnTo>
                <a:lnTo>
                  <a:pt x="1244" y="256"/>
                </a:lnTo>
                <a:lnTo>
                  <a:pt x="1293" y="197"/>
                </a:lnTo>
                <a:lnTo>
                  <a:pt x="1336" y="142"/>
                </a:lnTo>
                <a:lnTo>
                  <a:pt x="1385" y="97"/>
                </a:lnTo>
                <a:lnTo>
                  <a:pt x="1435" y="55"/>
                </a:lnTo>
                <a:lnTo>
                  <a:pt x="1484" y="28"/>
                </a:lnTo>
                <a:lnTo>
                  <a:pt x="1533" y="7"/>
                </a:lnTo>
                <a:lnTo>
                  <a:pt x="1555" y="3"/>
                </a:lnTo>
                <a:lnTo>
                  <a:pt x="1583" y="0"/>
                </a:lnTo>
                <a:lnTo>
                  <a:pt x="1611" y="3"/>
                </a:lnTo>
                <a:lnTo>
                  <a:pt x="1632" y="7"/>
                </a:lnTo>
                <a:lnTo>
                  <a:pt x="1682" y="28"/>
                </a:lnTo>
                <a:lnTo>
                  <a:pt x="1731" y="55"/>
                </a:lnTo>
                <a:lnTo>
                  <a:pt x="1781" y="97"/>
                </a:lnTo>
                <a:lnTo>
                  <a:pt x="1837" y="142"/>
                </a:lnTo>
                <a:lnTo>
                  <a:pt x="1887" y="197"/>
                </a:lnTo>
                <a:lnTo>
                  <a:pt x="1936" y="256"/>
                </a:lnTo>
                <a:lnTo>
                  <a:pt x="1993" y="318"/>
                </a:lnTo>
                <a:lnTo>
                  <a:pt x="2092" y="449"/>
                </a:lnTo>
                <a:lnTo>
                  <a:pt x="2141" y="512"/>
                </a:lnTo>
                <a:lnTo>
                  <a:pt x="2198" y="574"/>
                </a:lnTo>
                <a:lnTo>
                  <a:pt x="2247" y="633"/>
                </a:lnTo>
                <a:lnTo>
                  <a:pt x="2297" y="685"/>
                </a:lnTo>
                <a:lnTo>
                  <a:pt x="2346" y="730"/>
                </a:lnTo>
                <a:lnTo>
                  <a:pt x="2396" y="768"/>
                </a:lnTo>
                <a:lnTo>
                  <a:pt x="2502" y="830"/>
                </a:lnTo>
                <a:lnTo>
                  <a:pt x="2615" y="882"/>
                </a:lnTo>
                <a:lnTo>
                  <a:pt x="2721" y="923"/>
                </a:lnTo>
                <a:lnTo>
                  <a:pt x="2834" y="961"/>
                </a:lnTo>
                <a:lnTo>
                  <a:pt x="2940" y="992"/>
                </a:lnTo>
                <a:lnTo>
                  <a:pt x="3032" y="1017"/>
                </a:lnTo>
                <a:lnTo>
                  <a:pt x="3109" y="1037"/>
                </a:lnTo>
                <a:lnTo>
                  <a:pt x="3166" y="1058"/>
                </a:lnTo>
              </a:path>
            </a:pathLst>
          </a:custGeom>
          <a:noFill/>
          <a:ln w="73025" cap="rnd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8244" name="Rectangle 20"/>
          <p:cNvSpPr>
            <a:spLocks noChangeArrowheads="1"/>
          </p:cNvSpPr>
          <p:nvPr/>
        </p:nvSpPr>
        <p:spPr bwMode="auto">
          <a:xfrm>
            <a:off x="6781800" y="5883275"/>
            <a:ext cx="1524000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Unable and</a:t>
            </a:r>
            <a:b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unwilling or</a:t>
            </a:r>
            <a:b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insecure</a:t>
            </a:r>
          </a:p>
        </p:txBody>
      </p:sp>
      <p:sp>
        <p:nvSpPr>
          <p:cNvPr id="948245" name="Rectangle 21"/>
          <p:cNvSpPr>
            <a:spLocks noChangeArrowheads="1"/>
          </p:cNvSpPr>
          <p:nvPr/>
        </p:nvSpPr>
        <p:spPr bwMode="auto">
          <a:xfrm>
            <a:off x="5029200" y="5883275"/>
            <a:ext cx="1524000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Unable but willing or</a:t>
            </a:r>
            <a:b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confident</a:t>
            </a:r>
          </a:p>
        </p:txBody>
      </p:sp>
      <p:sp>
        <p:nvSpPr>
          <p:cNvPr id="948246" name="Rectangle 22"/>
          <p:cNvSpPr>
            <a:spLocks noChangeArrowheads="1"/>
          </p:cNvSpPr>
          <p:nvPr/>
        </p:nvSpPr>
        <p:spPr bwMode="auto">
          <a:xfrm>
            <a:off x="3048000" y="5883275"/>
            <a:ext cx="1600200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Able but unwilling or</a:t>
            </a:r>
            <a:b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insecure</a:t>
            </a:r>
          </a:p>
        </p:txBody>
      </p:sp>
      <p:sp>
        <p:nvSpPr>
          <p:cNvPr id="948247" name="Rectangle 23"/>
          <p:cNvSpPr>
            <a:spLocks noChangeArrowheads="1"/>
          </p:cNvSpPr>
          <p:nvPr/>
        </p:nvSpPr>
        <p:spPr bwMode="auto">
          <a:xfrm>
            <a:off x="1295400" y="5883275"/>
            <a:ext cx="1524000" cy="577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Able, willing,</a:t>
            </a:r>
            <a:b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confident</a:t>
            </a:r>
          </a:p>
        </p:txBody>
      </p:sp>
      <p:sp>
        <p:nvSpPr>
          <p:cNvPr id="948248" name="Rectangle 24"/>
          <p:cNvSpPr>
            <a:spLocks noChangeArrowheads="1"/>
          </p:cNvSpPr>
          <p:nvPr/>
        </p:nvSpPr>
        <p:spPr bwMode="auto">
          <a:xfrm>
            <a:off x="990600" y="5105400"/>
            <a:ext cx="7543800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8643C6-A715-4F19-9268-D918646A371B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976898" name="Text Box 2"/>
          <p:cNvSpPr txBox="1">
            <a:spLocks noChangeArrowheads="1"/>
          </p:cNvSpPr>
          <p:nvPr/>
        </p:nvSpPr>
        <p:spPr bwMode="auto">
          <a:xfrm>
            <a:off x="1981200" y="1600200"/>
            <a:ext cx="63246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	Directive leadership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 	Supportive leadership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 	Achievement-oriented leadership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 	Participative leadership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2000">
              <a:latin typeface="Arial" charset="0"/>
            </a:endParaRP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2000">
                <a:latin typeface="Arial" charset="0"/>
              </a:rPr>
              <a:t> 	Upward-influencing leadership</a:t>
            </a:r>
          </a:p>
        </p:txBody>
      </p:sp>
      <p:sp>
        <p:nvSpPr>
          <p:cNvPr id="976899" name="Text Box 3"/>
          <p:cNvSpPr txBox="1">
            <a:spLocks noChangeArrowheads="1"/>
          </p:cNvSpPr>
          <p:nvPr/>
        </p:nvSpPr>
        <p:spPr bwMode="auto">
          <a:xfrm>
            <a:off x="925513" y="490538"/>
            <a:ext cx="69707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latin typeface="Arial" charset="0"/>
              </a:rPr>
              <a:t>Path-Goal Theory Leadership Behaviors</a:t>
            </a:r>
          </a:p>
        </p:txBody>
      </p:sp>
      <p:sp>
        <p:nvSpPr>
          <p:cNvPr id="976900" name="Rectangle 4"/>
          <p:cNvSpPr>
            <a:spLocks noChangeArrowheads="1"/>
          </p:cNvSpPr>
          <p:nvPr/>
        </p:nvSpPr>
        <p:spPr bwMode="auto">
          <a:xfrm>
            <a:off x="914400" y="5562600"/>
            <a:ext cx="7315200" cy="3762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r>
              <a:rPr lang="en-US" sz="1800" i="1">
                <a:latin typeface="Arial" charset="0"/>
              </a:rPr>
              <a:t>The most appropriate type(s) of leader behaviors are situation specific</a:t>
            </a:r>
            <a:endParaRPr lang="en-US" sz="2000" i="1"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9629EA-35E0-4197-956E-266855F5C34F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888834" name="Text Box 2"/>
          <p:cNvSpPr txBox="1">
            <a:spLocks noChangeArrowheads="1"/>
          </p:cNvSpPr>
          <p:nvPr/>
        </p:nvSpPr>
        <p:spPr bwMode="auto">
          <a:xfrm>
            <a:off x="920750" y="490538"/>
            <a:ext cx="4695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latin typeface="Arial" charset="0"/>
              </a:rPr>
              <a:t>Other Types of Leadership</a:t>
            </a:r>
          </a:p>
        </p:txBody>
      </p:sp>
      <p:sp>
        <p:nvSpPr>
          <p:cNvPr id="888835" name="Text Box 3"/>
          <p:cNvSpPr txBox="1">
            <a:spLocks noChangeArrowheads="1"/>
          </p:cNvSpPr>
          <p:nvPr/>
        </p:nvSpPr>
        <p:spPr bwMode="auto">
          <a:xfrm>
            <a:off x="990600" y="1447800"/>
            <a:ext cx="74676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  <a:tabLst>
                <a:tab pos="280988" algn="l"/>
                <a:tab pos="457200" algn="l"/>
              </a:tabLst>
            </a:pPr>
            <a:r>
              <a:rPr lang="en-US" sz="1800" u="sng">
                <a:latin typeface="Arial" charset="0"/>
              </a:rPr>
              <a:t>Laissez-faire Leadership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1800">
                <a:latin typeface="Arial" charset="0"/>
              </a:rPr>
              <a:t> 	Not assuming leadership responsibilities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1800">
                <a:latin typeface="Arial" charset="0"/>
              </a:rPr>
              <a:t> 	NOT a way to lead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endParaRPr lang="en-US" sz="1800">
              <a:latin typeface="Arial" charset="0"/>
            </a:endParaRPr>
          </a:p>
          <a:p>
            <a:pPr>
              <a:lnSpc>
                <a:spcPct val="95000"/>
              </a:lnSpc>
              <a:tabLst>
                <a:tab pos="280988" algn="l"/>
                <a:tab pos="457200" algn="l"/>
              </a:tabLst>
            </a:pPr>
            <a:r>
              <a:rPr lang="en-US" sz="1800" u="sng">
                <a:latin typeface="Arial" charset="0"/>
              </a:rPr>
              <a:t>Transactional Leadership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1800">
                <a:latin typeface="Arial" charset="0"/>
              </a:rPr>
              <a:t> 	Clarifying role requirements, task requirements, accountabilities, etc.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1800">
                <a:latin typeface="Arial" charset="0"/>
              </a:rPr>
              <a:t> 	Providing positive and negative rewards for performance</a:t>
            </a:r>
          </a:p>
          <a:p>
            <a:pPr>
              <a:lnSpc>
                <a:spcPct val="95000"/>
              </a:lnSpc>
              <a:tabLst>
                <a:tab pos="280988" algn="l"/>
                <a:tab pos="457200" algn="l"/>
              </a:tabLst>
            </a:pPr>
            <a:endParaRPr lang="en-US" sz="1800">
              <a:latin typeface="Arial" charset="0"/>
            </a:endParaRPr>
          </a:p>
          <a:p>
            <a:pPr>
              <a:lnSpc>
                <a:spcPct val="95000"/>
              </a:lnSpc>
              <a:tabLst>
                <a:tab pos="280988" algn="l"/>
                <a:tab pos="457200" algn="l"/>
              </a:tabLst>
            </a:pPr>
            <a:r>
              <a:rPr lang="en-US" sz="1800" u="sng">
                <a:latin typeface="Arial" charset="0"/>
              </a:rPr>
              <a:t>Transformational Leadership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1800">
                <a:latin typeface="Arial" charset="0"/>
              </a:rPr>
              <a:t> 	Provides a transformational change in engagement of 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	organizational members toward organizational goals</a:t>
            </a:r>
          </a:p>
          <a:p>
            <a:pPr>
              <a:lnSpc>
                <a:spcPct val="95000"/>
              </a:lnSpc>
              <a:buFontTx/>
              <a:buChar char="•"/>
              <a:tabLst>
                <a:tab pos="280988" algn="l"/>
                <a:tab pos="457200" algn="l"/>
              </a:tabLst>
            </a:pPr>
            <a:r>
              <a:rPr lang="en-US" sz="1800">
                <a:latin typeface="Arial" charset="0"/>
              </a:rPr>
              <a:t> 	</a:t>
            </a:r>
            <a:r>
              <a:rPr lang="en-US" sz="1800" u="sng">
                <a:latin typeface="Arial" charset="0"/>
              </a:rPr>
              <a:t>Not</a:t>
            </a:r>
            <a:r>
              <a:rPr lang="en-US" sz="1800">
                <a:latin typeface="Arial" charset="0"/>
              </a:rPr>
              <a:t> a substitute for transactional leadership, but a complement to it</a:t>
            </a:r>
          </a:p>
          <a:p>
            <a:pPr>
              <a:lnSpc>
                <a:spcPct val="95000"/>
              </a:lnSpc>
              <a:tabLst>
                <a:tab pos="280988" algn="l"/>
                <a:tab pos="457200" algn="l"/>
              </a:tabLst>
            </a:pPr>
            <a:endParaRPr lang="en-US" sz="1800">
              <a:latin typeface="Arial" charset="0"/>
            </a:endParaRPr>
          </a:p>
        </p:txBody>
      </p:sp>
      <p:sp>
        <p:nvSpPr>
          <p:cNvPr id="888836" name="Rectangle 4"/>
          <p:cNvSpPr>
            <a:spLocks noChangeArrowheads="1"/>
          </p:cNvSpPr>
          <p:nvPr/>
        </p:nvSpPr>
        <p:spPr bwMode="auto">
          <a:xfrm>
            <a:off x="1009650" y="5715000"/>
            <a:ext cx="7239000" cy="3762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r>
              <a:rPr lang="en-US" sz="1800" i="1">
                <a:latin typeface="Arial" charset="0"/>
              </a:rPr>
              <a:t>Transformational leaders are often strong charismatic leaders as well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00"/>
      </a:accent1>
      <a:accent2>
        <a:srgbClr val="003399"/>
      </a:accent2>
      <a:accent3>
        <a:srgbClr val="FFFFFF"/>
      </a:accent3>
      <a:accent4>
        <a:srgbClr val="000000"/>
      </a:accent4>
      <a:accent5>
        <a:srgbClr val="FFE2AA"/>
      </a:accent5>
      <a:accent6>
        <a:srgbClr val="002D8A"/>
      </a:accent6>
      <a:hlink>
        <a:srgbClr val="993399"/>
      </a:hlink>
      <a:folHlink>
        <a:srgbClr val="00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00"/>
        </a:accent1>
        <a:accent2>
          <a:srgbClr val="003399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002D8A"/>
        </a:accent6>
        <a:hlink>
          <a:srgbClr val="993399"/>
        </a:hlink>
        <a:folHlink>
          <a:srgbClr val="00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4776</TotalTime>
  <Words>856</Words>
  <Application>Microsoft Office PowerPoint</Application>
  <PresentationFormat>On-screen Show (4:3)</PresentationFormat>
  <Paragraphs>469</Paragraphs>
  <Slides>37</Slides>
  <Notes>25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Default Design</vt:lpstr>
      <vt:lpstr>Chart</vt:lpstr>
      <vt:lpstr>Leadership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What Behaviors Define a Great Leader?</vt:lpstr>
      <vt:lpstr>Kouzes and Posner’s Leadership Practices*</vt:lpstr>
      <vt:lpstr>Slide 14</vt:lpstr>
      <vt:lpstr>Slide 15</vt:lpstr>
      <vt:lpstr>Slide 16</vt:lpstr>
      <vt:lpstr>Slide 17</vt:lpstr>
      <vt:lpstr>Slide 18</vt:lpstr>
      <vt:lpstr>The 3 Ps of Effective Business Leaders</vt:lpstr>
      <vt:lpstr>Slide 20</vt:lpstr>
      <vt:lpstr>Slide 21</vt:lpstr>
      <vt:lpstr>Slide 22</vt:lpstr>
      <vt:lpstr>Slide 23</vt:lpstr>
      <vt:lpstr>Leadership Effectiveness (What We’d Expect)</vt:lpstr>
      <vt:lpstr>What Has Been Found Is This…</vt:lpstr>
      <vt:lpstr>Strengths Drive Leadership Excellence</vt:lpstr>
      <vt:lpstr>Slide 27</vt:lpstr>
      <vt:lpstr>A Broadened Approach to Development</vt:lpstr>
      <vt:lpstr>Slide 29</vt:lpstr>
      <vt:lpstr>Slide 30</vt:lpstr>
      <vt:lpstr>A Model of Leadership Excellence</vt:lpstr>
      <vt:lpstr>Some Different Possible Combinations...</vt:lpstr>
      <vt:lpstr>Slide 33</vt:lpstr>
      <vt:lpstr>Slide 34</vt:lpstr>
      <vt:lpstr>Slide 35</vt:lpstr>
      <vt:lpstr>Slide 36</vt:lpstr>
      <vt:lpstr>What Questions Do You Have?</vt:lpstr>
    </vt:vector>
  </TitlesOfParts>
  <Company>Cardinal Health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</dc:creator>
  <cp:lastModifiedBy>Matthew</cp:lastModifiedBy>
  <cp:revision>283</cp:revision>
  <cp:lastPrinted>2003-07-15T14:13:28Z</cp:lastPrinted>
  <dcterms:created xsi:type="dcterms:W3CDTF">2002-10-30T14:57:18Z</dcterms:created>
  <dcterms:modified xsi:type="dcterms:W3CDTF">2012-04-15T02:50:45Z</dcterms:modified>
</cp:coreProperties>
</file>