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4" r:id="rId2"/>
    <p:sldId id="256"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0" r:id="rId17"/>
    <p:sldId id="271" r:id="rId18"/>
    <p:sldId id="272" r:id="rId19"/>
    <p:sldId id="273"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0" r:id="rId46"/>
  </p:sldIdLst>
  <p:sldSz cx="6530975" cy="9144000"/>
  <p:notesSz cx="6858000" cy="9144000"/>
  <p:defaultTextStyle>
    <a:defPPr>
      <a:defRPr lang="en-US"/>
    </a:defPPr>
    <a:lvl1pPr marL="0" algn="l" defTabSz="914300" rtl="0" eaLnBrk="1" latinLnBrk="0" hangingPunct="1">
      <a:defRPr sz="1700" kern="1200">
        <a:solidFill>
          <a:schemeClr val="tx1"/>
        </a:solidFill>
        <a:latin typeface="+mn-lt"/>
        <a:ea typeface="+mn-ea"/>
        <a:cs typeface="+mn-cs"/>
      </a:defRPr>
    </a:lvl1pPr>
    <a:lvl2pPr marL="457150" algn="l" defTabSz="914300" rtl="0" eaLnBrk="1" latinLnBrk="0" hangingPunct="1">
      <a:defRPr sz="1700" kern="1200">
        <a:solidFill>
          <a:schemeClr val="tx1"/>
        </a:solidFill>
        <a:latin typeface="+mn-lt"/>
        <a:ea typeface="+mn-ea"/>
        <a:cs typeface="+mn-cs"/>
      </a:defRPr>
    </a:lvl2pPr>
    <a:lvl3pPr marL="914300" algn="l" defTabSz="914300" rtl="0" eaLnBrk="1" latinLnBrk="0" hangingPunct="1">
      <a:defRPr sz="1700" kern="1200">
        <a:solidFill>
          <a:schemeClr val="tx1"/>
        </a:solidFill>
        <a:latin typeface="+mn-lt"/>
        <a:ea typeface="+mn-ea"/>
        <a:cs typeface="+mn-cs"/>
      </a:defRPr>
    </a:lvl3pPr>
    <a:lvl4pPr marL="1371450" algn="l" defTabSz="914300" rtl="0" eaLnBrk="1" latinLnBrk="0" hangingPunct="1">
      <a:defRPr sz="1700" kern="1200">
        <a:solidFill>
          <a:schemeClr val="tx1"/>
        </a:solidFill>
        <a:latin typeface="+mn-lt"/>
        <a:ea typeface="+mn-ea"/>
        <a:cs typeface="+mn-cs"/>
      </a:defRPr>
    </a:lvl4pPr>
    <a:lvl5pPr marL="1828600" algn="l" defTabSz="914300" rtl="0" eaLnBrk="1" latinLnBrk="0" hangingPunct="1">
      <a:defRPr sz="1700" kern="1200">
        <a:solidFill>
          <a:schemeClr val="tx1"/>
        </a:solidFill>
        <a:latin typeface="+mn-lt"/>
        <a:ea typeface="+mn-ea"/>
        <a:cs typeface="+mn-cs"/>
      </a:defRPr>
    </a:lvl5pPr>
    <a:lvl6pPr marL="2285750" algn="l" defTabSz="914300" rtl="0" eaLnBrk="1" latinLnBrk="0" hangingPunct="1">
      <a:defRPr sz="1700" kern="1200">
        <a:solidFill>
          <a:schemeClr val="tx1"/>
        </a:solidFill>
        <a:latin typeface="+mn-lt"/>
        <a:ea typeface="+mn-ea"/>
        <a:cs typeface="+mn-cs"/>
      </a:defRPr>
    </a:lvl6pPr>
    <a:lvl7pPr marL="2742900" algn="l" defTabSz="914300" rtl="0" eaLnBrk="1" latinLnBrk="0" hangingPunct="1">
      <a:defRPr sz="1700" kern="1200">
        <a:solidFill>
          <a:schemeClr val="tx1"/>
        </a:solidFill>
        <a:latin typeface="+mn-lt"/>
        <a:ea typeface="+mn-ea"/>
        <a:cs typeface="+mn-cs"/>
      </a:defRPr>
    </a:lvl7pPr>
    <a:lvl8pPr marL="3200051" algn="l" defTabSz="914300" rtl="0" eaLnBrk="1" latinLnBrk="0" hangingPunct="1">
      <a:defRPr sz="1700" kern="1200">
        <a:solidFill>
          <a:schemeClr val="tx1"/>
        </a:solidFill>
        <a:latin typeface="+mn-lt"/>
        <a:ea typeface="+mn-ea"/>
        <a:cs typeface="+mn-cs"/>
      </a:defRPr>
    </a:lvl8pPr>
    <a:lvl9pPr marL="3657200" algn="l" defTabSz="914300" rtl="0" eaLnBrk="1" latinLnBrk="0" hangingPunct="1">
      <a:defRPr sz="17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E7E9"/>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MasterView">
  <p:normalViewPr>
    <p:restoredLeft sz="15620"/>
    <p:restoredTop sz="94660"/>
  </p:normalViewPr>
  <p:slideViewPr>
    <p:cSldViewPr snapToObjects="1">
      <p:cViewPr varScale="1">
        <p:scale>
          <a:sx n="77" d="100"/>
          <a:sy n="77" d="100"/>
        </p:scale>
        <p:origin x="-1062" y="-96"/>
      </p:cViewPr>
      <p:guideLst>
        <p:guide orient="horz" pos="2881"/>
        <p:guide pos="2057"/>
      </p:guideLst>
    </p:cSldViewPr>
  </p:slideViewPr>
  <p:notesTextViewPr>
    <p:cViewPr>
      <p:scale>
        <a:sx n="100" d="100"/>
        <a:sy n="100" d="100"/>
      </p:scale>
      <p:origin x="0" y="0"/>
    </p:cViewPr>
  </p:notesTextViewPr>
  <p:gridSpacing cx="92171838" cy="9217183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presProps" Target="presProps.xml"/><Relationship Id="rId50"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viewProps" Target="viewProps.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sp>
        <p:nvSpPr>
          <p:cNvPr id="8" name="Rounded Rectangle 7"/>
          <p:cNvSpPr/>
          <p:nvPr userDrawn="1"/>
        </p:nvSpPr>
        <p:spPr>
          <a:xfrm>
            <a:off x="-1" y="0"/>
            <a:ext cx="6530400" cy="9144000"/>
          </a:xfrm>
          <a:prstGeom prst="roundRect">
            <a:avLst>
              <a:gd name="adj" fmla="val 8945"/>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0" tIns="45715" rIns="91430" bIns="45715" rtlCol="0" anchor="ctr"/>
          <a:lstStyle/>
          <a:p>
            <a:pPr algn="ctr"/>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8" name="Rounded Rectangle 7"/>
          <p:cNvSpPr>
            <a:spLocks/>
          </p:cNvSpPr>
          <p:nvPr userDrawn="1"/>
        </p:nvSpPr>
        <p:spPr>
          <a:xfrm>
            <a:off x="-1" y="0"/>
            <a:ext cx="6530400" cy="9144000"/>
          </a:xfrm>
          <a:prstGeom prst="roundRect">
            <a:avLst>
              <a:gd name="adj" fmla="val 8945"/>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0" tIns="45715" rIns="91430" bIns="45715" rtlCol="0" anchor="ctr"/>
          <a:lstStyle/>
          <a:p>
            <a:pPr algn="ctr"/>
            <a:endParaRPr lang="en-GB"/>
          </a:p>
        </p:txBody>
      </p:sp>
      <p:sp>
        <p:nvSpPr>
          <p:cNvPr id="9" name="Rectangle 8"/>
          <p:cNvSpPr/>
          <p:nvPr userDrawn="1"/>
        </p:nvSpPr>
        <p:spPr>
          <a:xfrm>
            <a:off x="523987" y="539496"/>
            <a:ext cx="5482425" cy="7813008"/>
          </a:xfrm>
          <a:prstGeom prst="rect">
            <a:avLst/>
          </a:prstGeom>
          <a:blipFill>
            <a:blip r:embed="rId2" cstate="print"/>
            <a:tile tx="0" ty="0" sx="100000" sy="100000" flip="none" algn="tl"/>
          </a:blipFill>
          <a:ln>
            <a:noFill/>
          </a:ln>
        </p:spPr>
        <p:style>
          <a:lnRef idx="2">
            <a:schemeClr val="accent1">
              <a:shade val="50000"/>
            </a:schemeClr>
          </a:lnRef>
          <a:fillRef idx="1">
            <a:schemeClr val="accent1"/>
          </a:fillRef>
          <a:effectRef idx="0">
            <a:schemeClr val="accent1"/>
          </a:effectRef>
          <a:fontRef idx="minor">
            <a:schemeClr val="lt1"/>
          </a:fontRef>
        </p:style>
        <p:txBody>
          <a:bodyPr lIns="91430" tIns="45715" rIns="91430" bIns="45715" rtlCol="0" anchor="ctr"/>
          <a:lstStyle/>
          <a:p>
            <a:pPr algn="ctr"/>
            <a:endParaRPr lang="en-GB"/>
          </a:p>
        </p:txBody>
      </p:sp>
      <p:sp>
        <p:nvSpPr>
          <p:cNvPr id="10" name="Rectangle 9"/>
          <p:cNvSpPr/>
          <p:nvPr userDrawn="1"/>
        </p:nvSpPr>
        <p:spPr>
          <a:xfrm>
            <a:off x="700840" y="719518"/>
            <a:ext cx="5128719" cy="7452962"/>
          </a:xfrm>
          <a:prstGeom prst="rect">
            <a:avLst/>
          </a:prstGeom>
          <a:solidFill>
            <a:schemeClr val="accent1">
              <a:lumMod val="40000"/>
              <a:lumOff val="60000"/>
            </a:schemeClr>
          </a:solidFill>
          <a:ln>
            <a:noFill/>
          </a:ln>
          <a:effectLst>
            <a:outerShdw blurRad="88900" dist="76200" dir="13500000" algn="br" rotWithShape="0">
              <a:prstClr val="black"/>
            </a:outerShdw>
          </a:effectLst>
        </p:spPr>
        <p:style>
          <a:lnRef idx="2">
            <a:schemeClr val="accent1">
              <a:shade val="50000"/>
            </a:schemeClr>
          </a:lnRef>
          <a:fillRef idx="1">
            <a:schemeClr val="accent1"/>
          </a:fillRef>
          <a:effectRef idx="0">
            <a:schemeClr val="accent1"/>
          </a:effectRef>
          <a:fontRef idx="minor">
            <a:schemeClr val="lt1"/>
          </a:fontRef>
        </p:style>
        <p:txBody>
          <a:bodyPr lIns="91430" tIns="45715" rIns="91430" bIns="45715" rtlCol="0" anchor="ctr"/>
          <a:lstStyle/>
          <a:p>
            <a:pPr algn="ctr"/>
            <a:endParaRPr lang="en-GB"/>
          </a:p>
        </p:txBody>
      </p:sp>
      <p:sp>
        <p:nvSpPr>
          <p:cNvPr id="2" name="Title 1"/>
          <p:cNvSpPr>
            <a:spLocks noGrp="1"/>
          </p:cNvSpPr>
          <p:nvPr>
            <p:ph type="ctrTitle" hasCustomPrompt="1"/>
          </p:nvPr>
        </p:nvSpPr>
        <p:spPr>
          <a:xfrm>
            <a:off x="788942" y="810001"/>
            <a:ext cx="4952514" cy="504551"/>
          </a:xfrm>
          <a:prstGeom prst="rect">
            <a:avLst/>
          </a:prstGeom>
          <a:gradFill flip="none" rotWithShape="1">
            <a:gsLst>
              <a:gs pos="0">
                <a:schemeClr val="accent1">
                  <a:lumMod val="40000"/>
                  <a:lumOff val="60000"/>
                </a:schemeClr>
              </a:gs>
              <a:gs pos="50000">
                <a:schemeClr val="bg1"/>
              </a:gs>
              <a:gs pos="100000">
                <a:schemeClr val="accent1">
                  <a:lumMod val="40000"/>
                  <a:lumOff val="60000"/>
                </a:schemeClr>
              </a:gs>
            </a:gsLst>
            <a:path path="rect">
              <a:fillToRect l="100000" t="100000"/>
            </a:path>
            <a:tileRect r="-100000" b="-100000"/>
          </a:gradFill>
          <a:ln w="38100">
            <a:solidFill>
              <a:schemeClr val="tx1"/>
            </a:solidFill>
          </a:ln>
        </p:spPr>
        <p:txBody>
          <a:bodyPr lIns="91430" tIns="45715" rIns="91430" bIns="45715" anchor="ctr" anchorCtr="0">
            <a:noAutofit/>
          </a:bodyPr>
          <a:lstStyle>
            <a:lvl1pPr algn="l">
              <a:defRPr sz="3600"/>
            </a:lvl1pPr>
          </a:lstStyle>
          <a:p>
            <a:r>
              <a:rPr lang="en-US" dirty="0" smtClean="0"/>
              <a:t>Click to edit title</a:t>
            </a:r>
            <a:endParaRPr lang="en-US" dirty="0"/>
          </a:p>
        </p:txBody>
      </p:sp>
      <p:sp>
        <p:nvSpPr>
          <p:cNvPr id="16" name="Text Placeholder 15"/>
          <p:cNvSpPr>
            <a:spLocks noGrp="1"/>
          </p:cNvSpPr>
          <p:nvPr>
            <p:ph type="body" sz="quarter" idx="10" hasCustomPrompt="1"/>
          </p:nvPr>
        </p:nvSpPr>
        <p:spPr>
          <a:xfrm>
            <a:off x="788942" y="5760001"/>
            <a:ext cx="4952514" cy="2232455"/>
          </a:xfrm>
          <a:prstGeom prst="rect">
            <a:avLst/>
          </a:prstGeom>
          <a:solidFill>
            <a:schemeClr val="bg1"/>
          </a:solidFill>
          <a:ln w="38100">
            <a:solidFill>
              <a:schemeClr val="tx1"/>
            </a:solidFill>
          </a:ln>
        </p:spPr>
        <p:txBody>
          <a:bodyPr lIns="91430" tIns="45715" rIns="91430" bIns="45715"/>
          <a:lstStyle>
            <a:lvl1pPr marL="0" indent="0" algn="just">
              <a:lnSpc>
                <a:spcPct val="100000"/>
              </a:lnSpc>
              <a:buFontTx/>
              <a:buNone/>
              <a:defRPr sz="2400"/>
            </a:lvl1pPr>
            <a:lvl2pPr>
              <a:buFontTx/>
              <a:buNone/>
              <a:defRPr/>
            </a:lvl2pPr>
          </a:lstStyle>
          <a:p>
            <a:pPr lvl="0"/>
            <a:r>
              <a:rPr lang="en-US" dirty="0" smtClean="0"/>
              <a:t>Click to edit description</a:t>
            </a:r>
          </a:p>
        </p:txBody>
      </p:sp>
      <p:sp>
        <p:nvSpPr>
          <p:cNvPr id="18" name="Text Placeholder 17"/>
          <p:cNvSpPr>
            <a:spLocks noGrp="1"/>
          </p:cNvSpPr>
          <p:nvPr>
            <p:ph type="body" sz="quarter" idx="11" hasCustomPrompt="1"/>
          </p:nvPr>
        </p:nvSpPr>
        <p:spPr>
          <a:xfrm>
            <a:off x="788942" y="5310001"/>
            <a:ext cx="4952514" cy="336376"/>
          </a:xfrm>
          <a:prstGeom prst="rect">
            <a:avLst/>
          </a:prstGeom>
          <a:gradFill>
            <a:gsLst>
              <a:gs pos="0">
                <a:schemeClr val="accent1">
                  <a:lumMod val="40000"/>
                  <a:lumOff val="60000"/>
                </a:schemeClr>
              </a:gs>
              <a:gs pos="50000">
                <a:schemeClr val="bg1"/>
              </a:gs>
              <a:gs pos="100000">
                <a:schemeClr val="accent1">
                  <a:lumMod val="40000"/>
                  <a:lumOff val="60000"/>
                </a:schemeClr>
              </a:gs>
            </a:gsLst>
            <a:path path="rect">
              <a:fillToRect l="100000" t="100000"/>
            </a:path>
          </a:gradFill>
          <a:ln w="38100">
            <a:solidFill>
              <a:schemeClr val="tx1"/>
            </a:solidFill>
          </a:ln>
        </p:spPr>
        <p:txBody>
          <a:bodyPr lIns="91430" tIns="45715" rIns="91430" bIns="45715" anchor="ctr" anchorCtr="0"/>
          <a:lstStyle>
            <a:lvl1pPr>
              <a:buFontTx/>
              <a:buNone/>
              <a:defRPr sz="2400" i="1" baseline="0"/>
            </a:lvl1pPr>
          </a:lstStyle>
          <a:p>
            <a:pPr lvl="0"/>
            <a:r>
              <a:rPr lang="en-GB" dirty="0" smtClean="0"/>
              <a:t>Click to edit caption</a:t>
            </a:r>
            <a:endParaRPr lang="en-GB" dirty="0"/>
          </a:p>
        </p:txBody>
      </p:sp>
      <p:sp>
        <p:nvSpPr>
          <p:cNvPr id="20" name="Picture Placeholder 19"/>
          <p:cNvSpPr>
            <a:spLocks noGrp="1"/>
          </p:cNvSpPr>
          <p:nvPr>
            <p:ph type="pic" sz="quarter" idx="12"/>
          </p:nvPr>
        </p:nvSpPr>
        <p:spPr>
          <a:xfrm>
            <a:off x="788942" y="1440001"/>
            <a:ext cx="4952514" cy="3531864"/>
          </a:xfrm>
          <a:prstGeom prst="rect">
            <a:avLst/>
          </a:prstGeom>
          <a:solidFill>
            <a:schemeClr val="bg1"/>
          </a:solidFill>
          <a:ln w="38100">
            <a:solidFill>
              <a:schemeClr val="tx1"/>
            </a:solidFill>
          </a:ln>
        </p:spPr>
        <p:txBody>
          <a:bodyPr lIns="91430" tIns="45715" rIns="91430" bIns="45715"/>
          <a:lstStyle/>
          <a:p>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50" r:id="rId1"/>
    <p:sldLayoutId id="2147483649" r:id="rId2"/>
  </p:sldLayoutIdLst>
  <p:txStyles>
    <p:titleStyle>
      <a:lvl1pPr algn="ctr" defTabSz="914300" rtl="0" eaLnBrk="1" latinLnBrk="0" hangingPunct="1">
        <a:spcBef>
          <a:spcPct val="0"/>
        </a:spcBef>
        <a:buNone/>
        <a:defRPr sz="4400" kern="1200">
          <a:solidFill>
            <a:schemeClr val="tx1"/>
          </a:solidFill>
          <a:latin typeface="+mj-lt"/>
          <a:ea typeface="+mj-ea"/>
          <a:cs typeface="+mj-cs"/>
        </a:defRPr>
      </a:lvl1pPr>
    </p:titleStyle>
    <p:bodyStyle>
      <a:lvl1pPr marL="342863" indent="-342863" algn="l" defTabSz="9143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869" indent="-285718" algn="l" defTabSz="9143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2875" indent="-228575" algn="l" defTabSz="9143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025" indent="-228575" algn="l" defTabSz="9143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175" indent="-228575" algn="l" defTabSz="9143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325" indent="-228575" algn="l" defTabSz="9143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475" indent="-228575" algn="l" defTabSz="9143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625" indent="-228575" algn="l" defTabSz="9143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5776" indent="-228575" algn="l" defTabSz="9143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300" rtl="0" eaLnBrk="1" latinLnBrk="0" hangingPunct="1">
        <a:defRPr sz="1700" kern="1200">
          <a:solidFill>
            <a:schemeClr val="tx1"/>
          </a:solidFill>
          <a:latin typeface="+mn-lt"/>
          <a:ea typeface="+mn-ea"/>
          <a:cs typeface="+mn-cs"/>
        </a:defRPr>
      </a:lvl1pPr>
      <a:lvl2pPr marL="457150" algn="l" defTabSz="914300" rtl="0" eaLnBrk="1" latinLnBrk="0" hangingPunct="1">
        <a:defRPr sz="1700" kern="1200">
          <a:solidFill>
            <a:schemeClr val="tx1"/>
          </a:solidFill>
          <a:latin typeface="+mn-lt"/>
          <a:ea typeface="+mn-ea"/>
          <a:cs typeface="+mn-cs"/>
        </a:defRPr>
      </a:lvl2pPr>
      <a:lvl3pPr marL="914300" algn="l" defTabSz="914300" rtl="0" eaLnBrk="1" latinLnBrk="0" hangingPunct="1">
        <a:defRPr sz="1700" kern="1200">
          <a:solidFill>
            <a:schemeClr val="tx1"/>
          </a:solidFill>
          <a:latin typeface="+mn-lt"/>
          <a:ea typeface="+mn-ea"/>
          <a:cs typeface="+mn-cs"/>
        </a:defRPr>
      </a:lvl3pPr>
      <a:lvl4pPr marL="1371450" algn="l" defTabSz="914300" rtl="0" eaLnBrk="1" latinLnBrk="0" hangingPunct="1">
        <a:defRPr sz="1700" kern="1200">
          <a:solidFill>
            <a:schemeClr val="tx1"/>
          </a:solidFill>
          <a:latin typeface="+mn-lt"/>
          <a:ea typeface="+mn-ea"/>
          <a:cs typeface="+mn-cs"/>
        </a:defRPr>
      </a:lvl4pPr>
      <a:lvl5pPr marL="1828600" algn="l" defTabSz="914300" rtl="0" eaLnBrk="1" latinLnBrk="0" hangingPunct="1">
        <a:defRPr sz="1700" kern="1200">
          <a:solidFill>
            <a:schemeClr val="tx1"/>
          </a:solidFill>
          <a:latin typeface="+mn-lt"/>
          <a:ea typeface="+mn-ea"/>
          <a:cs typeface="+mn-cs"/>
        </a:defRPr>
      </a:lvl5pPr>
      <a:lvl6pPr marL="2285750" algn="l" defTabSz="914300" rtl="0" eaLnBrk="1" latinLnBrk="0" hangingPunct="1">
        <a:defRPr sz="1700" kern="1200">
          <a:solidFill>
            <a:schemeClr val="tx1"/>
          </a:solidFill>
          <a:latin typeface="+mn-lt"/>
          <a:ea typeface="+mn-ea"/>
          <a:cs typeface="+mn-cs"/>
        </a:defRPr>
      </a:lvl6pPr>
      <a:lvl7pPr marL="2742900" algn="l" defTabSz="914300" rtl="0" eaLnBrk="1" latinLnBrk="0" hangingPunct="1">
        <a:defRPr sz="1700" kern="1200">
          <a:solidFill>
            <a:schemeClr val="tx1"/>
          </a:solidFill>
          <a:latin typeface="+mn-lt"/>
          <a:ea typeface="+mn-ea"/>
          <a:cs typeface="+mn-cs"/>
        </a:defRPr>
      </a:lvl7pPr>
      <a:lvl8pPr marL="3200051" algn="l" defTabSz="914300" rtl="0" eaLnBrk="1" latinLnBrk="0" hangingPunct="1">
        <a:defRPr sz="1700" kern="1200">
          <a:solidFill>
            <a:schemeClr val="tx1"/>
          </a:solidFill>
          <a:latin typeface="+mn-lt"/>
          <a:ea typeface="+mn-ea"/>
          <a:cs typeface="+mn-cs"/>
        </a:defRPr>
      </a:lvl8pPr>
      <a:lvl9pPr marL="3657200" algn="l" defTabSz="914300" rtl="0" eaLnBrk="1" latinLnBrk="0" hangingPunct="1">
        <a:defRPr sz="17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descr="atz-event.png"/>
          <p:cNvPicPr>
            <a:picLocks noChangeAspect="1"/>
          </p:cNvPicPr>
          <p:nvPr/>
        </p:nvPicPr>
        <p:blipFill>
          <a:blip r:embed="rId2" cstate="print"/>
          <a:stretch>
            <a:fillRect/>
          </a:stretch>
        </p:blipFill>
        <p:spPr>
          <a:xfrm>
            <a:off x="693894" y="656478"/>
            <a:ext cx="4982462" cy="7966062"/>
          </a:xfrm>
          <a:prstGeom prst="rect">
            <a:avLst/>
          </a:prstGeom>
        </p:spPr>
      </p:pic>
      <p:sp>
        <p:nvSpPr>
          <p:cNvPr id="7" name="TextBox 6"/>
          <p:cNvSpPr txBox="1"/>
          <p:nvPr/>
        </p:nvSpPr>
        <p:spPr>
          <a:xfrm>
            <a:off x="1042131" y="431448"/>
            <a:ext cx="4285988" cy="1980264"/>
          </a:xfrm>
          <a:prstGeom prst="rect">
            <a:avLst/>
          </a:prstGeom>
          <a:solidFill>
            <a:schemeClr val="tx1"/>
          </a:solidFill>
          <a:ln w="38100">
            <a:solidFill>
              <a:schemeClr val="tx1"/>
            </a:solidFill>
          </a:ln>
        </p:spPr>
        <p:txBody>
          <a:bodyPr vert="horz" wrap="none" lIns="91430" tIns="45715" rIns="91430" bIns="45715" rtlCol="0" anchor="t" anchorCtr="0">
            <a:noAutofit/>
          </a:bodyPr>
          <a:lstStyle/>
          <a:p>
            <a:pPr algn="ctr">
              <a:spcBef>
                <a:spcPct val="0"/>
              </a:spcBef>
            </a:pPr>
            <a:r>
              <a:rPr lang="en-GB" sz="13800" b="1" dirty="0" smtClean="0">
                <a:solidFill>
                  <a:srgbClr val="FFE7E9"/>
                </a:solidFill>
                <a:latin typeface="+mj-lt"/>
                <a:ea typeface="+mj-ea"/>
                <a:cs typeface="+mj-cs"/>
              </a:rPr>
              <a:t>EVENT!</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mtClean="0"/>
              <a:t>Shadows</a:t>
            </a:r>
            <a:endParaRPr lang="en-GB" dirty="0"/>
          </a:p>
        </p:txBody>
      </p:sp>
      <p:sp>
        <p:nvSpPr>
          <p:cNvPr id="3" name="Text Placeholder 2"/>
          <p:cNvSpPr>
            <a:spLocks noGrp="1"/>
          </p:cNvSpPr>
          <p:nvPr>
            <p:ph type="body" sz="quarter" idx="10"/>
          </p:nvPr>
        </p:nvSpPr>
        <p:spPr/>
        <p:txBody>
          <a:bodyPr/>
          <a:lstStyle/>
          <a:p>
            <a:r>
              <a:rPr lang="en-GB" smtClean="0"/>
              <a:t>A random character opens fire at the nearest building at “shadows”.</a:t>
            </a:r>
          </a:p>
          <a:p>
            <a:endParaRPr lang="en-GB" dirty="0"/>
          </a:p>
        </p:txBody>
      </p:sp>
      <p:sp>
        <p:nvSpPr>
          <p:cNvPr id="4" name="Text Placeholder 3"/>
          <p:cNvSpPr>
            <a:spLocks noGrp="1"/>
          </p:cNvSpPr>
          <p:nvPr>
            <p:ph type="body" sz="quarter" idx="11"/>
          </p:nvPr>
        </p:nvSpPr>
        <p:spPr/>
        <p:txBody>
          <a:bodyPr/>
          <a:lstStyle/>
          <a:p>
            <a:r>
              <a:rPr lang="en-GB" smtClean="0"/>
              <a:t>“I swear I saw something!”</a:t>
            </a:r>
            <a:endParaRPr lang="en-GB" dirty="0"/>
          </a:p>
        </p:txBody>
      </p:sp>
      <p:pic>
        <p:nvPicPr>
          <p:cNvPr id="10" name="Picture Placeholder 9" descr="building.jpg"/>
          <p:cNvPicPr>
            <a:picLocks noGrp="1" noChangeAspect="1"/>
          </p:cNvPicPr>
          <p:nvPr>
            <p:ph type="pic" sz="quarter" idx="12"/>
          </p:nvPr>
        </p:nvPicPr>
        <p:blipFill>
          <a:blip r:embed="rId2" cstate="print"/>
          <a:srcRect l="2209" r="2209"/>
          <a:stretch>
            <a:fillRect/>
          </a:stretch>
        </p:blip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mtClean="0"/>
              <a:t>What’s in the Closet?</a:t>
            </a:r>
            <a:endParaRPr lang="en-GB" dirty="0"/>
          </a:p>
        </p:txBody>
      </p:sp>
      <p:sp>
        <p:nvSpPr>
          <p:cNvPr id="3" name="Text Placeholder 2"/>
          <p:cNvSpPr>
            <a:spLocks noGrp="1"/>
          </p:cNvSpPr>
          <p:nvPr>
            <p:ph type="body" sz="quarter" idx="10"/>
          </p:nvPr>
        </p:nvSpPr>
        <p:spPr/>
        <p:txBody>
          <a:bodyPr/>
          <a:lstStyle/>
          <a:p>
            <a:r>
              <a:rPr lang="en-GB" smtClean="0"/>
              <a:t>If just finished searching a building a hidden zombie bursts out of a closet and charges one character at random.</a:t>
            </a:r>
            <a:endParaRPr lang="en-GB" dirty="0" smtClean="0"/>
          </a:p>
        </p:txBody>
      </p:sp>
      <p:sp>
        <p:nvSpPr>
          <p:cNvPr id="4" name="Text Placeholder 3"/>
          <p:cNvSpPr>
            <a:spLocks noGrp="1"/>
          </p:cNvSpPr>
          <p:nvPr>
            <p:ph type="body" sz="quarter" idx="11"/>
          </p:nvPr>
        </p:nvSpPr>
        <p:spPr/>
        <p:txBody>
          <a:bodyPr/>
          <a:lstStyle/>
          <a:p>
            <a:r>
              <a:rPr lang="en-GB" smtClean="0"/>
              <a:t>A skeleton in the cupboard?</a:t>
            </a:r>
            <a:endParaRPr lang="en-GB" dirty="0"/>
          </a:p>
        </p:txBody>
      </p:sp>
      <p:pic>
        <p:nvPicPr>
          <p:cNvPr id="6" name="Picture Placeholder 5" descr="SKEL103_skellysOut_closet.jpg"/>
          <p:cNvPicPr>
            <a:picLocks noGrp="1" noChangeAspect="1"/>
          </p:cNvPicPr>
          <p:nvPr>
            <p:ph type="pic" sz="quarter" idx="12"/>
          </p:nvPr>
        </p:nvPicPr>
        <p:blipFill>
          <a:blip r:embed="rId2" cstate="print"/>
          <a:srcRect t="13791" b="13791"/>
          <a:stretch>
            <a:fillRect/>
          </a:stretch>
        </p:blip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mtClean="0"/>
              <a:t>Back Seat</a:t>
            </a:r>
            <a:endParaRPr lang="en-GB" dirty="0"/>
          </a:p>
        </p:txBody>
      </p:sp>
      <p:sp>
        <p:nvSpPr>
          <p:cNvPr id="3" name="Text Placeholder 2"/>
          <p:cNvSpPr>
            <a:spLocks noGrp="1"/>
          </p:cNvSpPr>
          <p:nvPr>
            <p:ph type="body" sz="quarter" idx="10"/>
          </p:nvPr>
        </p:nvSpPr>
        <p:spPr/>
        <p:txBody>
          <a:bodyPr/>
          <a:lstStyle/>
          <a:p>
            <a:r>
              <a:rPr lang="en-GB" smtClean="0"/>
              <a:t>If inside a vehicle there is a zombie in the back seat.</a:t>
            </a:r>
            <a:endParaRPr lang="en-GB" dirty="0" smtClean="0"/>
          </a:p>
        </p:txBody>
      </p:sp>
      <p:sp>
        <p:nvSpPr>
          <p:cNvPr id="4" name="Text Placeholder 3"/>
          <p:cNvSpPr>
            <a:spLocks noGrp="1"/>
          </p:cNvSpPr>
          <p:nvPr>
            <p:ph type="body" sz="quarter" idx="11"/>
          </p:nvPr>
        </p:nvSpPr>
        <p:spPr/>
        <p:txBody>
          <a:bodyPr/>
          <a:lstStyle/>
          <a:p>
            <a:r>
              <a:rPr lang="en-GB" smtClean="0"/>
              <a:t>Rule #31: check the back seat!</a:t>
            </a:r>
            <a:endParaRPr lang="en-GB" dirty="0"/>
          </a:p>
        </p:txBody>
      </p:sp>
      <p:pic>
        <p:nvPicPr>
          <p:cNvPr id="6" name="Picture Placeholder 5" descr="check-the-back-seat.jpg"/>
          <p:cNvPicPr>
            <a:picLocks noGrp="1" noChangeAspect="1"/>
          </p:cNvPicPr>
          <p:nvPr>
            <p:ph type="pic" sz="quarter" idx="12"/>
          </p:nvPr>
        </p:nvPicPr>
        <p:blipFill>
          <a:blip r:embed="rId2" cstate="print"/>
          <a:srcRect l="13940" r="13940"/>
          <a:stretch>
            <a:fillRect/>
          </a:stretch>
        </p:blip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mtClean="0"/>
              <a:t>Stormy Weather</a:t>
            </a:r>
            <a:endParaRPr lang="en-GB" dirty="0"/>
          </a:p>
        </p:txBody>
      </p:sp>
      <p:sp>
        <p:nvSpPr>
          <p:cNvPr id="3" name="Text Placeholder 2"/>
          <p:cNvSpPr>
            <a:spLocks noGrp="1"/>
          </p:cNvSpPr>
          <p:nvPr>
            <p:ph type="body" sz="quarter" idx="10"/>
          </p:nvPr>
        </p:nvSpPr>
        <p:spPr/>
        <p:txBody>
          <a:bodyPr/>
          <a:lstStyle/>
          <a:p>
            <a:r>
              <a:rPr lang="en-GB" smtClean="0"/>
              <a:t>Weather turning bad. Inclement weather, reducing visibility, arrives in 1d6 rolls of activation. Remains that way rest of encounter.</a:t>
            </a:r>
            <a:endParaRPr lang="en-GB" dirty="0" smtClean="0"/>
          </a:p>
        </p:txBody>
      </p:sp>
      <p:sp>
        <p:nvSpPr>
          <p:cNvPr id="4" name="Text Placeholder 3"/>
          <p:cNvSpPr>
            <a:spLocks noGrp="1"/>
          </p:cNvSpPr>
          <p:nvPr>
            <p:ph type="body" sz="quarter" idx="11"/>
          </p:nvPr>
        </p:nvSpPr>
        <p:spPr/>
        <p:txBody>
          <a:bodyPr/>
          <a:lstStyle/>
          <a:p>
            <a:r>
              <a:rPr lang="en-GB" smtClean="0"/>
              <a:t>Torrential rain, thunder, the works</a:t>
            </a:r>
            <a:endParaRPr lang="en-GB" dirty="0"/>
          </a:p>
        </p:txBody>
      </p:sp>
      <p:pic>
        <p:nvPicPr>
          <p:cNvPr id="6" name="Picture Placeholder 5" descr="raining-300x261.jpg"/>
          <p:cNvPicPr>
            <a:picLocks noGrp="1" noChangeAspect="1"/>
          </p:cNvPicPr>
          <p:nvPr>
            <p:ph type="pic" sz="quarter" idx="12"/>
          </p:nvPr>
        </p:nvPicPr>
        <p:blipFill>
          <a:blip r:embed="rId2" cstate="print"/>
          <a:srcRect t="7310" b="7310"/>
          <a:stretch>
            <a:fillRect/>
          </a:stretch>
        </p:blipFill>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mtClean="0"/>
              <a:t>Black Helicopter</a:t>
            </a:r>
            <a:endParaRPr lang="en-GB" dirty="0"/>
          </a:p>
        </p:txBody>
      </p:sp>
      <p:sp>
        <p:nvSpPr>
          <p:cNvPr id="3" name="Text Placeholder 2"/>
          <p:cNvSpPr>
            <a:spLocks noGrp="1"/>
          </p:cNvSpPr>
          <p:nvPr>
            <p:ph type="body" sz="quarter" idx="10"/>
          </p:nvPr>
        </p:nvSpPr>
        <p:spPr/>
        <p:txBody>
          <a:bodyPr/>
          <a:lstStyle/>
          <a:p>
            <a:r>
              <a:rPr lang="en-GB" smtClean="0"/>
              <a:t>A black chopper flies overhead and pulls zombies 12” away from any survivor.</a:t>
            </a:r>
            <a:endParaRPr lang="en-GB" dirty="0" smtClean="0"/>
          </a:p>
        </p:txBody>
      </p:sp>
      <p:sp>
        <p:nvSpPr>
          <p:cNvPr id="4" name="Text Placeholder 3"/>
          <p:cNvSpPr>
            <a:spLocks noGrp="1"/>
          </p:cNvSpPr>
          <p:nvPr>
            <p:ph type="body" sz="quarter" idx="11"/>
          </p:nvPr>
        </p:nvSpPr>
        <p:spPr/>
        <p:txBody>
          <a:bodyPr/>
          <a:lstStyle/>
          <a:p>
            <a:r>
              <a:rPr lang="en-GB" smtClean="0"/>
              <a:t>Secret Government Organisation?</a:t>
            </a:r>
            <a:endParaRPr lang="en-GB" dirty="0"/>
          </a:p>
        </p:txBody>
      </p:sp>
      <p:pic>
        <p:nvPicPr>
          <p:cNvPr id="6" name="Picture Placeholder 5" descr="images.jpg"/>
          <p:cNvPicPr>
            <a:picLocks noGrp="1" noChangeAspect="1"/>
          </p:cNvPicPr>
          <p:nvPr>
            <p:ph type="pic" sz="quarter" idx="12"/>
          </p:nvPr>
        </p:nvPicPr>
        <p:blipFill>
          <a:blip r:embed="rId2" cstate="print"/>
          <a:srcRect l="19275" r="19275"/>
          <a:stretch>
            <a:fillRect/>
          </a:stretch>
        </p:blipFill>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mtClean="0"/>
              <a:t>Safe Haven</a:t>
            </a:r>
            <a:endParaRPr lang="en-GB" dirty="0"/>
          </a:p>
        </p:txBody>
      </p:sp>
      <p:sp>
        <p:nvSpPr>
          <p:cNvPr id="3" name="Text Placeholder 2"/>
          <p:cNvSpPr>
            <a:spLocks noGrp="1"/>
          </p:cNvSpPr>
          <p:nvPr>
            <p:ph type="body" sz="quarter" idx="10"/>
          </p:nvPr>
        </p:nvSpPr>
        <p:spPr/>
        <p:txBody>
          <a:bodyPr/>
          <a:lstStyle/>
          <a:p>
            <a:r>
              <a:rPr lang="en-GB" smtClean="0"/>
              <a:t>Find a safe place to hunker down until morning.  You are able to immediately end encounter when you reach the closest building.</a:t>
            </a:r>
            <a:endParaRPr lang="en-GB" dirty="0"/>
          </a:p>
        </p:txBody>
      </p:sp>
      <p:sp>
        <p:nvSpPr>
          <p:cNvPr id="4" name="Text Placeholder 3"/>
          <p:cNvSpPr>
            <a:spLocks noGrp="1"/>
          </p:cNvSpPr>
          <p:nvPr>
            <p:ph type="body" sz="quarter" idx="11"/>
          </p:nvPr>
        </p:nvSpPr>
        <p:spPr/>
        <p:txBody>
          <a:bodyPr/>
          <a:lstStyle/>
          <a:p>
            <a:r>
              <a:rPr lang="en-GB" smtClean="0"/>
              <a:t>Oasis of calm</a:t>
            </a:r>
            <a:endParaRPr lang="en-GB" dirty="0"/>
          </a:p>
        </p:txBody>
      </p:sp>
      <p:pic>
        <p:nvPicPr>
          <p:cNvPr id="6" name="Picture Placeholder 5" descr="house.jpg"/>
          <p:cNvPicPr>
            <a:picLocks noGrp="1" noChangeAspect="1"/>
          </p:cNvPicPr>
          <p:nvPr>
            <p:ph type="pic" sz="quarter" idx="12"/>
          </p:nvPr>
        </p:nvPicPr>
        <p:blipFill>
          <a:blip r:embed="rId2" cstate="print"/>
          <a:srcRect l="7122" r="7122"/>
          <a:stretch>
            <a:fillRect/>
          </a:stretch>
        </p:blipFill>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mtClean="0"/>
              <a:t>Cell Phone</a:t>
            </a:r>
            <a:endParaRPr lang="en-GB" dirty="0"/>
          </a:p>
        </p:txBody>
      </p:sp>
      <p:sp>
        <p:nvSpPr>
          <p:cNvPr id="3" name="Text Placeholder 2"/>
          <p:cNvSpPr>
            <a:spLocks noGrp="1"/>
          </p:cNvSpPr>
          <p:nvPr>
            <p:ph type="body" sz="quarter" idx="10"/>
          </p:nvPr>
        </p:nvSpPr>
        <p:spPr/>
        <p:txBody>
          <a:bodyPr/>
          <a:lstStyle/>
          <a:p>
            <a:r>
              <a:rPr lang="en-GB" smtClean="0"/>
              <a:t>An abandoned cell phone 1d6 inches from a random character rings and attracts 1d6 zombies.</a:t>
            </a:r>
            <a:endParaRPr lang="en-GB" dirty="0"/>
          </a:p>
        </p:txBody>
      </p:sp>
      <p:sp>
        <p:nvSpPr>
          <p:cNvPr id="4" name="Text Placeholder 3"/>
          <p:cNvSpPr>
            <a:spLocks noGrp="1"/>
          </p:cNvSpPr>
          <p:nvPr>
            <p:ph type="body" sz="quarter" idx="11"/>
          </p:nvPr>
        </p:nvSpPr>
        <p:spPr/>
        <p:txBody>
          <a:bodyPr/>
          <a:lstStyle/>
          <a:p>
            <a:r>
              <a:rPr lang="en-GB" smtClean="0"/>
              <a:t>I wonder who is calling?</a:t>
            </a:r>
            <a:endParaRPr lang="en-GB" dirty="0"/>
          </a:p>
        </p:txBody>
      </p:sp>
      <p:pic>
        <p:nvPicPr>
          <p:cNvPr id="8" name="Picture Placeholder 7" descr="cell-phone.jpg"/>
          <p:cNvPicPr>
            <a:picLocks noGrp="1" noChangeAspect="1"/>
          </p:cNvPicPr>
          <p:nvPr>
            <p:ph type="pic" sz="quarter" idx="12"/>
          </p:nvPr>
        </p:nvPicPr>
        <p:blipFill>
          <a:blip r:embed="rId2" cstate="print"/>
          <a:srcRect t="3" b="3"/>
          <a:stretch>
            <a:fillRect/>
          </a:stretch>
        </p:blip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mtClean="0"/>
              <a:t>Feeling Unwell</a:t>
            </a:r>
            <a:endParaRPr lang="en-GB" dirty="0"/>
          </a:p>
        </p:txBody>
      </p:sp>
      <p:sp>
        <p:nvSpPr>
          <p:cNvPr id="3" name="Text Placeholder 2"/>
          <p:cNvSpPr>
            <a:spLocks noGrp="1"/>
          </p:cNvSpPr>
          <p:nvPr>
            <p:ph type="body" sz="quarter" idx="10"/>
          </p:nvPr>
        </p:nvSpPr>
        <p:spPr/>
        <p:txBody>
          <a:bodyPr/>
          <a:lstStyle/>
          <a:p>
            <a:r>
              <a:rPr lang="en-GB" smtClean="0"/>
              <a:t>One character who has come into contact with a zombie must take a “Harry, are you OK?” test right now.</a:t>
            </a:r>
            <a:endParaRPr lang="en-GB" dirty="0" smtClean="0"/>
          </a:p>
        </p:txBody>
      </p:sp>
      <p:sp>
        <p:nvSpPr>
          <p:cNvPr id="4" name="Text Placeholder 3"/>
          <p:cNvSpPr>
            <a:spLocks noGrp="1"/>
          </p:cNvSpPr>
          <p:nvPr>
            <p:ph type="body" sz="quarter" idx="11"/>
          </p:nvPr>
        </p:nvSpPr>
        <p:spPr/>
        <p:txBody>
          <a:bodyPr/>
          <a:lstStyle/>
          <a:p>
            <a:r>
              <a:rPr lang="en-GB" smtClean="0"/>
              <a:t>Were you bitten?</a:t>
            </a:r>
            <a:endParaRPr lang="en-GB" dirty="0"/>
          </a:p>
        </p:txBody>
      </p:sp>
      <p:pic>
        <p:nvPicPr>
          <p:cNvPr id="6" name="Picture Placeholder 5" descr="polls_zombie_bite_calculator_3135_97934_poll_xlarge.jpeg"/>
          <p:cNvPicPr>
            <a:picLocks noGrp="1" noChangeAspect="1"/>
          </p:cNvPicPr>
          <p:nvPr>
            <p:ph type="pic" sz="quarter" idx="12"/>
          </p:nvPr>
        </p:nvPicPr>
        <p:blipFill>
          <a:blip r:embed="rId2" cstate="print"/>
          <a:srcRect l="3843" r="3843"/>
          <a:stretch>
            <a:fillRect/>
          </a:stretch>
        </p:blipFill>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mtClean="0"/>
              <a:t>Pause for Reflection</a:t>
            </a:r>
            <a:endParaRPr lang="en-GB" dirty="0"/>
          </a:p>
        </p:txBody>
      </p:sp>
      <p:sp>
        <p:nvSpPr>
          <p:cNvPr id="3" name="Text Placeholder 2"/>
          <p:cNvSpPr>
            <a:spLocks noGrp="1"/>
          </p:cNvSpPr>
          <p:nvPr>
            <p:ph type="body" sz="quarter" idx="10"/>
          </p:nvPr>
        </p:nvSpPr>
        <p:spPr/>
        <p:txBody>
          <a:bodyPr/>
          <a:lstStyle/>
          <a:p>
            <a:r>
              <a:rPr lang="en-GB" smtClean="0"/>
              <a:t>All zombies in the game stand still, as if listening to something that you can’t hear.  They miss their next activation.</a:t>
            </a:r>
            <a:endParaRPr lang="en-GB" dirty="0" smtClean="0"/>
          </a:p>
        </p:txBody>
      </p:sp>
      <p:sp>
        <p:nvSpPr>
          <p:cNvPr id="4" name="Text Placeholder 3"/>
          <p:cNvSpPr>
            <a:spLocks noGrp="1"/>
          </p:cNvSpPr>
          <p:nvPr>
            <p:ph type="body" sz="quarter" idx="11"/>
          </p:nvPr>
        </p:nvSpPr>
        <p:spPr/>
        <p:txBody>
          <a:bodyPr/>
          <a:lstStyle/>
          <a:p>
            <a:r>
              <a:rPr lang="en-GB" smtClean="0"/>
              <a:t>Are they receiving new instructions?</a:t>
            </a:r>
            <a:endParaRPr lang="en-GB" dirty="0"/>
          </a:p>
        </p:txBody>
      </p:sp>
      <p:pic>
        <p:nvPicPr>
          <p:cNvPr id="6" name="Picture Placeholder 5" descr="Im_a_Zombie_by_TMSz.jpg"/>
          <p:cNvPicPr>
            <a:picLocks noGrp="1" noChangeAspect="1"/>
          </p:cNvPicPr>
          <p:nvPr>
            <p:ph type="pic" sz="quarter" idx="12"/>
          </p:nvPr>
        </p:nvPicPr>
        <p:blipFill>
          <a:blip r:embed="rId2" cstate="print"/>
          <a:srcRect t="11512" b="11512"/>
          <a:stretch>
            <a:fillRect/>
          </a:stretch>
        </p:blipFill>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mtClean="0"/>
              <a:t>Risen Again</a:t>
            </a:r>
            <a:endParaRPr lang="en-GB" dirty="0"/>
          </a:p>
        </p:txBody>
      </p:sp>
      <p:sp>
        <p:nvSpPr>
          <p:cNvPr id="3" name="Text Placeholder 2"/>
          <p:cNvSpPr>
            <a:spLocks noGrp="1"/>
          </p:cNvSpPr>
          <p:nvPr>
            <p:ph type="body" sz="quarter" idx="10"/>
          </p:nvPr>
        </p:nvSpPr>
        <p:spPr/>
        <p:txBody>
          <a:bodyPr/>
          <a:lstStyle/>
          <a:p>
            <a:r>
              <a:rPr lang="en-GB" smtClean="0"/>
              <a:t>The last slain zombie wasn’t really dead and rises again!</a:t>
            </a:r>
            <a:endParaRPr lang="en-GB" dirty="0" smtClean="0"/>
          </a:p>
        </p:txBody>
      </p:sp>
      <p:sp>
        <p:nvSpPr>
          <p:cNvPr id="4" name="Text Placeholder 3"/>
          <p:cNvSpPr>
            <a:spLocks noGrp="1"/>
          </p:cNvSpPr>
          <p:nvPr>
            <p:ph type="body" sz="quarter" idx="11"/>
          </p:nvPr>
        </p:nvSpPr>
        <p:spPr/>
        <p:txBody>
          <a:bodyPr/>
          <a:lstStyle/>
          <a:p>
            <a:r>
              <a:rPr lang="en-GB" smtClean="0"/>
              <a:t>Rule #2: Double Tap!</a:t>
            </a:r>
            <a:endParaRPr lang="en-GB" dirty="0"/>
          </a:p>
        </p:txBody>
      </p:sp>
      <p:pic>
        <p:nvPicPr>
          <p:cNvPr id="8" name="Picture Placeholder 7" descr="rising.jpg"/>
          <p:cNvPicPr>
            <a:picLocks noGrp="1" noChangeAspect="1"/>
          </p:cNvPicPr>
          <p:nvPr>
            <p:ph type="pic" sz="quarter" idx="12"/>
          </p:nvPr>
        </p:nvPicPr>
        <p:blipFill>
          <a:blip r:embed="rId2" cstate="print"/>
          <a:srcRect l="388" r="388"/>
          <a:stretch>
            <a:fillRect/>
          </a:stretch>
        </p:blip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ctrTitle"/>
          </p:nvPr>
        </p:nvSpPr>
        <p:spPr/>
        <p:txBody>
          <a:bodyPr/>
          <a:lstStyle/>
          <a:p>
            <a:r>
              <a:rPr lang="en-GB" smtClean="0"/>
              <a:t>Barking Dog</a:t>
            </a:r>
            <a:endParaRPr lang="en-GB" dirty="0"/>
          </a:p>
        </p:txBody>
      </p:sp>
      <p:sp>
        <p:nvSpPr>
          <p:cNvPr id="20" name="Text Placeholder 19"/>
          <p:cNvSpPr>
            <a:spLocks noGrp="1"/>
          </p:cNvSpPr>
          <p:nvPr>
            <p:ph type="body" sz="quarter" idx="10"/>
          </p:nvPr>
        </p:nvSpPr>
        <p:spPr/>
        <p:txBody>
          <a:bodyPr/>
          <a:lstStyle/>
          <a:p>
            <a:r>
              <a:rPr lang="en-GB" smtClean="0"/>
              <a:t>A barking dog runs up to the group pursued by 1d6 zombies 12” behind it.</a:t>
            </a:r>
            <a:endParaRPr lang="en-GB" dirty="0"/>
          </a:p>
        </p:txBody>
      </p:sp>
      <p:sp>
        <p:nvSpPr>
          <p:cNvPr id="16" name="Text Placeholder 15"/>
          <p:cNvSpPr>
            <a:spLocks noGrp="1"/>
          </p:cNvSpPr>
          <p:nvPr>
            <p:ph type="body" sz="quarter" idx="11"/>
          </p:nvPr>
        </p:nvSpPr>
        <p:spPr/>
        <p:txBody>
          <a:bodyPr/>
          <a:lstStyle/>
          <a:p>
            <a:r>
              <a:rPr lang="en-GB" smtClean="0"/>
              <a:t>Man’s best friend?</a:t>
            </a:r>
            <a:endParaRPr lang="en-GB" dirty="0"/>
          </a:p>
        </p:txBody>
      </p:sp>
      <p:pic>
        <p:nvPicPr>
          <p:cNvPr id="36" name="Picture Placeholder 35" descr="dog-running.jpg"/>
          <p:cNvPicPr>
            <a:picLocks noGrp="1" noChangeAspect="1"/>
          </p:cNvPicPr>
          <p:nvPr>
            <p:ph type="pic" sz="quarter" idx="12"/>
          </p:nvPr>
        </p:nvPicPr>
        <p:blipFill>
          <a:blip r:embed="rId2" cstate="print"/>
          <a:srcRect t="2423" b="2423"/>
          <a:stretch>
            <a:fillRect/>
          </a:stretch>
        </p:blipFill>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mtClean="0"/>
              <a:t>Loved One</a:t>
            </a:r>
            <a:endParaRPr lang="en-GB" dirty="0"/>
          </a:p>
        </p:txBody>
      </p:sp>
      <p:sp>
        <p:nvSpPr>
          <p:cNvPr id="3" name="Text Placeholder 2"/>
          <p:cNvSpPr>
            <a:spLocks noGrp="1"/>
          </p:cNvSpPr>
          <p:nvPr>
            <p:ph type="body" sz="quarter" idx="10"/>
          </p:nvPr>
        </p:nvSpPr>
        <p:spPr/>
        <p:txBody>
          <a:bodyPr/>
          <a:lstStyle/>
          <a:p>
            <a:r>
              <a:rPr lang="en-GB" smtClean="0"/>
              <a:t>The nearest zombie to a random character is recognised as a loved one.  The character must take the "zed or no zed" test immediately (even if they've taken and passed it before).</a:t>
            </a:r>
            <a:endParaRPr lang="en-GB" dirty="0"/>
          </a:p>
        </p:txBody>
      </p:sp>
      <p:sp>
        <p:nvSpPr>
          <p:cNvPr id="4" name="Text Placeholder 3"/>
          <p:cNvSpPr>
            <a:spLocks noGrp="1"/>
          </p:cNvSpPr>
          <p:nvPr>
            <p:ph type="body" sz="quarter" idx="11"/>
          </p:nvPr>
        </p:nvSpPr>
        <p:spPr/>
        <p:txBody>
          <a:bodyPr/>
          <a:lstStyle/>
          <a:p>
            <a:r>
              <a:rPr lang="en-GB" smtClean="0"/>
              <a:t>“Oh no!  It’s my Aunt!”</a:t>
            </a:r>
            <a:endParaRPr lang="en-GB" dirty="0"/>
          </a:p>
        </p:txBody>
      </p:sp>
      <p:pic>
        <p:nvPicPr>
          <p:cNvPr id="10" name="Picture Placeholder 9" descr="loved-one.jpg"/>
          <p:cNvPicPr>
            <a:picLocks noGrp="1" noChangeAspect="1"/>
          </p:cNvPicPr>
          <p:nvPr>
            <p:ph type="pic" sz="quarter" idx="12"/>
          </p:nvPr>
        </p:nvPicPr>
        <p:blipFill>
          <a:blip r:embed="rId2" cstate="print"/>
          <a:srcRect t="11312" b="11312"/>
          <a:stretch>
            <a:fillRect/>
          </a:stretch>
        </p:blipFill>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mtClean="0"/>
              <a:t>Barricade Fails</a:t>
            </a:r>
            <a:endParaRPr lang="en-GB" dirty="0"/>
          </a:p>
        </p:txBody>
      </p:sp>
      <p:sp>
        <p:nvSpPr>
          <p:cNvPr id="3" name="Text Placeholder 2"/>
          <p:cNvSpPr>
            <a:spLocks noGrp="1"/>
          </p:cNvSpPr>
          <p:nvPr>
            <p:ph type="body" sz="quarter" idx="10"/>
          </p:nvPr>
        </p:nvSpPr>
        <p:spPr/>
        <p:txBody>
          <a:bodyPr/>
          <a:lstStyle/>
          <a:p>
            <a:r>
              <a:rPr lang="en-GB" sz="2000" dirty="0" smtClean="0"/>
              <a:t>A door, window, fence or barricade fails and presents no further obstacle to zombies.  Maybe it was poorly made, the weight of zombies collapsed it or maybe the zeds just found a way around/over/under it...</a:t>
            </a:r>
            <a:endParaRPr lang="en-GB" sz="2000" dirty="0"/>
          </a:p>
        </p:txBody>
      </p:sp>
      <p:sp>
        <p:nvSpPr>
          <p:cNvPr id="4" name="Text Placeholder 3"/>
          <p:cNvSpPr>
            <a:spLocks noGrp="1"/>
          </p:cNvSpPr>
          <p:nvPr>
            <p:ph type="body" sz="quarter" idx="11"/>
          </p:nvPr>
        </p:nvSpPr>
        <p:spPr/>
        <p:txBody>
          <a:bodyPr/>
          <a:lstStyle/>
          <a:p>
            <a:r>
              <a:rPr lang="en-GB" smtClean="0"/>
              <a:t>“That won’t stop them!”</a:t>
            </a:r>
            <a:endParaRPr lang="en-GB" dirty="0"/>
          </a:p>
        </p:txBody>
      </p:sp>
      <p:pic>
        <p:nvPicPr>
          <p:cNvPr id="10" name="Picture Placeholder 9" descr="zombies-do-windows-116-300x200.jpg"/>
          <p:cNvPicPr>
            <a:picLocks noGrp="1" noChangeAspect="1"/>
          </p:cNvPicPr>
          <p:nvPr>
            <p:ph type="pic" sz="quarter" idx="12"/>
          </p:nvPr>
        </p:nvPicPr>
        <p:blipFill>
          <a:blip r:embed="rId2" cstate="print"/>
          <a:srcRect l="5125" r="5125"/>
          <a:stretch>
            <a:fillRect/>
          </a:stretch>
        </p:blipFill>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mtClean="0"/>
              <a:t>All Quiet</a:t>
            </a:r>
            <a:endParaRPr lang="en-GB" dirty="0"/>
          </a:p>
        </p:txBody>
      </p:sp>
      <p:sp>
        <p:nvSpPr>
          <p:cNvPr id="3" name="Text Placeholder 2"/>
          <p:cNvSpPr>
            <a:spLocks noGrp="1"/>
          </p:cNvSpPr>
          <p:nvPr>
            <p:ph type="body" sz="quarter" idx="10"/>
          </p:nvPr>
        </p:nvSpPr>
        <p:spPr/>
        <p:txBody>
          <a:bodyPr/>
          <a:lstStyle/>
          <a:p>
            <a:r>
              <a:rPr lang="en-GB" smtClean="0"/>
              <a:t>From now on all rolls to attract more zombies have a -1 modifier to the dice roll.</a:t>
            </a:r>
            <a:endParaRPr lang="en-GB" dirty="0"/>
          </a:p>
        </p:txBody>
      </p:sp>
      <p:sp>
        <p:nvSpPr>
          <p:cNvPr id="4" name="Text Placeholder 3"/>
          <p:cNvSpPr>
            <a:spLocks noGrp="1"/>
          </p:cNvSpPr>
          <p:nvPr>
            <p:ph type="body" sz="quarter" idx="11"/>
          </p:nvPr>
        </p:nvSpPr>
        <p:spPr/>
        <p:txBody>
          <a:bodyPr/>
          <a:lstStyle/>
          <a:p>
            <a:r>
              <a:rPr lang="en-GB" smtClean="0"/>
              <a:t>“Where did they all go?”</a:t>
            </a:r>
            <a:endParaRPr lang="en-GB" dirty="0"/>
          </a:p>
        </p:txBody>
      </p:sp>
      <p:pic>
        <p:nvPicPr>
          <p:cNvPr id="10" name="Picture Placeholder 9" descr="Deserted_streets,_Omagh_-_geograph.org.uk_-_1100297.jpg"/>
          <p:cNvPicPr>
            <a:picLocks noGrp="1" noChangeAspect="1"/>
          </p:cNvPicPr>
          <p:nvPr>
            <p:ph type="pic" sz="quarter" idx="12"/>
          </p:nvPr>
        </p:nvPicPr>
        <p:blipFill>
          <a:blip r:embed="rId2" cstate="print"/>
          <a:srcRect t="376" b="376"/>
          <a:stretch>
            <a:fillRect/>
          </a:stretch>
        </p:blipFill>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mtClean="0"/>
              <a:t>Thousands of Them!</a:t>
            </a:r>
            <a:endParaRPr lang="en-GB" dirty="0"/>
          </a:p>
        </p:txBody>
      </p:sp>
      <p:sp>
        <p:nvSpPr>
          <p:cNvPr id="3" name="Text Placeholder 2"/>
          <p:cNvSpPr>
            <a:spLocks noGrp="1"/>
          </p:cNvSpPr>
          <p:nvPr>
            <p:ph type="body" sz="quarter" idx="10"/>
          </p:nvPr>
        </p:nvSpPr>
        <p:spPr/>
        <p:txBody>
          <a:bodyPr/>
          <a:lstStyle/>
          <a:p>
            <a:r>
              <a:rPr lang="en-GB" smtClean="0"/>
              <a:t>From now on all rolls to attract more zombies have a +1 modifier to the dice roll.</a:t>
            </a:r>
            <a:endParaRPr lang="en-GB" dirty="0"/>
          </a:p>
        </p:txBody>
      </p:sp>
      <p:sp>
        <p:nvSpPr>
          <p:cNvPr id="4" name="Text Placeholder 3"/>
          <p:cNvSpPr>
            <a:spLocks noGrp="1"/>
          </p:cNvSpPr>
          <p:nvPr>
            <p:ph type="body" sz="quarter" idx="11"/>
          </p:nvPr>
        </p:nvSpPr>
        <p:spPr/>
        <p:txBody>
          <a:bodyPr/>
          <a:lstStyle/>
          <a:p>
            <a:r>
              <a:rPr lang="en-GB" smtClean="0"/>
              <a:t>“Where are they all coming from?”</a:t>
            </a:r>
            <a:endParaRPr lang="en-GB" dirty="0"/>
          </a:p>
        </p:txBody>
      </p:sp>
      <p:pic>
        <p:nvPicPr>
          <p:cNvPr id="10" name="Picture Placeholder 9" descr="09420227.jpg"/>
          <p:cNvPicPr>
            <a:picLocks noGrp="1" noChangeAspect="1"/>
          </p:cNvPicPr>
          <p:nvPr>
            <p:ph type="pic" sz="quarter" idx="12"/>
          </p:nvPr>
        </p:nvPicPr>
        <p:blipFill>
          <a:blip r:embed="rId2" cstate="print"/>
          <a:srcRect l="5170" r="5170"/>
          <a:stretch>
            <a:fillRect/>
          </a:stretch>
        </p:blipFill>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mtClean="0"/>
              <a:t>Zombies Ignore You!</a:t>
            </a:r>
            <a:endParaRPr lang="en-GB" dirty="0"/>
          </a:p>
        </p:txBody>
      </p:sp>
      <p:sp>
        <p:nvSpPr>
          <p:cNvPr id="3" name="Text Placeholder 2"/>
          <p:cNvSpPr>
            <a:spLocks noGrp="1"/>
          </p:cNvSpPr>
          <p:nvPr>
            <p:ph type="body" sz="quarter" idx="10"/>
          </p:nvPr>
        </p:nvSpPr>
        <p:spPr/>
        <p:txBody>
          <a:bodyPr/>
          <a:lstStyle/>
          <a:p>
            <a:r>
              <a:rPr lang="en-GB" smtClean="0"/>
              <a:t>For their next activation (only), all zombies will ignore the single closest human, but only if he/she hasn’t activated before them.  They will react to other humans as normal.</a:t>
            </a:r>
            <a:endParaRPr lang="en-GB" dirty="0"/>
          </a:p>
        </p:txBody>
      </p:sp>
      <p:sp>
        <p:nvSpPr>
          <p:cNvPr id="4" name="Text Placeholder 3"/>
          <p:cNvSpPr>
            <a:spLocks noGrp="1"/>
          </p:cNvSpPr>
          <p:nvPr>
            <p:ph type="body" sz="quarter" idx="11"/>
          </p:nvPr>
        </p:nvSpPr>
        <p:spPr/>
        <p:txBody>
          <a:bodyPr/>
          <a:lstStyle/>
          <a:p>
            <a:r>
              <a:rPr lang="en-GB" smtClean="0"/>
              <a:t>Why did that just happen?!</a:t>
            </a:r>
            <a:endParaRPr lang="en-GB" dirty="0"/>
          </a:p>
        </p:txBody>
      </p:sp>
      <p:sp>
        <p:nvSpPr>
          <p:cNvPr id="9" name="Picture Placeholder 8"/>
          <p:cNvSpPr>
            <a:spLocks noGrp="1"/>
          </p:cNvSpPr>
          <p:nvPr>
            <p:ph type="pic" sz="quarter" idx="12"/>
          </p:nvPr>
        </p:nvSpPr>
        <p:spPr/>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mtClean="0"/>
              <a:t>Inspirational Speech</a:t>
            </a:r>
            <a:endParaRPr lang="en-GB" dirty="0"/>
          </a:p>
        </p:txBody>
      </p:sp>
      <p:sp>
        <p:nvSpPr>
          <p:cNvPr id="3" name="Text Placeholder 2"/>
          <p:cNvSpPr>
            <a:spLocks noGrp="1"/>
          </p:cNvSpPr>
          <p:nvPr>
            <p:ph type="body" sz="quarter" idx="10"/>
          </p:nvPr>
        </p:nvSpPr>
        <p:spPr/>
        <p:txBody>
          <a:bodyPr/>
          <a:lstStyle/>
          <a:p>
            <a:r>
              <a:rPr lang="en-GB" smtClean="0"/>
              <a:t>The party’s leader gives a short but inspirational speech, or perhaps sings a battle song.  For his/her next activation only, all followers within leadership distance gain a temporary +1 REP.</a:t>
            </a:r>
            <a:endParaRPr lang="en-GB" dirty="0"/>
          </a:p>
        </p:txBody>
      </p:sp>
      <p:sp>
        <p:nvSpPr>
          <p:cNvPr id="4" name="Text Placeholder 3"/>
          <p:cNvSpPr>
            <a:spLocks noGrp="1"/>
          </p:cNvSpPr>
          <p:nvPr>
            <p:ph type="body" sz="quarter" idx="11"/>
          </p:nvPr>
        </p:nvSpPr>
        <p:spPr/>
        <p:txBody>
          <a:bodyPr/>
          <a:lstStyle/>
          <a:p>
            <a:r>
              <a:rPr lang="en-GB" sz="2000" dirty="0" smtClean="0"/>
              <a:t>“Once more unto the breach, dear friends!”</a:t>
            </a:r>
            <a:endParaRPr lang="en-GB" sz="2000" dirty="0"/>
          </a:p>
        </p:txBody>
      </p:sp>
      <p:sp>
        <p:nvSpPr>
          <p:cNvPr id="9" name="Picture Placeholder 8"/>
          <p:cNvSpPr>
            <a:spLocks noGrp="1"/>
          </p:cNvSpPr>
          <p:nvPr>
            <p:ph type="pic" sz="quarter" idx="12"/>
          </p:nvPr>
        </p:nvSpPr>
        <p:spPr/>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mtClean="0"/>
              <a:t>Flat tyre</a:t>
            </a:r>
            <a:endParaRPr lang="en-GB" dirty="0"/>
          </a:p>
        </p:txBody>
      </p:sp>
      <p:sp>
        <p:nvSpPr>
          <p:cNvPr id="3" name="Text Placeholder 2"/>
          <p:cNvSpPr>
            <a:spLocks noGrp="1"/>
          </p:cNvSpPr>
          <p:nvPr>
            <p:ph type="body" sz="quarter" idx="10"/>
          </p:nvPr>
        </p:nvSpPr>
        <p:spPr/>
        <p:txBody>
          <a:bodyPr/>
          <a:lstStyle/>
          <a:p>
            <a:r>
              <a:rPr lang="en-GB" smtClean="0"/>
              <a:t>A character’s car (i.e. One owned by players or NPCs) suffers a flat tyre and cannot be driven any more.  If being driven at the time, take a Lose Control test to bring it safely to a halt.</a:t>
            </a:r>
            <a:endParaRPr lang="en-GB" dirty="0"/>
          </a:p>
        </p:txBody>
      </p:sp>
      <p:sp>
        <p:nvSpPr>
          <p:cNvPr id="4" name="Text Placeholder 3"/>
          <p:cNvSpPr>
            <a:spLocks noGrp="1"/>
          </p:cNvSpPr>
          <p:nvPr>
            <p:ph type="body" sz="quarter" idx="11"/>
          </p:nvPr>
        </p:nvSpPr>
        <p:spPr/>
        <p:txBody>
          <a:bodyPr/>
          <a:lstStyle/>
          <a:p>
            <a:r>
              <a:rPr lang="en-GB" smtClean="0"/>
              <a:t>Anyone got a spare?</a:t>
            </a:r>
            <a:endParaRPr lang="en-GB" dirty="0"/>
          </a:p>
        </p:txBody>
      </p:sp>
      <p:sp>
        <p:nvSpPr>
          <p:cNvPr id="9" name="Picture Placeholder 8"/>
          <p:cNvSpPr>
            <a:spLocks noGrp="1"/>
          </p:cNvSpPr>
          <p:nvPr>
            <p:ph type="pic" sz="quarter" idx="12"/>
          </p:nvPr>
        </p:nvSpPr>
        <p:spPr/>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mtClean="0"/>
              <a:t>Sprained Ankle</a:t>
            </a:r>
            <a:endParaRPr lang="en-GB" dirty="0"/>
          </a:p>
        </p:txBody>
      </p:sp>
      <p:sp>
        <p:nvSpPr>
          <p:cNvPr id="3" name="Text Placeholder 2"/>
          <p:cNvSpPr>
            <a:spLocks noGrp="1"/>
          </p:cNvSpPr>
          <p:nvPr>
            <p:ph type="body" sz="quarter" idx="10"/>
          </p:nvPr>
        </p:nvSpPr>
        <p:spPr/>
        <p:txBody>
          <a:bodyPr/>
          <a:lstStyle/>
          <a:p>
            <a:r>
              <a:rPr lang="en-GB" dirty="0" smtClean="0"/>
              <a:t>A random character twists their ankle:</a:t>
            </a:r>
          </a:p>
          <a:p>
            <a:pPr marL="185718" indent="-185718">
              <a:buFont typeface="Arial" pitchFamily="34" charset="0"/>
              <a:buChar char="•"/>
            </a:pPr>
            <a:r>
              <a:rPr lang="en-GB" dirty="0" smtClean="0"/>
              <a:t>Subtract 2” from a normal move</a:t>
            </a:r>
          </a:p>
          <a:p>
            <a:pPr marL="185718" indent="-185718">
              <a:buFont typeface="Arial" pitchFamily="34" charset="0"/>
              <a:buChar char="•"/>
            </a:pPr>
            <a:r>
              <a:rPr lang="en-GB" dirty="0" smtClean="0"/>
              <a:t>Cannot pass better than 1d6 when taking a Fast Move test.  A result of Pass 0d6 causes him/her to fall over.</a:t>
            </a:r>
            <a:endParaRPr lang="en-GB" dirty="0"/>
          </a:p>
        </p:txBody>
      </p:sp>
      <p:sp>
        <p:nvSpPr>
          <p:cNvPr id="8" name="Text Placeholder 7"/>
          <p:cNvSpPr>
            <a:spLocks noGrp="1"/>
          </p:cNvSpPr>
          <p:nvPr>
            <p:ph type="body" sz="quarter" idx="11"/>
          </p:nvPr>
        </p:nvSpPr>
        <p:spPr/>
        <p:txBody>
          <a:bodyPr/>
          <a:lstStyle/>
          <a:p>
            <a:endParaRPr lang="en-GB"/>
          </a:p>
        </p:txBody>
      </p:sp>
      <p:sp>
        <p:nvSpPr>
          <p:cNvPr id="9" name="Picture Placeholder 8"/>
          <p:cNvSpPr>
            <a:spLocks noGrp="1"/>
          </p:cNvSpPr>
          <p:nvPr>
            <p:ph type="pic" sz="quarter" idx="12"/>
          </p:nvPr>
        </p:nvSpPr>
        <p:spPr/>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mtClean="0"/>
              <a:t>A Clue to “The Cure”</a:t>
            </a:r>
            <a:endParaRPr lang="en-GB" dirty="0"/>
          </a:p>
        </p:txBody>
      </p:sp>
      <p:sp>
        <p:nvSpPr>
          <p:cNvPr id="3" name="Text Placeholder 2"/>
          <p:cNvSpPr>
            <a:spLocks noGrp="1"/>
          </p:cNvSpPr>
          <p:nvPr>
            <p:ph type="body" sz="quarter" idx="10"/>
          </p:nvPr>
        </p:nvSpPr>
        <p:spPr/>
        <p:txBody>
          <a:bodyPr/>
          <a:lstStyle/>
          <a:p>
            <a:r>
              <a:rPr lang="en-GB" dirty="0" smtClean="0"/>
              <a:t>A random item already discovered in this mission is realised to be a clue to finding the “cure” for the zombie plague.  The organiser of the campaign decides how many clues are needed to “solve” the game.</a:t>
            </a:r>
            <a:endParaRPr lang="en-GB" dirty="0"/>
          </a:p>
        </p:txBody>
      </p:sp>
      <p:sp>
        <p:nvSpPr>
          <p:cNvPr id="4" name="Text Placeholder 3"/>
          <p:cNvSpPr>
            <a:spLocks noGrp="1"/>
          </p:cNvSpPr>
          <p:nvPr>
            <p:ph type="body" sz="quarter" idx="11"/>
          </p:nvPr>
        </p:nvSpPr>
        <p:spPr/>
        <p:txBody>
          <a:bodyPr/>
          <a:lstStyle/>
          <a:p>
            <a:r>
              <a:rPr lang="en-GB" smtClean="0"/>
              <a:t>“Medical notes?  Hidden inside this?!”</a:t>
            </a:r>
            <a:endParaRPr lang="en-GB" dirty="0"/>
          </a:p>
        </p:txBody>
      </p:sp>
      <p:sp>
        <p:nvSpPr>
          <p:cNvPr id="9" name="Picture Placeholder 8"/>
          <p:cNvSpPr>
            <a:spLocks noGrp="1"/>
          </p:cNvSpPr>
          <p:nvPr>
            <p:ph type="pic" sz="quarter" idx="12"/>
          </p:nvPr>
        </p:nvSpPr>
        <p:spPr/>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mtClean="0"/>
              <a:t>Reshuffle</a:t>
            </a:r>
            <a:endParaRPr lang="en-GB" dirty="0"/>
          </a:p>
        </p:txBody>
      </p:sp>
      <p:sp>
        <p:nvSpPr>
          <p:cNvPr id="3" name="Text Placeholder 2"/>
          <p:cNvSpPr>
            <a:spLocks noGrp="1"/>
          </p:cNvSpPr>
          <p:nvPr>
            <p:ph type="body" sz="quarter" idx="10"/>
          </p:nvPr>
        </p:nvSpPr>
        <p:spPr/>
        <p:txBody>
          <a:bodyPr/>
          <a:lstStyle/>
          <a:p>
            <a:r>
              <a:rPr lang="en-GB" smtClean="0"/>
              <a:t>Add any previously-drawn cards back into the deck and reshuffle it.  Then draw again to determine the event.</a:t>
            </a:r>
            <a:endParaRPr lang="en-GB" dirty="0"/>
          </a:p>
        </p:txBody>
      </p:sp>
      <p:sp>
        <p:nvSpPr>
          <p:cNvPr id="4" name="Text Placeholder 3"/>
          <p:cNvSpPr>
            <a:spLocks noGrp="1"/>
          </p:cNvSpPr>
          <p:nvPr>
            <p:ph type="body" sz="quarter" idx="11"/>
          </p:nvPr>
        </p:nvSpPr>
        <p:spPr/>
        <p:txBody>
          <a:bodyPr/>
          <a:lstStyle/>
          <a:p>
            <a:r>
              <a:rPr lang="en-GB" smtClean="0"/>
              <a:t>“No!  Not again!”</a:t>
            </a:r>
            <a:endParaRPr lang="en-GB" dirty="0"/>
          </a:p>
        </p:txBody>
      </p:sp>
      <p:sp>
        <p:nvSpPr>
          <p:cNvPr id="9" name="Picture Placeholder 8"/>
          <p:cNvSpPr>
            <a:spLocks noGrp="1"/>
          </p:cNvSpPr>
          <p:nvPr>
            <p:ph type="pic" sz="quarter" idx="12"/>
          </p:nvPr>
        </p:nvSpPr>
        <p:spPr/>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mtClean="0"/>
              <a:t>Wrong Ammunition</a:t>
            </a:r>
            <a:endParaRPr lang="en-GB" dirty="0"/>
          </a:p>
        </p:txBody>
      </p:sp>
      <p:sp>
        <p:nvSpPr>
          <p:cNvPr id="3" name="Text Placeholder 2"/>
          <p:cNvSpPr>
            <a:spLocks noGrp="1"/>
          </p:cNvSpPr>
          <p:nvPr>
            <p:ph type="body" sz="quarter" idx="10"/>
          </p:nvPr>
        </p:nvSpPr>
        <p:spPr/>
        <p:txBody>
          <a:bodyPr/>
          <a:lstStyle/>
          <a:p>
            <a:r>
              <a:rPr lang="en-GB" smtClean="0"/>
              <a:t>One character at random has packed the wrong ammo for his primary weapon. He/she has only 1 shot left with it.</a:t>
            </a:r>
            <a:endParaRPr lang="en-GB" dirty="0" smtClean="0"/>
          </a:p>
        </p:txBody>
      </p:sp>
      <p:sp>
        <p:nvSpPr>
          <p:cNvPr id="10" name="Text Placeholder 9"/>
          <p:cNvSpPr>
            <a:spLocks noGrp="1"/>
          </p:cNvSpPr>
          <p:nvPr>
            <p:ph type="body" sz="quarter" idx="11"/>
          </p:nvPr>
        </p:nvSpPr>
        <p:spPr/>
        <p:txBody>
          <a:bodyPr/>
          <a:lstStyle/>
          <a:p>
            <a:r>
              <a:rPr lang="en-GB" smtClean="0"/>
              <a:t>They won’t fit!</a:t>
            </a:r>
            <a:endParaRPr lang="en-GB" dirty="0"/>
          </a:p>
        </p:txBody>
      </p:sp>
      <p:pic>
        <p:nvPicPr>
          <p:cNvPr id="20" name="Picture Placeholder 19" descr="m-16-bullet.png"/>
          <p:cNvPicPr>
            <a:picLocks noGrp="1" noChangeAspect="1"/>
          </p:cNvPicPr>
          <p:nvPr>
            <p:ph type="pic" sz="quarter" idx="12"/>
          </p:nvPr>
        </p:nvPicPr>
        <p:blipFill>
          <a:blip r:embed="rId2" cstate="print"/>
          <a:srcRect t="3264" b="3264"/>
          <a:stretch>
            <a:fillRect/>
          </a:stretch>
        </p:blipFill>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mtClean="0"/>
              <a:t>Car Engine Stalls</a:t>
            </a:r>
            <a:endParaRPr lang="en-GB" dirty="0"/>
          </a:p>
        </p:txBody>
      </p:sp>
      <p:sp>
        <p:nvSpPr>
          <p:cNvPr id="3" name="Text Placeholder 2"/>
          <p:cNvSpPr>
            <a:spLocks noGrp="1"/>
          </p:cNvSpPr>
          <p:nvPr>
            <p:ph type="body" sz="quarter" idx="10"/>
          </p:nvPr>
        </p:nvSpPr>
        <p:spPr/>
        <p:txBody>
          <a:bodyPr/>
          <a:lstStyle/>
          <a:p>
            <a:r>
              <a:rPr lang="en-GB" dirty="0" smtClean="0"/>
              <a:t>If in a vehicle, the engine stalls (stops running). If under pressure, throw a dice as usual to restart it.</a:t>
            </a:r>
            <a:endParaRPr lang="en-GB" dirty="0"/>
          </a:p>
        </p:txBody>
      </p:sp>
      <p:sp>
        <p:nvSpPr>
          <p:cNvPr id="4" name="Text Placeholder 3"/>
          <p:cNvSpPr>
            <a:spLocks noGrp="1"/>
          </p:cNvSpPr>
          <p:nvPr>
            <p:ph type="body" sz="quarter" idx="11"/>
          </p:nvPr>
        </p:nvSpPr>
        <p:spPr/>
        <p:txBody>
          <a:bodyPr/>
          <a:lstStyle/>
          <a:p>
            <a:r>
              <a:rPr lang="en-GB" smtClean="0"/>
              <a:t>“Give it more gas!”</a:t>
            </a:r>
            <a:endParaRPr lang="en-GB" dirty="0"/>
          </a:p>
        </p:txBody>
      </p:sp>
      <p:sp>
        <p:nvSpPr>
          <p:cNvPr id="9" name="Picture Placeholder 8"/>
          <p:cNvSpPr>
            <a:spLocks noGrp="1"/>
          </p:cNvSpPr>
          <p:nvPr>
            <p:ph type="pic" sz="quarter" idx="12"/>
          </p:nvPr>
        </p:nvSpPr>
        <p:spPr/>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mtClean="0"/>
              <a:t>Door closes behind you</a:t>
            </a:r>
            <a:endParaRPr lang="en-GB" dirty="0"/>
          </a:p>
        </p:txBody>
      </p:sp>
      <p:sp>
        <p:nvSpPr>
          <p:cNvPr id="3" name="Text Placeholder 2"/>
          <p:cNvSpPr>
            <a:spLocks noGrp="1"/>
          </p:cNvSpPr>
          <p:nvPr>
            <p:ph type="body" sz="quarter" idx="10"/>
          </p:nvPr>
        </p:nvSpPr>
        <p:spPr/>
        <p:txBody>
          <a:bodyPr/>
          <a:lstStyle/>
          <a:p>
            <a:r>
              <a:rPr lang="en-GB" smtClean="0"/>
              <a:t>The last door or gate through which any model (human or zombie) passed closes all by itself.  Also, it jams or locks and cannot be reopened.  It may be broken down using the normal rules.</a:t>
            </a:r>
            <a:endParaRPr lang="en-GB" dirty="0"/>
          </a:p>
        </p:txBody>
      </p:sp>
      <p:sp>
        <p:nvSpPr>
          <p:cNvPr id="4" name="Text Placeholder 3"/>
          <p:cNvSpPr>
            <a:spLocks noGrp="1"/>
          </p:cNvSpPr>
          <p:nvPr>
            <p:ph type="body" sz="quarter" idx="11"/>
          </p:nvPr>
        </p:nvSpPr>
        <p:spPr/>
        <p:txBody>
          <a:bodyPr/>
          <a:lstStyle/>
          <a:p>
            <a:r>
              <a:rPr lang="en-GB" smtClean="0"/>
              <a:t>“Creak...Slam!”</a:t>
            </a:r>
            <a:endParaRPr lang="en-GB" dirty="0"/>
          </a:p>
        </p:txBody>
      </p:sp>
      <p:sp>
        <p:nvSpPr>
          <p:cNvPr id="9" name="Picture Placeholder 8"/>
          <p:cNvSpPr>
            <a:spLocks noGrp="1"/>
          </p:cNvSpPr>
          <p:nvPr>
            <p:ph type="pic" sz="quarter" idx="12"/>
          </p:nvPr>
        </p:nvSpPr>
        <p:spPr/>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mtClean="0"/>
              <a:t>Fumble!</a:t>
            </a:r>
            <a:endParaRPr lang="en-GB" dirty="0"/>
          </a:p>
        </p:txBody>
      </p:sp>
      <p:sp>
        <p:nvSpPr>
          <p:cNvPr id="3" name="Text Placeholder 2"/>
          <p:cNvSpPr>
            <a:spLocks noGrp="1"/>
          </p:cNvSpPr>
          <p:nvPr>
            <p:ph type="body" sz="quarter" idx="10"/>
          </p:nvPr>
        </p:nvSpPr>
        <p:spPr/>
        <p:txBody>
          <a:bodyPr/>
          <a:lstStyle/>
          <a:p>
            <a:r>
              <a:rPr lang="en-GB" smtClean="0"/>
              <a:t>A random character has dropped an important possession (weapon or discovery).  Place a token to represent this item where the character started their last turn).</a:t>
            </a:r>
            <a:endParaRPr lang="en-GB" dirty="0"/>
          </a:p>
        </p:txBody>
      </p:sp>
      <p:sp>
        <p:nvSpPr>
          <p:cNvPr id="8" name="Text Placeholder 7"/>
          <p:cNvSpPr>
            <a:spLocks noGrp="1"/>
          </p:cNvSpPr>
          <p:nvPr>
            <p:ph type="body" sz="quarter" idx="11"/>
          </p:nvPr>
        </p:nvSpPr>
        <p:spPr/>
        <p:txBody>
          <a:bodyPr/>
          <a:lstStyle/>
          <a:p>
            <a:endParaRPr lang="en-GB"/>
          </a:p>
        </p:txBody>
      </p:sp>
      <p:sp>
        <p:nvSpPr>
          <p:cNvPr id="9" name="Picture Placeholder 8"/>
          <p:cNvSpPr>
            <a:spLocks noGrp="1"/>
          </p:cNvSpPr>
          <p:nvPr>
            <p:ph type="pic" sz="quarter" idx="12"/>
          </p:nvPr>
        </p:nvSpPr>
        <p:spPr/>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mtClean="0"/>
              <a:t>Distraction!</a:t>
            </a:r>
            <a:endParaRPr lang="en-GB" dirty="0"/>
          </a:p>
        </p:txBody>
      </p:sp>
      <p:sp>
        <p:nvSpPr>
          <p:cNvPr id="3" name="Text Placeholder 2"/>
          <p:cNvSpPr>
            <a:spLocks noGrp="1"/>
          </p:cNvSpPr>
          <p:nvPr>
            <p:ph type="body" sz="quarter" idx="10"/>
          </p:nvPr>
        </p:nvSpPr>
        <p:spPr/>
        <p:txBody>
          <a:bodyPr/>
          <a:lstStyle/>
          <a:p>
            <a:r>
              <a:rPr lang="en-GB" sz="2000" dirty="0" smtClean="0"/>
              <a:t>The player may distract the enemy and reposition one of his/her characters by a normal move.  This free move must not cross any impassable terrain, but may ignore enemies.  It will trigger reaction tests as normal.  The free move does not count as an activation; no active shooting is permitted.</a:t>
            </a:r>
            <a:endParaRPr lang="en-GB" sz="2000" dirty="0"/>
          </a:p>
        </p:txBody>
      </p:sp>
      <p:sp>
        <p:nvSpPr>
          <p:cNvPr id="4" name="Text Placeholder 3"/>
          <p:cNvSpPr>
            <a:spLocks noGrp="1"/>
          </p:cNvSpPr>
          <p:nvPr>
            <p:ph type="body" sz="quarter" idx="11"/>
          </p:nvPr>
        </p:nvSpPr>
        <p:spPr/>
        <p:txBody>
          <a:bodyPr/>
          <a:lstStyle/>
          <a:p>
            <a:r>
              <a:rPr lang="en-GB" smtClean="0"/>
              <a:t>“How did you do that?!”</a:t>
            </a:r>
            <a:endParaRPr lang="en-GB" dirty="0"/>
          </a:p>
        </p:txBody>
      </p:sp>
      <p:sp>
        <p:nvSpPr>
          <p:cNvPr id="9" name="Picture Placeholder 8"/>
          <p:cNvSpPr>
            <a:spLocks noGrp="1"/>
          </p:cNvSpPr>
          <p:nvPr>
            <p:ph type="pic" sz="quarter" idx="12"/>
          </p:nvPr>
        </p:nvSpPr>
        <p:spPr/>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mtClean="0"/>
              <a:t>Caught Short!</a:t>
            </a:r>
            <a:endParaRPr lang="en-GB" dirty="0"/>
          </a:p>
        </p:txBody>
      </p:sp>
      <p:sp>
        <p:nvSpPr>
          <p:cNvPr id="3" name="Text Placeholder 2"/>
          <p:cNvSpPr>
            <a:spLocks noGrp="1"/>
          </p:cNvSpPr>
          <p:nvPr>
            <p:ph type="body" sz="quarter" idx="10"/>
          </p:nvPr>
        </p:nvSpPr>
        <p:spPr/>
        <p:txBody>
          <a:bodyPr/>
          <a:lstStyle/>
          <a:p>
            <a:r>
              <a:rPr lang="en-GB" smtClean="0"/>
              <a:t>A random character suffers bellyache.  He/she has their REP lowered by 1 until the character spends an entire activation out of sight of all other models (both enemies and friends).</a:t>
            </a:r>
            <a:endParaRPr lang="en-GB" dirty="0"/>
          </a:p>
        </p:txBody>
      </p:sp>
      <p:sp>
        <p:nvSpPr>
          <p:cNvPr id="4" name="Text Placeholder 3"/>
          <p:cNvSpPr>
            <a:spLocks noGrp="1"/>
          </p:cNvSpPr>
          <p:nvPr>
            <p:ph type="body" sz="quarter" idx="11"/>
          </p:nvPr>
        </p:nvSpPr>
        <p:spPr/>
        <p:txBody>
          <a:bodyPr/>
          <a:lstStyle/>
          <a:p>
            <a:r>
              <a:rPr lang="en-GB" smtClean="0"/>
              <a:t>“Umm, guys.  I really have to go!”</a:t>
            </a:r>
            <a:endParaRPr lang="en-GB" dirty="0"/>
          </a:p>
        </p:txBody>
      </p:sp>
      <p:sp>
        <p:nvSpPr>
          <p:cNvPr id="9" name="Picture Placeholder 8"/>
          <p:cNvSpPr>
            <a:spLocks noGrp="1"/>
          </p:cNvSpPr>
          <p:nvPr>
            <p:ph type="pic" sz="quarter" idx="12"/>
          </p:nvPr>
        </p:nvSpPr>
        <p:spPr/>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mtClean="0"/>
              <a:t>Lost!</a:t>
            </a:r>
            <a:endParaRPr lang="en-GB" dirty="0"/>
          </a:p>
        </p:txBody>
      </p:sp>
      <p:sp>
        <p:nvSpPr>
          <p:cNvPr id="3" name="Text Placeholder 2"/>
          <p:cNvSpPr>
            <a:spLocks noGrp="1"/>
          </p:cNvSpPr>
          <p:nvPr>
            <p:ph type="body" sz="quarter" idx="10"/>
          </p:nvPr>
        </p:nvSpPr>
        <p:spPr/>
        <p:txBody>
          <a:bodyPr/>
          <a:lstStyle/>
          <a:p>
            <a:r>
              <a:rPr lang="en-GB" sz="1700" dirty="0" smtClean="0"/>
              <a:t>A random character becomes disoriented and separated from the rest of the group.  Remove the model from the board and mark the spot.  Each subsequent turn that the character would activate, roll 1d6 against REP.  If a success is rolled, then replace the model 2d6 inches in a random direction from the original position.</a:t>
            </a:r>
            <a:endParaRPr lang="en-GB" sz="1700" dirty="0"/>
          </a:p>
        </p:txBody>
      </p:sp>
      <p:sp>
        <p:nvSpPr>
          <p:cNvPr id="4" name="Text Placeholder 3"/>
          <p:cNvSpPr>
            <a:spLocks noGrp="1"/>
          </p:cNvSpPr>
          <p:nvPr>
            <p:ph type="body" sz="quarter" idx="11"/>
          </p:nvPr>
        </p:nvSpPr>
        <p:spPr/>
        <p:txBody>
          <a:bodyPr/>
          <a:lstStyle/>
          <a:p>
            <a:r>
              <a:rPr lang="en-GB" smtClean="0"/>
              <a:t>“Where’s Harry?  He was right here...”</a:t>
            </a:r>
            <a:endParaRPr lang="en-GB" dirty="0"/>
          </a:p>
        </p:txBody>
      </p:sp>
      <p:sp>
        <p:nvSpPr>
          <p:cNvPr id="9" name="Picture Placeholder 8"/>
          <p:cNvSpPr>
            <a:spLocks noGrp="1"/>
          </p:cNvSpPr>
          <p:nvPr>
            <p:ph type="pic" sz="quarter" idx="12"/>
          </p:nvPr>
        </p:nvSpPr>
        <p:spPr/>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mtClean="0"/>
              <a:t>Key breaks in lock</a:t>
            </a:r>
            <a:endParaRPr lang="en-GB" dirty="0"/>
          </a:p>
        </p:txBody>
      </p:sp>
      <p:sp>
        <p:nvSpPr>
          <p:cNvPr id="3" name="Text Placeholder 2"/>
          <p:cNvSpPr>
            <a:spLocks noGrp="1"/>
          </p:cNvSpPr>
          <p:nvPr>
            <p:ph type="body" sz="quarter" idx="10"/>
          </p:nvPr>
        </p:nvSpPr>
        <p:spPr/>
        <p:txBody>
          <a:bodyPr/>
          <a:lstStyle/>
          <a:p>
            <a:r>
              <a:rPr lang="en-GB" dirty="0" smtClean="0"/>
              <a:t>The last action that used a key (opening or closing a door, or starting or stopping and engine) caused the key to break off in the lock.  The door or engine keeps its current status for the rest of the game.</a:t>
            </a:r>
            <a:endParaRPr lang="en-GB" dirty="0"/>
          </a:p>
        </p:txBody>
      </p:sp>
      <p:sp>
        <p:nvSpPr>
          <p:cNvPr id="4" name="Text Placeholder 3"/>
          <p:cNvSpPr>
            <a:spLocks noGrp="1"/>
          </p:cNvSpPr>
          <p:nvPr>
            <p:ph type="body" sz="quarter" idx="11"/>
          </p:nvPr>
        </p:nvSpPr>
        <p:spPr/>
        <p:txBody>
          <a:bodyPr/>
          <a:lstStyle/>
          <a:p>
            <a:r>
              <a:rPr lang="en-GB" sz="2000" dirty="0" smtClean="0"/>
              <a:t>“Where can we find a locksmith now?”</a:t>
            </a:r>
          </a:p>
        </p:txBody>
      </p:sp>
      <p:sp>
        <p:nvSpPr>
          <p:cNvPr id="9" name="Picture Placeholder 8"/>
          <p:cNvSpPr>
            <a:spLocks noGrp="1"/>
          </p:cNvSpPr>
          <p:nvPr>
            <p:ph type="pic" sz="quarter" idx="12"/>
          </p:nvPr>
        </p:nvSpPr>
        <p:spPr/>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mtClean="0"/>
              <a:t>Strong House</a:t>
            </a:r>
            <a:endParaRPr lang="en-GB" dirty="0"/>
          </a:p>
        </p:txBody>
      </p:sp>
      <p:sp>
        <p:nvSpPr>
          <p:cNvPr id="3" name="Text Placeholder 2"/>
          <p:cNvSpPr>
            <a:spLocks noGrp="1"/>
          </p:cNvSpPr>
          <p:nvPr>
            <p:ph type="body" sz="quarter" idx="10"/>
          </p:nvPr>
        </p:nvSpPr>
        <p:spPr/>
        <p:txBody>
          <a:bodyPr/>
          <a:lstStyle/>
          <a:p>
            <a:r>
              <a:rPr lang="en-GB" dirty="0" smtClean="0"/>
              <a:t>The nearest building (not yet entered) has been fortified.  All external doors and windows are locked and heavily barricaded.  This gives each door and window an extra 1 “REP” when someone tries to break in.</a:t>
            </a:r>
            <a:endParaRPr lang="en-GB" dirty="0"/>
          </a:p>
        </p:txBody>
      </p:sp>
      <p:sp>
        <p:nvSpPr>
          <p:cNvPr id="4" name="Text Placeholder 3"/>
          <p:cNvSpPr>
            <a:spLocks noGrp="1"/>
          </p:cNvSpPr>
          <p:nvPr>
            <p:ph type="body" sz="quarter" idx="11"/>
          </p:nvPr>
        </p:nvSpPr>
        <p:spPr/>
        <p:txBody>
          <a:bodyPr/>
          <a:lstStyle/>
          <a:p>
            <a:r>
              <a:rPr lang="en-GB" smtClean="0"/>
              <a:t>“It’s like Fort Knox!”</a:t>
            </a:r>
            <a:endParaRPr lang="en-GB" dirty="0"/>
          </a:p>
        </p:txBody>
      </p:sp>
      <p:sp>
        <p:nvSpPr>
          <p:cNvPr id="9" name="Picture Placeholder 8"/>
          <p:cNvSpPr>
            <a:spLocks noGrp="1"/>
          </p:cNvSpPr>
          <p:nvPr>
            <p:ph type="pic" sz="quarter" idx="12"/>
          </p:nvPr>
        </p:nvSpPr>
        <p:spPr/>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mtClean="0"/>
              <a:t>Armoured door</a:t>
            </a:r>
            <a:endParaRPr lang="en-GB" dirty="0"/>
          </a:p>
        </p:txBody>
      </p:sp>
      <p:sp>
        <p:nvSpPr>
          <p:cNvPr id="3" name="Text Placeholder 2"/>
          <p:cNvSpPr>
            <a:spLocks noGrp="1"/>
          </p:cNvSpPr>
          <p:nvPr>
            <p:ph type="body" sz="quarter" idx="10"/>
          </p:nvPr>
        </p:nvSpPr>
        <p:spPr/>
        <p:txBody>
          <a:bodyPr/>
          <a:lstStyle/>
          <a:p>
            <a:r>
              <a:rPr lang="en-GB" smtClean="0"/>
              <a:t>The nearest door or gate to the party (that hasn’t yet been opened) is so strongly built as to make it impossible to break down.  It’s also locked.</a:t>
            </a:r>
            <a:endParaRPr lang="en-GB" dirty="0"/>
          </a:p>
        </p:txBody>
      </p:sp>
      <p:sp>
        <p:nvSpPr>
          <p:cNvPr id="4" name="Text Placeholder 3"/>
          <p:cNvSpPr>
            <a:spLocks noGrp="1"/>
          </p:cNvSpPr>
          <p:nvPr>
            <p:ph type="body" sz="quarter" idx="11"/>
          </p:nvPr>
        </p:nvSpPr>
        <p:spPr/>
        <p:txBody>
          <a:bodyPr/>
          <a:lstStyle/>
          <a:p>
            <a:r>
              <a:rPr lang="en-GB" smtClean="0"/>
              <a:t>“They shall not pass!”</a:t>
            </a:r>
            <a:endParaRPr lang="en-GB" dirty="0"/>
          </a:p>
        </p:txBody>
      </p:sp>
      <p:sp>
        <p:nvSpPr>
          <p:cNvPr id="9" name="Picture Placeholder 8"/>
          <p:cNvSpPr>
            <a:spLocks noGrp="1"/>
          </p:cNvSpPr>
          <p:nvPr>
            <p:ph type="pic" sz="quarter" idx="12"/>
          </p:nvPr>
        </p:nvSpPr>
        <p:spPr/>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mtClean="0"/>
              <a:t>Slippery Road</a:t>
            </a:r>
            <a:endParaRPr lang="en-GB" dirty="0"/>
          </a:p>
        </p:txBody>
      </p:sp>
      <p:sp>
        <p:nvSpPr>
          <p:cNvPr id="3" name="Text Placeholder 2"/>
          <p:cNvSpPr>
            <a:spLocks noGrp="1"/>
          </p:cNvSpPr>
          <p:nvPr>
            <p:ph type="body" sz="quarter" idx="10"/>
          </p:nvPr>
        </p:nvSpPr>
        <p:spPr/>
        <p:txBody>
          <a:bodyPr/>
          <a:lstStyle/>
          <a:p>
            <a:r>
              <a:rPr lang="en-GB" sz="2000" dirty="0" smtClean="0"/>
              <a:t>A 4” long stretch of road or corridor just ahead of the party is exceptionally slippery (ice, gravel,  loose carpet, spilt ball bearings...).  Any model moving across it must pass 1d6 against REP (2d6 if fast-moving) or fall over.  Vehicles passing a slippery patch must take a driver control test.</a:t>
            </a:r>
            <a:endParaRPr lang="en-GB" sz="2000" dirty="0"/>
          </a:p>
        </p:txBody>
      </p:sp>
      <p:sp>
        <p:nvSpPr>
          <p:cNvPr id="8" name="Text Placeholder 7"/>
          <p:cNvSpPr>
            <a:spLocks noGrp="1"/>
          </p:cNvSpPr>
          <p:nvPr>
            <p:ph type="body" sz="quarter" idx="11"/>
          </p:nvPr>
        </p:nvSpPr>
        <p:spPr/>
        <p:txBody>
          <a:bodyPr/>
          <a:lstStyle/>
          <a:p>
            <a:endParaRPr lang="en-GB"/>
          </a:p>
        </p:txBody>
      </p:sp>
      <p:sp>
        <p:nvSpPr>
          <p:cNvPr id="9" name="Picture Placeholder 8"/>
          <p:cNvSpPr>
            <a:spLocks noGrp="1"/>
          </p:cNvSpPr>
          <p:nvPr>
            <p:ph type="pic" sz="quarter" idx="12"/>
          </p:nvPr>
        </p:nvSpPr>
        <p:spPr/>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mtClean="0"/>
              <a:t>Out of Fuel</a:t>
            </a:r>
            <a:endParaRPr lang="en-GB" dirty="0"/>
          </a:p>
        </p:txBody>
      </p:sp>
      <p:sp>
        <p:nvSpPr>
          <p:cNvPr id="3" name="Text Placeholder 2"/>
          <p:cNvSpPr>
            <a:spLocks noGrp="1"/>
          </p:cNvSpPr>
          <p:nvPr>
            <p:ph type="body" sz="quarter" idx="10"/>
          </p:nvPr>
        </p:nvSpPr>
        <p:spPr/>
        <p:txBody>
          <a:bodyPr/>
          <a:lstStyle/>
          <a:p>
            <a:r>
              <a:rPr lang="en-GB" smtClean="0"/>
              <a:t>If moving in a vehicle it will now run out of fuel and roll to a stop.</a:t>
            </a:r>
            <a:endParaRPr lang="en-GB" dirty="0"/>
          </a:p>
        </p:txBody>
      </p:sp>
      <p:sp>
        <p:nvSpPr>
          <p:cNvPr id="4" name="Text Placeholder 3"/>
          <p:cNvSpPr>
            <a:spLocks noGrp="1"/>
          </p:cNvSpPr>
          <p:nvPr>
            <p:ph type="body" sz="quarter" idx="11"/>
          </p:nvPr>
        </p:nvSpPr>
        <p:spPr/>
        <p:txBody>
          <a:bodyPr/>
          <a:lstStyle/>
          <a:p>
            <a:r>
              <a:rPr lang="en-GB" smtClean="0"/>
              <a:t>Should’ve remembered to fill up!</a:t>
            </a:r>
            <a:endParaRPr lang="en-GB" dirty="0"/>
          </a:p>
        </p:txBody>
      </p:sp>
      <p:pic>
        <p:nvPicPr>
          <p:cNvPr id="33" name="Picture Placeholder 32" descr="gas-gauge.gif"/>
          <p:cNvPicPr>
            <a:picLocks noGrp="1" noChangeAspect="1"/>
          </p:cNvPicPr>
          <p:nvPr>
            <p:ph type="pic" sz="quarter" idx="12"/>
          </p:nvPr>
        </p:nvPicPr>
        <p:blipFill>
          <a:blip r:embed="rId2" cstate="print"/>
          <a:srcRect t="9764" b="9764"/>
          <a:stretch>
            <a:fillRect/>
          </a:stretch>
        </p:blipFill>
        <p:spPr/>
      </p:pic>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mtClean="0"/>
              <a:t>Gas Leak</a:t>
            </a:r>
            <a:endParaRPr lang="en-GB" dirty="0"/>
          </a:p>
        </p:txBody>
      </p:sp>
      <p:sp>
        <p:nvSpPr>
          <p:cNvPr id="3" name="Text Placeholder 2"/>
          <p:cNvSpPr>
            <a:spLocks noGrp="1"/>
          </p:cNvSpPr>
          <p:nvPr>
            <p:ph type="body" sz="quarter" idx="10"/>
          </p:nvPr>
        </p:nvSpPr>
        <p:spPr/>
        <p:txBody>
          <a:bodyPr/>
          <a:lstStyle/>
          <a:p>
            <a:r>
              <a:rPr lang="en-GB" sz="2000" dirty="0" smtClean="0"/>
              <a:t>The nearest unexplored house smells strongly of gas.  Any shooting within 2” of it has a chance (roll ‘6’ on 1d6) of causing an explosion.  Naked flames have a chance of 4-6.  An explosion destroys the building and causes an Impact 4 hit to everything within 1d6” of it.</a:t>
            </a:r>
            <a:endParaRPr lang="en-GB" sz="2000" dirty="0"/>
          </a:p>
        </p:txBody>
      </p:sp>
      <p:sp>
        <p:nvSpPr>
          <p:cNvPr id="4" name="Text Placeholder 3"/>
          <p:cNvSpPr>
            <a:spLocks noGrp="1"/>
          </p:cNvSpPr>
          <p:nvPr>
            <p:ph type="body" sz="quarter" idx="11"/>
          </p:nvPr>
        </p:nvSpPr>
        <p:spPr/>
        <p:txBody>
          <a:bodyPr/>
          <a:lstStyle/>
          <a:p>
            <a:r>
              <a:rPr lang="en-GB" smtClean="0"/>
              <a:t>“That smells funny...”</a:t>
            </a:r>
            <a:endParaRPr lang="en-GB" dirty="0"/>
          </a:p>
        </p:txBody>
      </p:sp>
      <p:sp>
        <p:nvSpPr>
          <p:cNvPr id="9" name="Picture Placeholder 8"/>
          <p:cNvSpPr>
            <a:spLocks noGrp="1"/>
          </p:cNvSpPr>
          <p:nvPr>
            <p:ph type="pic" sz="quarter" idx="12"/>
          </p:nvPr>
        </p:nvSpPr>
        <p:spPr/>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mtClean="0"/>
              <a:t>Difficult terrain</a:t>
            </a:r>
            <a:endParaRPr lang="en-GB" dirty="0"/>
          </a:p>
        </p:txBody>
      </p:sp>
      <p:sp>
        <p:nvSpPr>
          <p:cNvPr id="3" name="Text Placeholder 2"/>
          <p:cNvSpPr>
            <a:spLocks noGrp="1"/>
          </p:cNvSpPr>
          <p:nvPr>
            <p:ph type="body" sz="quarter" idx="10"/>
          </p:nvPr>
        </p:nvSpPr>
        <p:spPr/>
        <p:txBody>
          <a:bodyPr/>
          <a:lstStyle/>
          <a:p>
            <a:r>
              <a:rPr lang="en-GB" sz="2000" dirty="0" smtClean="0"/>
              <a:t>A 4” long stretch of road or corridor just ahead of the party is hard to cross (broken pavement, debris, floodwater ...).  It cannot be traversed at more than half normal speed; no fast moves are allowed.  A vehicle that is travelling faster than this and is unable to slow down takes a driver control test at -1 REP.</a:t>
            </a:r>
            <a:endParaRPr lang="en-GB" sz="2000" dirty="0"/>
          </a:p>
        </p:txBody>
      </p:sp>
      <p:sp>
        <p:nvSpPr>
          <p:cNvPr id="8" name="Text Placeholder 7"/>
          <p:cNvSpPr>
            <a:spLocks noGrp="1"/>
          </p:cNvSpPr>
          <p:nvPr>
            <p:ph type="body" sz="quarter" idx="11"/>
          </p:nvPr>
        </p:nvSpPr>
        <p:spPr/>
        <p:txBody>
          <a:bodyPr/>
          <a:lstStyle/>
          <a:p>
            <a:endParaRPr lang="en-GB"/>
          </a:p>
        </p:txBody>
      </p:sp>
      <p:sp>
        <p:nvSpPr>
          <p:cNvPr id="9" name="Picture Placeholder 8"/>
          <p:cNvSpPr>
            <a:spLocks noGrp="1"/>
          </p:cNvSpPr>
          <p:nvPr>
            <p:ph type="pic" sz="quarter" idx="12"/>
          </p:nvPr>
        </p:nvSpPr>
        <p:spPr/>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mtClean="0"/>
              <a:t>No more zombies</a:t>
            </a:r>
            <a:endParaRPr lang="en-GB" dirty="0"/>
          </a:p>
        </p:txBody>
      </p:sp>
      <p:sp>
        <p:nvSpPr>
          <p:cNvPr id="3" name="Text Placeholder 2"/>
          <p:cNvSpPr>
            <a:spLocks noGrp="1"/>
          </p:cNvSpPr>
          <p:nvPr>
            <p:ph type="body" sz="quarter" idx="10"/>
          </p:nvPr>
        </p:nvSpPr>
        <p:spPr/>
        <p:txBody>
          <a:bodyPr/>
          <a:lstStyle/>
          <a:p>
            <a:r>
              <a:rPr lang="en-GB" dirty="0" smtClean="0"/>
              <a:t>Each time a new zombie is generated by noise, roll a d6.  A result of ‘6’ indicates that this is the last zombie to be created in this manner.  Note that PEFs or unexplored buildings may still result in the placement of fresh zombies.</a:t>
            </a:r>
            <a:endParaRPr lang="en-GB" dirty="0"/>
          </a:p>
        </p:txBody>
      </p:sp>
      <p:sp>
        <p:nvSpPr>
          <p:cNvPr id="4" name="Text Placeholder 3"/>
          <p:cNvSpPr>
            <a:spLocks noGrp="1"/>
          </p:cNvSpPr>
          <p:nvPr>
            <p:ph type="body" sz="quarter" idx="11"/>
          </p:nvPr>
        </p:nvSpPr>
        <p:spPr/>
        <p:txBody>
          <a:bodyPr/>
          <a:lstStyle/>
          <a:p>
            <a:r>
              <a:rPr lang="en-GB" smtClean="0"/>
              <a:t>There is a limit to every horde!</a:t>
            </a:r>
            <a:endParaRPr lang="en-GB" dirty="0"/>
          </a:p>
        </p:txBody>
      </p:sp>
      <p:sp>
        <p:nvSpPr>
          <p:cNvPr id="9" name="Picture Placeholder 8"/>
          <p:cNvSpPr>
            <a:spLocks noGrp="1"/>
          </p:cNvSpPr>
          <p:nvPr>
            <p:ph type="pic" sz="quarter" idx="12"/>
          </p:nvPr>
        </p:nvSpPr>
        <p:spPr/>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mtClean="0"/>
              <a:t>Look out!  Behind you!</a:t>
            </a:r>
            <a:endParaRPr lang="en-GB" dirty="0"/>
          </a:p>
        </p:txBody>
      </p:sp>
      <p:sp>
        <p:nvSpPr>
          <p:cNvPr id="3" name="Text Placeholder 2"/>
          <p:cNvSpPr>
            <a:spLocks noGrp="1"/>
          </p:cNvSpPr>
          <p:nvPr>
            <p:ph type="body" sz="quarter" idx="10"/>
          </p:nvPr>
        </p:nvSpPr>
        <p:spPr/>
        <p:txBody>
          <a:bodyPr/>
          <a:lstStyle/>
          <a:p>
            <a:r>
              <a:rPr lang="en-GB" smtClean="0"/>
              <a:t>A random character is detected by all enemies within 12”, even if hidden from view.  Maybe they made a sound, maybe the zombies smell them...</a:t>
            </a:r>
            <a:endParaRPr lang="en-GB" dirty="0"/>
          </a:p>
        </p:txBody>
      </p:sp>
      <p:sp>
        <p:nvSpPr>
          <p:cNvPr id="4" name="Text Placeholder 3"/>
          <p:cNvSpPr>
            <a:spLocks noGrp="1"/>
          </p:cNvSpPr>
          <p:nvPr>
            <p:ph type="body" sz="quarter" idx="11"/>
          </p:nvPr>
        </p:nvSpPr>
        <p:spPr/>
        <p:txBody>
          <a:bodyPr/>
          <a:lstStyle/>
          <a:p>
            <a:r>
              <a:rPr lang="en-GB" smtClean="0"/>
              <a:t>Squeaky floorboards?</a:t>
            </a:r>
            <a:endParaRPr lang="en-GB" dirty="0"/>
          </a:p>
        </p:txBody>
      </p:sp>
      <p:sp>
        <p:nvSpPr>
          <p:cNvPr id="9" name="Picture Placeholder 8"/>
          <p:cNvSpPr>
            <a:spLocks noGrp="1"/>
          </p:cNvSpPr>
          <p:nvPr>
            <p:ph type="pic" sz="quarter" idx="12"/>
          </p:nvPr>
        </p:nvSpPr>
        <p:spPr/>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mtClean="0"/>
              <a:t>Coughing or sneezing fit</a:t>
            </a:r>
            <a:endParaRPr lang="en-GB" dirty="0"/>
          </a:p>
        </p:txBody>
      </p:sp>
      <p:sp>
        <p:nvSpPr>
          <p:cNvPr id="3" name="Text Placeholder 2"/>
          <p:cNvSpPr>
            <a:spLocks noGrp="1"/>
          </p:cNvSpPr>
          <p:nvPr>
            <p:ph type="body" sz="quarter" idx="10"/>
          </p:nvPr>
        </p:nvSpPr>
        <p:spPr/>
        <p:txBody>
          <a:bodyPr/>
          <a:lstStyle/>
          <a:p>
            <a:r>
              <a:rPr lang="en-GB" sz="2000" dirty="0" smtClean="0"/>
              <a:t>A random character suffers a bout of coughing.  Each time he/she is active, roll 1d6:</a:t>
            </a:r>
          </a:p>
          <a:p>
            <a:pPr>
              <a:buFont typeface="Arial" pitchFamily="34" charset="0"/>
              <a:buChar char="•"/>
            </a:pPr>
            <a:r>
              <a:rPr lang="en-GB" sz="2000" dirty="0" smtClean="0"/>
              <a:t> 1-2 The fit subsides.  Don’t roll again.</a:t>
            </a:r>
          </a:p>
          <a:p>
            <a:pPr>
              <a:buFont typeface="Arial" pitchFamily="34" charset="0"/>
              <a:buChar char="•"/>
            </a:pPr>
            <a:r>
              <a:rPr lang="en-GB" sz="2000" dirty="0" smtClean="0"/>
              <a:t> 3-4 Suppress the cough.</a:t>
            </a:r>
          </a:p>
          <a:p>
            <a:pPr>
              <a:buFont typeface="Arial" pitchFamily="34" charset="0"/>
              <a:buChar char="•"/>
            </a:pPr>
            <a:r>
              <a:rPr lang="en-GB" sz="2000" dirty="0" smtClean="0"/>
              <a:t> 5-6 Loud noise, equal to 1 shot.</a:t>
            </a:r>
          </a:p>
          <a:p>
            <a:endParaRPr lang="en-GB" sz="2000" dirty="0"/>
          </a:p>
        </p:txBody>
      </p:sp>
      <p:sp>
        <p:nvSpPr>
          <p:cNvPr id="4" name="Text Placeholder 3"/>
          <p:cNvSpPr>
            <a:spLocks noGrp="1"/>
          </p:cNvSpPr>
          <p:nvPr>
            <p:ph type="body" sz="quarter" idx="11"/>
          </p:nvPr>
        </p:nvSpPr>
        <p:spPr/>
        <p:txBody>
          <a:bodyPr/>
          <a:lstStyle/>
          <a:p>
            <a:r>
              <a:rPr lang="en-GB" smtClean="0"/>
              <a:t>Hay fever?  Got a cold?</a:t>
            </a:r>
            <a:endParaRPr lang="en-GB" dirty="0"/>
          </a:p>
        </p:txBody>
      </p:sp>
      <p:sp>
        <p:nvSpPr>
          <p:cNvPr id="9" name="Picture Placeholder 8"/>
          <p:cNvSpPr>
            <a:spLocks noGrp="1"/>
          </p:cNvSpPr>
          <p:nvPr>
            <p:ph type="pic" sz="quarter" idx="12"/>
          </p:nvPr>
        </p:nvSpPr>
        <p:spPr/>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mtClean="0"/>
              <a:t>Booby trap</a:t>
            </a:r>
            <a:endParaRPr lang="en-GB" dirty="0"/>
          </a:p>
        </p:txBody>
      </p:sp>
      <p:sp>
        <p:nvSpPr>
          <p:cNvPr id="8" name="Text Placeholder 7"/>
          <p:cNvSpPr>
            <a:spLocks noGrp="1"/>
          </p:cNvSpPr>
          <p:nvPr>
            <p:ph type="body" sz="quarter" idx="10"/>
          </p:nvPr>
        </p:nvSpPr>
        <p:spPr/>
        <p:txBody>
          <a:bodyPr/>
          <a:lstStyle/>
          <a:p>
            <a:endParaRPr lang="en-GB"/>
          </a:p>
        </p:txBody>
      </p:sp>
      <p:sp>
        <p:nvSpPr>
          <p:cNvPr id="4" name="Text Placeholder 3"/>
          <p:cNvSpPr>
            <a:spLocks noGrp="1"/>
          </p:cNvSpPr>
          <p:nvPr>
            <p:ph type="body" sz="quarter" idx="11"/>
          </p:nvPr>
        </p:nvSpPr>
        <p:spPr/>
        <p:txBody>
          <a:bodyPr/>
          <a:lstStyle/>
          <a:p>
            <a:r>
              <a:rPr lang="en-GB" smtClean="0"/>
              <a:t>“Hey!  That’s dangerous!”</a:t>
            </a:r>
            <a:endParaRPr lang="en-GB" dirty="0"/>
          </a:p>
        </p:txBody>
      </p:sp>
      <p:sp>
        <p:nvSpPr>
          <p:cNvPr id="9" name="Picture Placeholder 8"/>
          <p:cNvSpPr>
            <a:spLocks noGrp="1"/>
          </p:cNvSpPr>
          <p:nvPr>
            <p:ph type="pic" sz="quarter" idx="12"/>
          </p:nvPr>
        </p:nvSpPr>
        <p:spPr/>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mtClean="0"/>
              <a:t>Weapon Breaks</a:t>
            </a:r>
            <a:endParaRPr lang="en-GB" dirty="0"/>
          </a:p>
        </p:txBody>
      </p:sp>
      <p:sp>
        <p:nvSpPr>
          <p:cNvPr id="3" name="Text Placeholder 2"/>
          <p:cNvSpPr>
            <a:spLocks noGrp="1"/>
          </p:cNvSpPr>
          <p:nvPr>
            <p:ph type="body" sz="quarter" idx="10"/>
          </p:nvPr>
        </p:nvSpPr>
        <p:spPr/>
        <p:txBody>
          <a:bodyPr/>
          <a:lstStyle/>
          <a:p>
            <a:r>
              <a:rPr lang="en-GB" smtClean="0"/>
              <a:t>The primary weapon of a random character suddenly falls apart and is now useless.</a:t>
            </a:r>
            <a:endParaRPr lang="en-GB" dirty="0" smtClean="0"/>
          </a:p>
        </p:txBody>
      </p:sp>
      <p:sp>
        <p:nvSpPr>
          <p:cNvPr id="4" name="Text Placeholder 3"/>
          <p:cNvSpPr>
            <a:spLocks noGrp="1"/>
          </p:cNvSpPr>
          <p:nvPr>
            <p:ph type="body" sz="quarter" idx="11"/>
          </p:nvPr>
        </p:nvSpPr>
        <p:spPr/>
        <p:txBody>
          <a:bodyPr/>
          <a:lstStyle/>
          <a:p>
            <a:r>
              <a:rPr lang="en-GB" smtClean="0"/>
              <a:t>Shouldn’t have used it as a hammer</a:t>
            </a:r>
            <a:endParaRPr lang="en-GB" dirty="0"/>
          </a:p>
        </p:txBody>
      </p:sp>
      <p:pic>
        <p:nvPicPr>
          <p:cNvPr id="6" name="Picture Placeholder 5" descr="24punjenje.jpg"/>
          <p:cNvPicPr>
            <a:picLocks noGrp="1" noChangeAspect="1"/>
          </p:cNvPicPr>
          <p:nvPr>
            <p:ph type="pic" sz="quarter" idx="12"/>
          </p:nvPr>
        </p:nvPicPr>
        <p:blipFill>
          <a:blip r:embed="rId2" cstate="print"/>
          <a:srcRect l="7209" r="7209"/>
          <a:stretch>
            <a:fillRect/>
          </a:stretch>
        </p:blip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mtClean="0"/>
              <a:t>Car Alarm</a:t>
            </a:r>
            <a:endParaRPr lang="en-GB" dirty="0"/>
          </a:p>
        </p:txBody>
      </p:sp>
      <p:sp>
        <p:nvSpPr>
          <p:cNvPr id="3" name="Text Placeholder 2"/>
          <p:cNvSpPr>
            <a:spLocks noGrp="1"/>
          </p:cNvSpPr>
          <p:nvPr>
            <p:ph type="body" sz="quarter" idx="10"/>
          </p:nvPr>
        </p:nvSpPr>
        <p:spPr/>
        <p:txBody>
          <a:bodyPr/>
          <a:lstStyle/>
          <a:p>
            <a:r>
              <a:rPr lang="en-GB" sz="2000" dirty="0" smtClean="0"/>
              <a:t>A random vehicle has its car alarm go off:</a:t>
            </a:r>
          </a:p>
          <a:p>
            <a:pPr>
              <a:buFont typeface="Arial" pitchFamily="34" charset="0"/>
              <a:buChar char="•"/>
            </a:pPr>
            <a:r>
              <a:rPr lang="en-GB" sz="2000" dirty="0" smtClean="0"/>
              <a:t> Roll each turn to attract zombies.</a:t>
            </a:r>
          </a:p>
          <a:p>
            <a:pPr>
              <a:buFont typeface="Arial" pitchFamily="34" charset="0"/>
              <a:buChar char="•"/>
            </a:pPr>
            <a:r>
              <a:rPr lang="en-GB" sz="2000" dirty="0" smtClean="0"/>
              <a:t> May be disconnected by successfully “hotwiring” the vehicle.</a:t>
            </a:r>
          </a:p>
          <a:p>
            <a:pPr>
              <a:buFont typeface="Arial" pitchFamily="34" charset="0"/>
              <a:buChar char="•"/>
            </a:pPr>
            <a:r>
              <a:rPr lang="en-GB" sz="2000" dirty="0" smtClean="0"/>
              <a:t> If a Raid encounter then the enemy will now count as fully aware.</a:t>
            </a:r>
          </a:p>
          <a:p>
            <a:endParaRPr lang="en-GB" sz="2000" dirty="0"/>
          </a:p>
        </p:txBody>
      </p:sp>
      <p:sp>
        <p:nvSpPr>
          <p:cNvPr id="4" name="Text Placeholder 3"/>
          <p:cNvSpPr>
            <a:spLocks noGrp="1"/>
          </p:cNvSpPr>
          <p:nvPr>
            <p:ph type="body" sz="quarter" idx="11"/>
          </p:nvPr>
        </p:nvSpPr>
        <p:spPr/>
        <p:txBody>
          <a:bodyPr/>
          <a:lstStyle/>
          <a:p>
            <a:r>
              <a:rPr lang="en-GB" smtClean="0"/>
              <a:t>Stop that noise!</a:t>
            </a:r>
            <a:endParaRPr lang="en-GB" dirty="0"/>
          </a:p>
        </p:txBody>
      </p:sp>
      <p:pic>
        <p:nvPicPr>
          <p:cNvPr id="8" name="Picture Placeholder 7" descr="ca2.gif"/>
          <p:cNvPicPr>
            <a:picLocks noGrp="1" noChangeAspect="1"/>
          </p:cNvPicPr>
          <p:nvPr>
            <p:ph type="pic" sz="quarter" idx="12"/>
          </p:nvPr>
        </p:nvPicPr>
        <p:blipFill>
          <a:blip r:embed="rId2" cstate="print"/>
          <a:srcRect l="867" r="867"/>
          <a:stretch>
            <a:fillRect/>
          </a:stretch>
        </p:blip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mtClean="0"/>
              <a:t>Impassable</a:t>
            </a:r>
            <a:endParaRPr lang="en-GB" dirty="0"/>
          </a:p>
        </p:txBody>
      </p:sp>
      <p:sp>
        <p:nvSpPr>
          <p:cNvPr id="3" name="Text Placeholder 2"/>
          <p:cNvSpPr>
            <a:spLocks noGrp="1"/>
          </p:cNvSpPr>
          <p:nvPr>
            <p:ph type="body" sz="quarter" idx="10"/>
          </p:nvPr>
        </p:nvSpPr>
        <p:spPr/>
        <p:txBody>
          <a:bodyPr/>
          <a:lstStyle/>
          <a:p>
            <a:r>
              <a:rPr lang="en-GB" smtClean="0"/>
              <a:t>The street or corridor that a random character is on is blocked and impassable just before the next intersection (fallen tree, barricade, traffic accident...)</a:t>
            </a:r>
            <a:endParaRPr lang="en-GB" dirty="0" smtClean="0"/>
          </a:p>
        </p:txBody>
      </p:sp>
      <p:sp>
        <p:nvSpPr>
          <p:cNvPr id="4" name="Text Placeholder 3"/>
          <p:cNvSpPr>
            <a:spLocks noGrp="1"/>
          </p:cNvSpPr>
          <p:nvPr>
            <p:ph type="body" sz="quarter" idx="11"/>
          </p:nvPr>
        </p:nvSpPr>
        <p:spPr/>
        <p:txBody>
          <a:bodyPr/>
          <a:lstStyle/>
          <a:p>
            <a:r>
              <a:rPr lang="en-GB" smtClean="0"/>
              <a:t>I told you we should have turned left!</a:t>
            </a:r>
            <a:endParaRPr lang="en-GB" dirty="0"/>
          </a:p>
        </p:txBody>
      </p:sp>
      <p:pic>
        <p:nvPicPr>
          <p:cNvPr id="8" name="Picture Placeholder 7" descr="normal_warning_street_sign_dead_end.png"/>
          <p:cNvPicPr>
            <a:picLocks noGrp="1" noChangeAspect="1"/>
          </p:cNvPicPr>
          <p:nvPr>
            <p:ph type="pic" sz="quarter" idx="12"/>
          </p:nvPr>
        </p:nvPicPr>
        <p:blipFill>
          <a:blip r:embed="rId2" cstate="print"/>
          <a:srcRect l="2540" r="2540"/>
          <a:stretch>
            <a:fillRect/>
          </a:stretch>
        </p:blip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mtClean="0"/>
              <a:t>Keys in the Ignition</a:t>
            </a:r>
            <a:endParaRPr lang="en-GB" dirty="0"/>
          </a:p>
        </p:txBody>
      </p:sp>
      <p:sp>
        <p:nvSpPr>
          <p:cNvPr id="3" name="Text Placeholder 2"/>
          <p:cNvSpPr>
            <a:spLocks noGrp="1"/>
          </p:cNvSpPr>
          <p:nvPr>
            <p:ph type="body" sz="quarter" idx="10"/>
          </p:nvPr>
        </p:nvSpPr>
        <p:spPr/>
        <p:txBody>
          <a:bodyPr/>
          <a:lstStyle/>
          <a:p>
            <a:r>
              <a:rPr lang="en-GB" smtClean="0"/>
              <a:t>If using a vehicle and left it parked, you left the keys in the ignition.</a:t>
            </a:r>
            <a:endParaRPr lang="en-GB" dirty="0" smtClean="0"/>
          </a:p>
        </p:txBody>
      </p:sp>
      <p:sp>
        <p:nvSpPr>
          <p:cNvPr id="4" name="Text Placeholder 3"/>
          <p:cNvSpPr>
            <a:spLocks noGrp="1"/>
          </p:cNvSpPr>
          <p:nvPr>
            <p:ph type="body" sz="quarter" idx="11"/>
          </p:nvPr>
        </p:nvSpPr>
        <p:spPr/>
        <p:txBody>
          <a:bodyPr/>
          <a:lstStyle/>
          <a:p>
            <a:r>
              <a:rPr lang="en-GB" smtClean="0"/>
              <a:t>I can’t find my keys!</a:t>
            </a:r>
            <a:endParaRPr lang="en-GB" dirty="0"/>
          </a:p>
        </p:txBody>
      </p:sp>
      <p:pic>
        <p:nvPicPr>
          <p:cNvPr id="8" name="Picture Placeholder 7" descr="ss-2566292-carKeys.jpg"/>
          <p:cNvPicPr>
            <a:picLocks noGrp="1" noChangeAspect="1"/>
          </p:cNvPicPr>
          <p:nvPr>
            <p:ph type="pic" sz="quarter" idx="12"/>
          </p:nvPr>
        </p:nvPicPr>
        <p:blipFill>
          <a:blip r:embed="rId2" cstate="print"/>
          <a:srcRect l="516" r="516"/>
          <a:stretch>
            <a:fillRect/>
          </a:stretch>
        </p:blip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smtClean="0"/>
              <a:t>Fire!</a:t>
            </a:r>
            <a:endParaRPr lang="en-GB" dirty="0"/>
          </a:p>
        </p:txBody>
      </p:sp>
      <p:sp>
        <p:nvSpPr>
          <p:cNvPr id="3" name="Text Placeholder 2"/>
          <p:cNvSpPr>
            <a:spLocks noGrp="1"/>
          </p:cNvSpPr>
          <p:nvPr>
            <p:ph type="body" sz="quarter" idx="10"/>
          </p:nvPr>
        </p:nvSpPr>
        <p:spPr/>
        <p:txBody>
          <a:bodyPr/>
          <a:lstStyle/>
          <a:p>
            <a:r>
              <a:rPr lang="en-GB" smtClean="0"/>
              <a:t>Fire – A nearby building has caught fire attracting 2d6 zombies placed normally.</a:t>
            </a:r>
            <a:endParaRPr lang="en-GB" dirty="0" smtClean="0"/>
          </a:p>
        </p:txBody>
      </p:sp>
      <p:sp>
        <p:nvSpPr>
          <p:cNvPr id="4" name="Text Placeholder 3"/>
          <p:cNvSpPr>
            <a:spLocks noGrp="1"/>
          </p:cNvSpPr>
          <p:nvPr>
            <p:ph type="body" sz="quarter" idx="11"/>
          </p:nvPr>
        </p:nvSpPr>
        <p:spPr/>
        <p:txBody>
          <a:bodyPr/>
          <a:lstStyle/>
          <a:p>
            <a:r>
              <a:rPr lang="en-GB" smtClean="0"/>
              <a:t>What the blazes!</a:t>
            </a:r>
            <a:endParaRPr lang="en-GB" dirty="0"/>
          </a:p>
        </p:txBody>
      </p:sp>
      <p:pic>
        <p:nvPicPr>
          <p:cNvPr id="8" name="Picture Placeholder 7" descr="housefire.gif"/>
          <p:cNvPicPr>
            <a:picLocks noGrp="1" noChangeAspect="1"/>
          </p:cNvPicPr>
          <p:nvPr>
            <p:ph type="pic" sz="quarter" idx="12"/>
          </p:nvPr>
        </p:nvPicPr>
        <p:blipFill>
          <a:blip r:embed="rId2" cstate="print"/>
          <a:srcRect t="1874" b="1874"/>
          <a:stretch>
            <a:fillRect/>
          </a:stretch>
        </p:blipFill>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w="38100">
          <a:solidFill>
            <a:schemeClr val="tx1"/>
          </a:solidFill>
        </a:ln>
      </a:spPr>
      <a:bodyPr vert="horz" lIns="91440" tIns="45720" rIns="91440" bIns="45720" rtlCol="0" anchor="t" anchorCtr="0">
        <a:normAutofit/>
      </a:bodyPr>
      <a:lstStyle>
        <a:defPPr marL="0" marR="0" indent="0" algn="l" defTabSz="914400" rtl="0" eaLnBrk="1" fontAlgn="auto" latinLnBrk="0" hangingPunct="1">
          <a:lnSpc>
            <a:spcPct val="100000"/>
          </a:lnSpc>
          <a:spcBef>
            <a:spcPct val="0"/>
          </a:spcBef>
          <a:spcAft>
            <a:spcPts val="0"/>
          </a:spcAft>
          <a:buClrTx/>
          <a:buSzTx/>
          <a:buFontTx/>
          <a:buNone/>
          <a:tabLst/>
          <a:defRPr kumimoji="0" sz="2400" b="0" i="0" u="none" strike="noStrike" kern="1200" cap="none" spc="0" normalizeH="0" baseline="0" noProof="0" dirty="0" smtClean="0">
            <a:ln>
              <a:noFill/>
            </a:ln>
            <a:solidFill>
              <a:schemeClr val="tx1"/>
            </a:solidFill>
            <a:effectLst/>
            <a:uLnTx/>
            <a:uFillTx/>
            <a:latin typeface="+mj-lt"/>
            <a:ea typeface="+mj-ea"/>
            <a:cs typeface="+mj-cs"/>
          </a:defRPr>
        </a:defPPr>
      </a:lstStyle>
    </a:txDef>
  </a:objectDefaults>
  <a:extraClrSchemeLst/>
</a:theme>
</file>

<file path=docProps/app.xml><?xml version="1.0" encoding="utf-8"?>
<Properties xmlns="http://schemas.openxmlformats.org/officeDocument/2006/extended-properties" xmlns:vt="http://schemas.openxmlformats.org/officeDocument/2006/docPropsVTypes">
  <TotalTime>2909</TotalTime>
  <Words>1687</Words>
  <Application>Microsoft Office PowerPoint</Application>
  <PresentationFormat>Custom</PresentationFormat>
  <Paragraphs>136</Paragraphs>
  <Slides>45</Slides>
  <Notes>0</Notes>
  <HiddenSlides>0</HiddenSlides>
  <MMClips>0</MMClips>
  <ScaleCrop>false</ScaleCrop>
  <HeadingPairs>
    <vt:vector size="4" baseType="variant">
      <vt:variant>
        <vt:lpstr>Theme</vt:lpstr>
      </vt:variant>
      <vt:variant>
        <vt:i4>1</vt:i4>
      </vt:variant>
      <vt:variant>
        <vt:lpstr>Slide Titles</vt:lpstr>
      </vt:variant>
      <vt:variant>
        <vt:i4>45</vt:i4>
      </vt:variant>
    </vt:vector>
  </HeadingPairs>
  <TitlesOfParts>
    <vt:vector size="46" baseType="lpstr">
      <vt:lpstr>Office Theme</vt:lpstr>
      <vt:lpstr>Slide 1</vt:lpstr>
      <vt:lpstr>Barking Dog</vt:lpstr>
      <vt:lpstr>Wrong Ammunition</vt:lpstr>
      <vt:lpstr>Out of Fuel</vt:lpstr>
      <vt:lpstr>Weapon Breaks</vt:lpstr>
      <vt:lpstr>Car Alarm</vt:lpstr>
      <vt:lpstr>Impassable</vt:lpstr>
      <vt:lpstr>Keys in the Ignition</vt:lpstr>
      <vt:lpstr>Fire!</vt:lpstr>
      <vt:lpstr>Shadows</vt:lpstr>
      <vt:lpstr>What’s in the Closet?</vt:lpstr>
      <vt:lpstr>Back Seat</vt:lpstr>
      <vt:lpstr>Stormy Weather</vt:lpstr>
      <vt:lpstr>Black Helicopter</vt:lpstr>
      <vt:lpstr>Safe Haven</vt:lpstr>
      <vt:lpstr>Cell Phone</vt:lpstr>
      <vt:lpstr>Feeling Unwell</vt:lpstr>
      <vt:lpstr>Pause for Reflection</vt:lpstr>
      <vt:lpstr>Risen Again</vt:lpstr>
      <vt:lpstr>Loved One</vt:lpstr>
      <vt:lpstr>Barricade Fails</vt:lpstr>
      <vt:lpstr>All Quiet</vt:lpstr>
      <vt:lpstr>Thousands of Them!</vt:lpstr>
      <vt:lpstr>Zombies Ignore You!</vt:lpstr>
      <vt:lpstr>Inspirational Speech</vt:lpstr>
      <vt:lpstr>Flat tyre</vt:lpstr>
      <vt:lpstr>Sprained Ankle</vt:lpstr>
      <vt:lpstr>A Clue to “The Cure”</vt:lpstr>
      <vt:lpstr>Reshuffle</vt:lpstr>
      <vt:lpstr>Car Engine Stalls</vt:lpstr>
      <vt:lpstr>Door closes behind you</vt:lpstr>
      <vt:lpstr>Fumble!</vt:lpstr>
      <vt:lpstr>Distraction!</vt:lpstr>
      <vt:lpstr>Caught Short!</vt:lpstr>
      <vt:lpstr>Lost!</vt:lpstr>
      <vt:lpstr>Key breaks in lock</vt:lpstr>
      <vt:lpstr>Strong House</vt:lpstr>
      <vt:lpstr>Armoured door</vt:lpstr>
      <vt:lpstr>Slippery Road</vt:lpstr>
      <vt:lpstr>Gas Leak</vt:lpstr>
      <vt:lpstr>Difficult terrain</vt:lpstr>
      <vt:lpstr>No more zombies</vt:lpstr>
      <vt:lpstr>Look out!  Behind you!</vt:lpstr>
      <vt:lpstr>Coughing or sneezing fit</vt:lpstr>
      <vt:lpstr>Booby trap</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Hugh</dc:creator>
  <cp:lastModifiedBy>Hugh</cp:lastModifiedBy>
  <cp:revision>63</cp:revision>
  <dcterms:created xsi:type="dcterms:W3CDTF">2006-08-16T00:00:00Z</dcterms:created>
  <dcterms:modified xsi:type="dcterms:W3CDTF">2012-07-05T20:44:07Z</dcterms:modified>
</cp:coreProperties>
</file>