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260" r:id="rId2"/>
    <p:sldId id="258" r:id="rId3"/>
    <p:sldId id="259" r:id="rId4"/>
    <p:sldId id="261" r:id="rId5"/>
    <p:sldId id="262" r:id="rId6"/>
    <p:sldId id="263" r:id="rId7"/>
    <p:sldId id="264" r:id="rId8"/>
    <p:sldId id="290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6" r:id="rId17"/>
    <p:sldId id="278" r:id="rId18"/>
    <p:sldId id="277" r:id="rId19"/>
    <p:sldId id="281" r:id="rId20"/>
    <p:sldId id="282" r:id="rId21"/>
    <p:sldId id="271" r:id="rId22"/>
    <p:sldId id="283" r:id="rId23"/>
    <p:sldId id="284" r:id="rId24"/>
    <p:sldId id="273" r:id="rId25"/>
    <p:sldId id="285" r:id="rId26"/>
    <p:sldId id="286" r:id="rId27"/>
    <p:sldId id="289" r:id="rId28"/>
    <p:sldId id="287" r:id="rId29"/>
    <p:sldId id="288" r:id="rId30"/>
    <p:sldId id="27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3300"/>
    <a:srgbClr val="CC99FF"/>
    <a:srgbClr val="9900FF"/>
    <a:srgbClr val="008000"/>
    <a:srgbClr val="FFFF00"/>
    <a:srgbClr val="3366FF"/>
    <a:srgbClr val="FF6600"/>
    <a:srgbClr val="CC00FF"/>
    <a:srgbClr val="1CA6E4"/>
    <a:srgbClr val="00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58" autoAdjust="0"/>
    <p:restoredTop sz="94660"/>
  </p:normalViewPr>
  <p:slideViewPr>
    <p:cSldViewPr>
      <p:cViewPr>
        <p:scale>
          <a:sx n="66" d="100"/>
          <a:sy n="66" d="100"/>
        </p:scale>
        <p:origin x="-1602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09070-33AD-4C63-9CC5-59768B9A489F}" type="datetimeFigureOut">
              <a:rPr lang="en-US" smtClean="0"/>
              <a:pPr/>
              <a:t>6/1/2013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AF02-7E48-4A83-91EF-02DC69D871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22057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5AF02-7E48-4A83-91EF-02DC69D871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0385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4292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9011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651171i085p8my3i.gi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692400" y="1447800"/>
            <a:ext cx="3632200" cy="9906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8870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60313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859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999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7867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232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6103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775627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6/1/2013</a:t>
            </a:fld>
            <a:endParaRPr lang="en-US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2AED99-7FB4-404E-8A97-64753DCE42EC}" type="slidenum">
              <a:rPr lang="en-US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E3B30">
                  <a:shade val="90000"/>
                </a:srgb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3119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7.jpeg"/><Relationship Id="rId7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30.xml"/><Relationship Id="rId4" Type="http://schemas.openxmlformats.org/officeDocument/2006/relationships/slide" Target="slide5.xml"/><Relationship Id="rId9" Type="http://schemas.openxmlformats.org/officeDocument/2006/relationships/slide" Target="slide1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8.jpeg"/><Relationship Id="rId7" Type="http://schemas.openxmlformats.org/officeDocument/2006/relationships/slide" Target="slide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30.xml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image" Target="../media/image19.png"/><Relationship Id="rId9" Type="http://schemas.openxmlformats.org/officeDocument/2006/relationships/slide" Target="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0.jpeg"/><Relationship Id="rId7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30.xml"/><Relationship Id="rId9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21.jpeg"/><Relationship Id="rId7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30.xml"/><Relationship Id="rId4" Type="http://schemas.openxmlformats.org/officeDocument/2006/relationships/slide" Target="slide5.xml"/><Relationship Id="rId9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2.jpeg"/><Relationship Id="rId7" Type="http://schemas.openxmlformats.org/officeDocument/2006/relationships/slide" Target="slide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slide" Target="slide30.xml"/><Relationship Id="rId9" Type="http://schemas.openxmlformats.org/officeDocument/2006/relationships/slide" Target="slide1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3.jpeg"/><Relationship Id="rId7" Type="http://schemas.openxmlformats.org/officeDocument/2006/relationships/slide" Target="slide5.xml"/><Relationship Id="rId12" Type="http://schemas.openxmlformats.org/officeDocument/2006/relationships/slide" Target="slide3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7.xml"/><Relationship Id="rId11" Type="http://schemas.openxmlformats.org/officeDocument/2006/relationships/slide" Target="slide11.xml"/><Relationship Id="rId5" Type="http://schemas.openxmlformats.org/officeDocument/2006/relationships/slide" Target="slide16.xml"/><Relationship Id="rId10" Type="http://schemas.openxmlformats.org/officeDocument/2006/relationships/slide" Target="slide2.xml"/><Relationship Id="rId4" Type="http://schemas.openxmlformats.org/officeDocument/2006/relationships/slide" Target="slide15.xml"/><Relationship Id="rId9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13" Type="http://schemas.openxmlformats.org/officeDocument/2006/relationships/slide" Target="slide2.xml"/><Relationship Id="rId3" Type="http://schemas.openxmlformats.org/officeDocument/2006/relationships/image" Target="../media/image23.jpeg"/><Relationship Id="rId7" Type="http://schemas.openxmlformats.org/officeDocument/2006/relationships/hyperlink" Target="ORDE%20REAKSI.pptx" TargetMode="External"/><Relationship Id="rId12" Type="http://schemas.openxmlformats.org/officeDocument/2006/relationships/slide" Target="slide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8.xml"/><Relationship Id="rId11" Type="http://schemas.openxmlformats.org/officeDocument/2006/relationships/slide" Target="slide3.xml"/><Relationship Id="rId5" Type="http://schemas.openxmlformats.org/officeDocument/2006/relationships/slide" Target="slide30.xml"/><Relationship Id="rId10" Type="http://schemas.openxmlformats.org/officeDocument/2006/relationships/slide" Target="slide5.xml"/><Relationship Id="rId4" Type="http://schemas.openxmlformats.org/officeDocument/2006/relationships/slide" Target="slide15.xml"/><Relationship Id="rId9" Type="http://schemas.openxmlformats.org/officeDocument/2006/relationships/image" Target="../media/image25.png"/><Relationship Id="rId14" Type="http://schemas.openxmlformats.org/officeDocument/2006/relationships/slide" Target="slide1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image" Target="../media/image27.gif"/><Relationship Id="rId3" Type="http://schemas.openxmlformats.org/officeDocument/2006/relationships/image" Target="../media/image23.jpeg"/><Relationship Id="rId7" Type="http://schemas.openxmlformats.org/officeDocument/2006/relationships/slide" Target="slide11.xml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7.xml"/><Relationship Id="rId5" Type="http://schemas.openxmlformats.org/officeDocument/2006/relationships/slide" Target="slide4.xml"/><Relationship Id="rId10" Type="http://schemas.openxmlformats.org/officeDocument/2006/relationships/slide" Target="slide16.xml"/><Relationship Id="rId4" Type="http://schemas.openxmlformats.org/officeDocument/2006/relationships/slide" Target="slide3.xml"/><Relationship Id="rId9" Type="http://schemas.openxmlformats.org/officeDocument/2006/relationships/slide" Target="slide2.xml"/><Relationship Id="rId14" Type="http://schemas.openxmlformats.org/officeDocument/2006/relationships/slide" Target="slide3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8.jpeg"/><Relationship Id="rId7" Type="http://schemas.openxmlformats.org/officeDocument/2006/relationships/slide" Target="slide3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11.xml"/><Relationship Id="rId5" Type="http://schemas.openxmlformats.org/officeDocument/2006/relationships/slide" Target="slide19.xml"/><Relationship Id="rId10" Type="http://schemas.openxmlformats.org/officeDocument/2006/relationships/slide" Target="slide2.xml"/><Relationship Id="rId4" Type="http://schemas.openxmlformats.org/officeDocument/2006/relationships/slide" Target="slide20.xml"/><Relationship Id="rId9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8.jpeg"/><Relationship Id="rId7" Type="http://schemas.openxmlformats.org/officeDocument/2006/relationships/slide" Target="slide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image" Target="../media/image25.png"/><Relationship Id="rId5" Type="http://schemas.openxmlformats.org/officeDocument/2006/relationships/slide" Target="slide5.xml"/><Relationship Id="rId10" Type="http://schemas.openxmlformats.org/officeDocument/2006/relationships/image" Target="../media/image24.gif"/><Relationship Id="rId4" Type="http://schemas.openxmlformats.org/officeDocument/2006/relationships/slide" Target="slide4.xml"/><Relationship Id="rId9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5.jpe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slide" Target="slide30.xml"/><Relationship Id="rId5" Type="http://schemas.openxmlformats.org/officeDocument/2006/relationships/slide" Target="slide3.xml"/><Relationship Id="rId10" Type="http://schemas.openxmlformats.org/officeDocument/2006/relationships/slide" Target="slide2.xml"/><Relationship Id="rId4" Type="http://schemas.openxmlformats.org/officeDocument/2006/relationships/image" Target="../media/image6.gif"/><Relationship Id="rId9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slide" Target="slide4.xml"/><Relationship Id="rId3" Type="http://schemas.openxmlformats.org/officeDocument/2006/relationships/image" Target="../media/image28.jpeg"/><Relationship Id="rId7" Type="http://schemas.openxmlformats.org/officeDocument/2006/relationships/slide" Target="slide30.xml"/><Relationship Id="rId12" Type="http://schemas.openxmlformats.org/officeDocument/2006/relationships/slide" Target="slide3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5.xml"/><Relationship Id="rId5" Type="http://schemas.openxmlformats.org/officeDocument/2006/relationships/slide" Target="slide19.xml"/><Relationship Id="rId15" Type="http://schemas.openxmlformats.org/officeDocument/2006/relationships/slide" Target="slide11.xml"/><Relationship Id="rId10" Type="http://schemas.openxmlformats.org/officeDocument/2006/relationships/image" Target="../media/image27.gif"/><Relationship Id="rId4" Type="http://schemas.openxmlformats.org/officeDocument/2006/relationships/slide" Target="slide20.xml"/><Relationship Id="rId9" Type="http://schemas.openxmlformats.org/officeDocument/2006/relationships/slide" Target="slide18.xml"/><Relationship Id="rId1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29.jpeg"/><Relationship Id="rId7" Type="http://schemas.openxmlformats.org/officeDocument/2006/relationships/slide" Target="slide11.xml"/><Relationship Id="rId12" Type="http://schemas.openxmlformats.org/officeDocument/2006/relationships/slide" Target="slide2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23.xml"/><Relationship Id="rId5" Type="http://schemas.openxmlformats.org/officeDocument/2006/relationships/slide" Target="slide4.xml"/><Relationship Id="rId10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slide" Target="slide2.xml"/><Relationship Id="rId3" Type="http://schemas.openxmlformats.org/officeDocument/2006/relationships/image" Target="../media/image29.jpeg"/><Relationship Id="rId7" Type="http://schemas.openxmlformats.org/officeDocument/2006/relationships/image" Target="../media/image24.gif"/><Relationship Id="rId12" Type="http://schemas.openxmlformats.org/officeDocument/2006/relationships/slide" Target="slide1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11" Type="http://schemas.openxmlformats.org/officeDocument/2006/relationships/slide" Target="slide5.xml"/><Relationship Id="rId5" Type="http://schemas.openxmlformats.org/officeDocument/2006/relationships/slide" Target="slide30.xml"/><Relationship Id="rId10" Type="http://schemas.openxmlformats.org/officeDocument/2006/relationships/slide" Target="slide4.xml"/><Relationship Id="rId4" Type="http://schemas.openxmlformats.org/officeDocument/2006/relationships/slide" Target="slide15.xml"/><Relationship Id="rId9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slide" Target="slide15.xml"/><Relationship Id="rId3" Type="http://schemas.openxmlformats.org/officeDocument/2006/relationships/image" Target="../media/image29.jpeg"/><Relationship Id="rId7" Type="http://schemas.openxmlformats.org/officeDocument/2006/relationships/image" Target="../media/image27.gif"/><Relationship Id="rId12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1.xml"/><Relationship Id="rId11" Type="http://schemas.openxmlformats.org/officeDocument/2006/relationships/slide" Target="slide11.xml"/><Relationship Id="rId5" Type="http://schemas.openxmlformats.org/officeDocument/2006/relationships/image" Target="../media/image26.png"/><Relationship Id="rId10" Type="http://schemas.openxmlformats.org/officeDocument/2006/relationships/slide" Target="slide5.xml"/><Relationship Id="rId4" Type="http://schemas.openxmlformats.org/officeDocument/2006/relationships/slide" Target="slide30.xml"/><Relationship Id="rId9" Type="http://schemas.openxmlformats.org/officeDocument/2006/relationships/slide" Target="slide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30.jpeg"/><Relationship Id="rId7" Type="http://schemas.openxmlformats.org/officeDocument/2006/relationships/slide" Target="slide11.xml"/><Relationship Id="rId12" Type="http://schemas.openxmlformats.org/officeDocument/2006/relationships/slide" Target="slide3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25.xml"/><Relationship Id="rId5" Type="http://schemas.openxmlformats.org/officeDocument/2006/relationships/slide" Target="slide4.xml"/><Relationship Id="rId10" Type="http://schemas.openxmlformats.org/officeDocument/2006/relationships/slide" Target="slide26.xml"/><Relationship Id="rId4" Type="http://schemas.openxmlformats.org/officeDocument/2006/relationships/slide" Target="slide3.xml"/><Relationship Id="rId9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30.xml"/><Relationship Id="rId3" Type="http://schemas.openxmlformats.org/officeDocument/2006/relationships/image" Target="../media/image31.jpeg"/><Relationship Id="rId7" Type="http://schemas.openxmlformats.org/officeDocument/2006/relationships/slide" Target="slide3.xml"/><Relationship Id="rId12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slide" Target="slide15.xml"/><Relationship Id="rId5" Type="http://schemas.openxmlformats.org/officeDocument/2006/relationships/image" Target="../media/image24.gif"/><Relationship Id="rId10" Type="http://schemas.openxmlformats.org/officeDocument/2006/relationships/slide" Target="slide11.xml"/><Relationship Id="rId4" Type="http://schemas.openxmlformats.org/officeDocument/2006/relationships/slide" Target="slide27.xml"/><Relationship Id="rId9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32.jpeg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image" Target="../media/image26.png"/><Relationship Id="rId4" Type="http://schemas.openxmlformats.org/officeDocument/2006/relationships/slide" Target="slide1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30.xml"/><Relationship Id="rId3" Type="http://schemas.openxmlformats.org/officeDocument/2006/relationships/image" Target="../media/image7.jpeg"/><Relationship Id="rId7" Type="http://schemas.openxmlformats.org/officeDocument/2006/relationships/slide" Target="slide11.xml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28.xml"/><Relationship Id="rId5" Type="http://schemas.openxmlformats.org/officeDocument/2006/relationships/slide" Target="slide4.xml"/><Relationship Id="rId10" Type="http://schemas.openxmlformats.org/officeDocument/2006/relationships/slide" Target="slide29.xml"/><Relationship Id="rId4" Type="http://schemas.openxmlformats.org/officeDocument/2006/relationships/slide" Target="slide3.xml"/><Relationship Id="rId9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4.jpeg"/><Relationship Id="rId7" Type="http://schemas.openxmlformats.org/officeDocument/2006/relationships/image" Target="../media/image25.png"/><Relationship Id="rId12" Type="http://schemas.openxmlformats.org/officeDocument/2006/relationships/slide" Target="slide1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11" Type="http://schemas.openxmlformats.org/officeDocument/2006/relationships/slide" Target="slide2.xml"/><Relationship Id="rId5" Type="http://schemas.openxmlformats.org/officeDocument/2006/relationships/slide" Target="slide30.xml"/><Relationship Id="rId10" Type="http://schemas.openxmlformats.org/officeDocument/2006/relationships/slide" Target="slide5.xml"/><Relationship Id="rId4" Type="http://schemas.openxmlformats.org/officeDocument/2006/relationships/slide" Target="slide15.xml"/><Relationship Id="rId9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4.xml"/><Relationship Id="rId5" Type="http://schemas.openxmlformats.org/officeDocument/2006/relationships/image" Target="../media/image26.png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7.jpeg"/><Relationship Id="rId7" Type="http://schemas.openxmlformats.org/officeDocument/2006/relationships/slide" Target="slide1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image" Target="../media/image34.jpeg"/><Relationship Id="rId7" Type="http://schemas.openxmlformats.org/officeDocument/2006/relationships/slide" Target="slide1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slide" Target="slide30.xml"/><Relationship Id="rId4" Type="http://schemas.openxmlformats.org/officeDocument/2006/relationships/slide" Target="slide3.xml"/><Relationship Id="rId9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8.jpe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10" Type="http://schemas.openxmlformats.org/officeDocument/2006/relationships/slide" Target="slide30.xml"/><Relationship Id="rId4" Type="http://schemas.openxmlformats.org/officeDocument/2006/relationships/slide" Target="slide4.xml"/><Relationship Id="rId9" Type="http://schemas.openxmlformats.org/officeDocument/2006/relationships/slide" Target="slide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9.jpeg"/><Relationship Id="rId7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30.xml"/><Relationship Id="rId4" Type="http://schemas.openxmlformats.org/officeDocument/2006/relationships/slide" Target="slide5.xml"/><Relationship Id="rId9" Type="http://schemas.openxmlformats.org/officeDocument/2006/relationships/slide" Target="slide1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0.jpe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30.xml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image" Target="../media/image11.png"/><Relationship Id="rId9" Type="http://schemas.openxmlformats.org/officeDocument/2006/relationships/slide" Target="slide1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2.jpe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30.xml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image" Target="../media/image13.png"/><Relationship Id="rId9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image" Target="../media/image14.jpeg"/><Relationship Id="rId7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10" Type="http://schemas.openxmlformats.org/officeDocument/2006/relationships/slide" Target="slide30.xml"/><Relationship Id="rId4" Type="http://schemas.openxmlformats.org/officeDocument/2006/relationships/slide" Target="slide5.xml"/><Relationship Id="rId9" Type="http://schemas.openxmlformats.org/officeDocument/2006/relationships/slide" Target="slid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notesSlide" Target="../notesSlides/notesSlide9.xml"/><Relationship Id="rId7" Type="http://schemas.openxmlformats.org/officeDocument/2006/relationships/slide" Target="slide4.xml"/><Relationship Id="rId12" Type="http://schemas.openxmlformats.org/officeDocument/2006/relationships/slide" Target="slide30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kuliah\kuliah%20semester%204\media%20pnd\orde%20reaksi\A%20First%20Order%20Kinetic%20Process.wmp.wmv" TargetMode="External"/><Relationship Id="rId6" Type="http://schemas.openxmlformats.org/officeDocument/2006/relationships/slide" Target="slide3.xml"/><Relationship Id="rId11" Type="http://schemas.openxmlformats.org/officeDocument/2006/relationships/image" Target="../media/image16.png"/><Relationship Id="rId5" Type="http://schemas.openxmlformats.org/officeDocument/2006/relationships/slide" Target="slide5.xml"/><Relationship Id="rId10" Type="http://schemas.openxmlformats.org/officeDocument/2006/relationships/slide" Target="slide15.xml"/><Relationship Id="rId4" Type="http://schemas.openxmlformats.org/officeDocument/2006/relationships/image" Target="../media/image15.jpeg"/><Relationship Id="rId9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ular Callout 12"/>
          <p:cNvSpPr/>
          <p:nvPr/>
        </p:nvSpPr>
        <p:spPr>
          <a:xfrm>
            <a:off x="2362200" y="685800"/>
            <a:ext cx="6477000" cy="4724400"/>
          </a:xfrm>
          <a:prstGeom prst="wedgeRoundRectCallout">
            <a:avLst>
              <a:gd name="adj1" fmla="val -55217"/>
              <a:gd name="adj2" fmla="val 7954"/>
              <a:gd name="adj3" fmla="val 16667"/>
            </a:avLst>
          </a:prstGeom>
          <a:solidFill>
            <a:srgbClr val="FFFF3B">
              <a:alpha val="8902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286000" y="2514600"/>
            <a:ext cx="2286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V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                        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Comic Sans MS" pitchFamily="66" charset="0"/>
                <a:cs typeface="Arial" pitchFamily="34" charset="0"/>
              </a:rPr>
              <a:t>                      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[A]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1828800" y="3516054"/>
            <a:ext cx="1981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19400" y="4506654"/>
            <a:ext cx="1447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Arc 26"/>
          <p:cNvSpPr/>
          <p:nvPr/>
        </p:nvSpPr>
        <p:spPr>
          <a:xfrm rot="5400000">
            <a:off x="1219199" y="1687254"/>
            <a:ext cx="3352800" cy="2286000"/>
          </a:xfrm>
          <a:prstGeom prst="arc">
            <a:avLst>
              <a:gd name="adj1" fmla="val 15542354"/>
              <a:gd name="adj2" fmla="val 58281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4419600" y="762000"/>
            <a:ext cx="4191000" cy="3878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700"/>
              </a:lnSpc>
            </a:pPr>
            <a:r>
              <a:rPr lang="en-US" sz="2000" dirty="0" err="1" smtClean="0">
                <a:latin typeface="Comic Sans MS" pitchFamily="66" charset="0"/>
              </a:rPr>
              <a:t>Persamaan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laju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reaksi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untuk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reaksi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orde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dua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adalah</a:t>
            </a:r>
            <a:r>
              <a:rPr lang="en-US" sz="2000" dirty="0" smtClean="0">
                <a:latin typeface="Comic Sans MS" pitchFamily="66" charset="0"/>
              </a:rPr>
              <a:t>: r = k[A]</a:t>
            </a:r>
            <a:r>
              <a:rPr lang="en-US" sz="2000" baseline="30000" dirty="0" smtClean="0">
                <a:latin typeface="Comic Sans MS" pitchFamily="66" charset="0"/>
              </a:rPr>
              <a:t>2</a:t>
            </a:r>
            <a:r>
              <a:rPr lang="en-US" sz="2000" dirty="0" smtClean="0">
                <a:latin typeface="Comic Sans MS" pitchFamily="66" charset="0"/>
              </a:rPr>
              <a:t>. </a:t>
            </a:r>
            <a:r>
              <a:rPr lang="en-US" sz="2000" dirty="0" err="1" smtClean="0">
                <a:latin typeface="Comic Sans MS" pitchFamily="66" charset="0"/>
              </a:rPr>
              <a:t>Apabila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suatu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reaksi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berorde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dua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terhadap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suatu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pereaksi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berarti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laju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reaksi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itu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berubah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secara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kuadrat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terhadap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perubahan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konsentrasinya</a:t>
            </a:r>
            <a:r>
              <a:rPr lang="en-US" sz="2000" dirty="0" smtClean="0">
                <a:latin typeface="Comic Sans MS" pitchFamily="66" charset="0"/>
              </a:rPr>
              <a:t>. </a:t>
            </a:r>
            <a:r>
              <a:rPr lang="en-US" sz="2000" dirty="0" err="1" smtClean="0">
                <a:latin typeface="Comic Sans MS" pitchFamily="66" charset="0"/>
              </a:rPr>
              <a:t>Apabila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konsentrasi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zat</a:t>
            </a:r>
            <a:r>
              <a:rPr lang="en-US" sz="2000" dirty="0" smtClean="0">
                <a:latin typeface="Comic Sans MS" pitchFamily="66" charset="0"/>
              </a:rPr>
              <a:t> A </a:t>
            </a:r>
            <a:r>
              <a:rPr lang="en-US" sz="2000" dirty="0" err="1" smtClean="0">
                <a:latin typeface="Comic Sans MS" pitchFamily="66" charset="0"/>
              </a:rPr>
              <a:t>dinaikkan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misalnya</a:t>
            </a:r>
            <a:r>
              <a:rPr lang="en-US" sz="2000" dirty="0" smtClean="0">
                <a:latin typeface="Comic Sans MS" pitchFamily="66" charset="0"/>
              </a:rPr>
              <a:t> 2 kali, </a:t>
            </a:r>
            <a:r>
              <a:rPr lang="en-US" sz="2000" dirty="0" err="1" smtClean="0">
                <a:latin typeface="Comic Sans MS" pitchFamily="66" charset="0"/>
              </a:rPr>
              <a:t>maka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laju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reaksi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akan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menjadi</a:t>
            </a:r>
            <a:r>
              <a:rPr lang="en-US" sz="2000" dirty="0" smtClean="0">
                <a:latin typeface="Comic Sans MS" pitchFamily="66" charset="0"/>
              </a:rPr>
              <a:t> 2</a:t>
            </a:r>
            <a:r>
              <a:rPr lang="en-US" sz="2000" baseline="30000" dirty="0" smtClean="0">
                <a:latin typeface="Comic Sans MS" pitchFamily="66" charset="0"/>
              </a:rPr>
              <a:t>2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atau</a:t>
            </a:r>
            <a:r>
              <a:rPr lang="en-US" sz="2000" dirty="0" smtClean="0">
                <a:latin typeface="Comic Sans MS" pitchFamily="66" charset="0"/>
              </a:rPr>
              <a:t> 4 kali </a:t>
            </a:r>
            <a:r>
              <a:rPr lang="en-US" sz="2000" dirty="0" err="1" smtClean="0">
                <a:latin typeface="Comic Sans MS" pitchFamily="66" charset="0"/>
              </a:rPr>
              <a:t>lebih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besar</a:t>
            </a:r>
            <a:r>
              <a:rPr lang="en-US" sz="2000" dirty="0" smtClean="0">
                <a:latin typeface="Comic Sans MS" pitchFamily="66" charset="0"/>
              </a:rPr>
              <a:t>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38400" y="17526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GRAFIK ORDE DUA</a:t>
            </a:r>
            <a:endParaRPr lang="en-US" b="1" dirty="0"/>
          </a:p>
        </p:txBody>
      </p:sp>
      <p:sp>
        <p:nvSpPr>
          <p:cNvPr id="22" name="Round Diagonal Corner Rectangle 21">
            <a:hlinkClick r:id="rId4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99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3" name="Round Diagonal Corner Rectangle 22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4" name="Round Diagonal Corner Rectangle 23">
            <a:hlinkClick r:id="rId6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5" name="Round Diagonal Corner Rectangle 24">
            <a:hlinkClick r:id="rId7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6" name="Round Diagonal Corner Rectangle 25">
            <a:hlinkClick r:id="rId8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8" name="Round Diagonal Corner Rectangle 27">
            <a:hlinkClick r:id="rId9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29" name="Round Diagonal Corner Rectangle 28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FF33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26" grpId="0"/>
      <p:bldP spid="36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7700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>
            <a:solidFill>
              <a:srgbClr val="99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>
            <a:solidFill>
              <a:srgbClr val="9900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7400" y="533401"/>
            <a:ext cx="5257800" cy="1477328"/>
          </a:xfrm>
          <a:prstGeom prst="rect">
            <a:avLst/>
          </a:prstGeom>
          <a:solidFill>
            <a:srgbClr val="75FFE5">
              <a:alpha val="92157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Comic Sans MS" pitchFamily="66" charset="0"/>
              </a:rPr>
              <a:t>1.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 gas </a:t>
            </a:r>
            <a:r>
              <a:rPr lang="en-US" dirty="0" err="1" smtClean="0">
                <a:latin typeface="Comic Sans MS" pitchFamily="66" charset="0"/>
              </a:rPr>
              <a:t>bromin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dengan</a:t>
            </a:r>
            <a:r>
              <a:rPr lang="en-US" dirty="0" smtClean="0">
                <a:latin typeface="Comic Sans MS" pitchFamily="66" charset="0"/>
              </a:rPr>
              <a:t> gas nitrogen </a:t>
            </a:r>
            <a:r>
              <a:rPr lang="en-US" dirty="0" err="1" smtClean="0">
                <a:latin typeface="Comic Sans MS" pitchFamily="66" charset="0"/>
              </a:rPr>
              <a:t>oksida</a:t>
            </a:r>
            <a:r>
              <a:rPr lang="en-US" dirty="0" smtClean="0">
                <a:latin typeface="Comic Sans MS" pitchFamily="66" charset="0"/>
              </a:rPr>
              <a:t>  </a:t>
            </a:r>
            <a:r>
              <a:rPr lang="en-US" dirty="0" err="1" smtClean="0">
                <a:latin typeface="Comic Sans MS" pitchFamily="66" charset="0"/>
              </a:rPr>
              <a:t>sesuai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dengan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persamaan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:</a:t>
            </a:r>
          </a:p>
          <a:p>
            <a:r>
              <a:rPr lang="en-US" dirty="0" smtClean="0">
                <a:latin typeface="Comic Sans MS" pitchFamily="66" charset="0"/>
              </a:rPr>
              <a:t>	2 NO(g)   +   Br(g) →   2 </a:t>
            </a:r>
            <a:r>
              <a:rPr lang="en-US" dirty="0" err="1" smtClean="0">
                <a:latin typeface="Comic Sans MS" pitchFamily="66" charset="0"/>
              </a:rPr>
              <a:t>NOBr</a:t>
            </a:r>
            <a:r>
              <a:rPr lang="en-US" dirty="0" smtClean="0">
                <a:latin typeface="Comic Sans MS" pitchFamily="66" charset="0"/>
              </a:rPr>
              <a:t>(g)</a:t>
            </a:r>
          </a:p>
          <a:p>
            <a:pPr algn="just"/>
            <a:r>
              <a:rPr lang="en-US" dirty="0" err="1" smtClean="0">
                <a:latin typeface="Comic Sans MS" pitchFamily="66" charset="0"/>
              </a:rPr>
              <a:t>Berdasarkan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hasil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percobaan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diperoleh</a:t>
            </a:r>
            <a:r>
              <a:rPr lang="en-US" dirty="0" smtClean="0">
                <a:latin typeface="Comic Sans MS" pitchFamily="66" charset="0"/>
              </a:rPr>
              <a:t> data </a:t>
            </a:r>
            <a:r>
              <a:rPr lang="en-US" dirty="0" err="1" smtClean="0">
                <a:latin typeface="Comic Sans MS" pitchFamily="66" charset="0"/>
              </a:rPr>
              <a:t>sebagai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berikut</a:t>
            </a:r>
            <a:endParaRPr lang="en-US" dirty="0" smtClean="0">
              <a:latin typeface="Comic Sans MS" pitchFamily="66" charset="0"/>
            </a:endParaRPr>
          </a:p>
        </p:txBody>
      </p:sp>
      <p:pic>
        <p:nvPicPr>
          <p:cNvPr id="14" name="Picture 13" descr="kkk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7400" y="2057400"/>
            <a:ext cx="5257801" cy="237662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33600" y="4495800"/>
            <a:ext cx="4191000" cy="1754326"/>
          </a:xfrm>
          <a:prstGeom prst="rect">
            <a:avLst/>
          </a:prstGeom>
          <a:solidFill>
            <a:srgbClr val="FF6699">
              <a:alpha val="90000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>
                <a:latin typeface="Comic Sans MS" pitchFamily="66" charset="0"/>
              </a:rPr>
              <a:t>Tentukan</a:t>
            </a:r>
            <a:r>
              <a:rPr lang="en-US" dirty="0" smtClean="0">
                <a:latin typeface="Comic Sans MS" pitchFamily="66" charset="0"/>
              </a:rPr>
              <a:t>:</a:t>
            </a:r>
          </a:p>
          <a:p>
            <a:pPr algn="just"/>
            <a:r>
              <a:rPr lang="en-US" dirty="0" smtClean="0">
                <a:latin typeface="Comic Sans MS" pitchFamily="66" charset="0"/>
              </a:rPr>
              <a:t>a. </a:t>
            </a:r>
            <a:r>
              <a:rPr lang="en-US" dirty="0" err="1" smtClean="0">
                <a:latin typeface="Comic Sans MS" pitchFamily="66" charset="0"/>
              </a:rPr>
              <a:t>orde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terhadap</a:t>
            </a:r>
            <a:r>
              <a:rPr lang="en-US" dirty="0" smtClean="0">
                <a:latin typeface="Comic Sans MS" pitchFamily="66" charset="0"/>
              </a:rPr>
              <a:t> NO</a:t>
            </a:r>
          </a:p>
          <a:p>
            <a:pPr algn="just"/>
            <a:r>
              <a:rPr lang="en-US" dirty="0" smtClean="0">
                <a:latin typeface="Comic Sans MS" pitchFamily="66" charset="0"/>
              </a:rPr>
              <a:t>b. </a:t>
            </a:r>
            <a:r>
              <a:rPr lang="en-US" dirty="0" err="1" smtClean="0">
                <a:latin typeface="Comic Sans MS" pitchFamily="66" charset="0"/>
              </a:rPr>
              <a:t>orde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terhadap</a:t>
            </a:r>
            <a:r>
              <a:rPr lang="en-US" dirty="0" smtClean="0">
                <a:latin typeface="Comic Sans MS" pitchFamily="66" charset="0"/>
              </a:rPr>
              <a:t> Br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</a:p>
          <a:p>
            <a:pPr algn="just"/>
            <a:r>
              <a:rPr lang="en-US" dirty="0" smtClean="0">
                <a:latin typeface="Comic Sans MS" pitchFamily="66" charset="0"/>
              </a:rPr>
              <a:t>c. </a:t>
            </a:r>
            <a:r>
              <a:rPr lang="en-US" dirty="0" err="1" smtClean="0">
                <a:latin typeface="Comic Sans MS" pitchFamily="66" charset="0"/>
              </a:rPr>
              <a:t>persamaan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laju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endParaRPr lang="en-US" dirty="0" smtClean="0">
              <a:latin typeface="Comic Sans MS" pitchFamily="66" charset="0"/>
            </a:endParaRPr>
          </a:p>
          <a:p>
            <a:pPr algn="just"/>
            <a:r>
              <a:rPr lang="en-US" dirty="0" smtClean="0">
                <a:latin typeface="Comic Sans MS" pitchFamily="66" charset="0"/>
              </a:rPr>
              <a:t>d. </a:t>
            </a:r>
            <a:r>
              <a:rPr lang="en-US" dirty="0" err="1" smtClean="0">
                <a:latin typeface="Comic Sans MS" pitchFamily="66" charset="0"/>
              </a:rPr>
              <a:t>orde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 total</a:t>
            </a:r>
          </a:p>
          <a:p>
            <a:pPr algn="just"/>
            <a:r>
              <a:rPr lang="fi-FI" dirty="0" smtClean="0">
                <a:latin typeface="Comic Sans MS" pitchFamily="66" charset="0"/>
              </a:rPr>
              <a:t>e. harga tetapan reaksi k</a:t>
            </a:r>
            <a:endParaRPr lang="en-US" dirty="0" smtClean="0">
              <a:latin typeface="Comic Sans MS" pitchFamily="66" charset="0"/>
            </a:endParaRPr>
          </a:p>
        </p:txBody>
      </p:sp>
      <p:sp>
        <p:nvSpPr>
          <p:cNvPr id="17" name="Round Diagonal Corner Rectangle 16">
            <a:hlinkClick r:id="rId5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33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MATERI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Round Diagonal Corner Rectangle 17">
            <a:hlinkClick r:id="rId6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19" name="Round Diagonal Corner Rectangle 18">
            <a:hlinkClick r:id="rId7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0" name="Round Diagonal Corner Rectangle 19">
            <a:hlinkClick r:id="rId8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1" name="Round Diagonal Corner Rectangle 20">
            <a:hlinkClick r:id="rId9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1CA6E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CONTOH SOAL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2" name="Round Diagonal Corner Rectangle 21">
            <a:hlinkClick r:id="rId10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23" name="Round Diagonal Corner Rectangle 22">
            <a:hlinkClick r:id="rId11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9CC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77000"/>
            <a:ext cx="9144000" cy="0"/>
          </a:xfrm>
          <a:prstGeom prst="line">
            <a:avLst/>
          </a:prstGeom>
          <a:ln w="762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>
            <a:solidFill>
              <a:srgbClr val="3333CC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 Diagonal Corner Rectangle 34">
            <a:hlinkClick r:id="rId4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FF33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57400" y="1193661"/>
            <a:ext cx="5486400" cy="42165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 err="1" smtClean="0">
                <a:solidFill>
                  <a:srgbClr val="3333CC"/>
                </a:solidFill>
              </a:rPr>
              <a:t>Jawab</a:t>
            </a:r>
            <a:endParaRPr lang="en-US" dirty="0" smtClean="0">
              <a:solidFill>
                <a:srgbClr val="3333CC"/>
              </a:solidFill>
            </a:endParaRPr>
          </a:p>
          <a:p>
            <a:pPr>
              <a:lnSpc>
                <a:spcPts val="2500"/>
              </a:lnSpc>
            </a:pPr>
            <a:r>
              <a:rPr lang="en-US" dirty="0" err="1" smtClean="0"/>
              <a:t>Rumus</a:t>
            </a:r>
            <a:r>
              <a:rPr lang="en-US" dirty="0" smtClean="0"/>
              <a:t> </a:t>
            </a:r>
            <a:r>
              <a:rPr lang="en-US" dirty="0" err="1" smtClean="0"/>
              <a:t>persamaan</a:t>
            </a:r>
            <a:r>
              <a:rPr lang="en-US" dirty="0" smtClean="0"/>
              <a:t> </a:t>
            </a:r>
            <a:r>
              <a:rPr lang="en-US" dirty="0" err="1" smtClean="0"/>
              <a:t>laju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v = k [NO]</a:t>
            </a:r>
            <a:r>
              <a:rPr lang="en-US" baseline="30000" dirty="0" smtClean="0"/>
              <a:t>x</a:t>
            </a:r>
            <a:r>
              <a:rPr lang="en-US" dirty="0" smtClean="0"/>
              <a:t> [Br</a:t>
            </a:r>
            <a:r>
              <a:rPr lang="en-US" baseline="-25000" dirty="0" smtClean="0"/>
              <a:t>2</a:t>
            </a:r>
            <a:r>
              <a:rPr lang="en-US" dirty="0" smtClean="0"/>
              <a:t>]</a:t>
            </a:r>
            <a:r>
              <a:rPr lang="en-US" baseline="30000" dirty="0" smtClean="0"/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a.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NO, </a:t>
            </a:r>
            <a:r>
              <a:rPr lang="en-US" dirty="0" err="1" smtClean="0"/>
              <a:t>pilih</a:t>
            </a:r>
            <a:r>
              <a:rPr lang="en-US" dirty="0" smtClean="0"/>
              <a:t> </a:t>
            </a:r>
            <a:r>
              <a:rPr lang="en-US" dirty="0" err="1" smtClean="0"/>
              <a:t>konsentrasi</a:t>
            </a:r>
            <a:r>
              <a:rPr lang="en-US" dirty="0" smtClean="0"/>
              <a:t> Br</a:t>
            </a:r>
            <a:r>
              <a:rPr lang="en-US" baseline="-25000" dirty="0" smtClean="0"/>
              <a:t>2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 yang </a:t>
            </a:r>
            <a:r>
              <a:rPr lang="en-US" dirty="0" err="1" smtClean="0"/>
              <a:t>tetap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percobaan</a:t>
            </a:r>
            <a:r>
              <a:rPr lang="en-US" dirty="0" smtClean="0"/>
              <a:t> 1 </a:t>
            </a:r>
            <a:r>
              <a:rPr lang="en-US" dirty="0" err="1" smtClean="0"/>
              <a:t>dan</a:t>
            </a:r>
            <a:r>
              <a:rPr lang="en-US" dirty="0" smtClean="0"/>
              <a:t> 3.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1</a:t>
            </a:r>
            <a:r>
              <a:rPr lang="en-US" dirty="0" smtClean="0"/>
              <a:t>= k [ NO]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x</a:t>
            </a:r>
            <a:r>
              <a:rPr lang="en-US" dirty="0" smtClean="0"/>
              <a:t> · [Br2]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v</a:t>
            </a:r>
            <a:r>
              <a:rPr lang="en-US" baseline="-25000" dirty="0" smtClean="0"/>
              <a:t>3</a:t>
            </a:r>
            <a:r>
              <a:rPr lang="en-US" dirty="0" smtClean="0"/>
              <a:t>= k [ NO]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x</a:t>
            </a:r>
            <a:r>
              <a:rPr lang="en-US" dirty="0" smtClean="0"/>
              <a:t> · [Br2]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y</a:t>
            </a:r>
          </a:p>
          <a:p>
            <a:pPr>
              <a:lnSpc>
                <a:spcPts val="2500"/>
              </a:lnSpc>
            </a:pPr>
            <a:endParaRPr lang="en-US" dirty="0" smtClean="0"/>
          </a:p>
          <a:p>
            <a:pPr>
              <a:lnSpc>
                <a:spcPts val="2500"/>
              </a:lnSpc>
            </a:pPr>
            <a:r>
              <a:rPr lang="en-US" dirty="0" smtClean="0"/>
              <a:t>6   = k  (0,1)</a:t>
            </a:r>
            <a:r>
              <a:rPr lang="en-US" baseline="30000" dirty="0" smtClean="0"/>
              <a:t>x</a:t>
            </a:r>
            <a:r>
              <a:rPr lang="en-US" dirty="0" smtClean="0"/>
              <a:t>· (0,05)</a:t>
            </a:r>
            <a:r>
              <a:rPr lang="en-US" baseline="30000" dirty="0" smtClean="0"/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24 = k  (0,2)</a:t>
            </a:r>
            <a:r>
              <a:rPr lang="en-US" baseline="30000" dirty="0" smtClean="0"/>
              <a:t>x</a:t>
            </a:r>
            <a:r>
              <a:rPr lang="en-US" dirty="0" smtClean="0"/>
              <a:t>· (0,05)</a:t>
            </a:r>
            <a:r>
              <a:rPr lang="en-US" baseline="30000" dirty="0" smtClean="0"/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¼  = (½)</a:t>
            </a:r>
            <a:r>
              <a:rPr lang="en-US" baseline="30000" dirty="0" smtClean="0"/>
              <a:t>x</a:t>
            </a:r>
          </a:p>
          <a:p>
            <a:pPr>
              <a:lnSpc>
                <a:spcPts val="2500"/>
              </a:lnSpc>
            </a:pPr>
            <a:r>
              <a:rPr lang="en-US" dirty="0" smtClean="0"/>
              <a:t>⇒ x = 2 </a:t>
            </a:r>
            <a:r>
              <a:rPr lang="en-US" dirty="0" err="1" smtClean="0"/>
              <a:t>Jadi</a:t>
            </a:r>
            <a:r>
              <a:rPr lang="en-US" dirty="0" smtClean="0"/>
              <a:t>,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NO </a:t>
            </a:r>
            <a:r>
              <a:rPr lang="en-US" dirty="0" err="1" smtClean="0"/>
              <a:t>adalah</a:t>
            </a:r>
            <a:r>
              <a:rPr lang="en-US" dirty="0" smtClean="0"/>
              <a:t> 2.</a:t>
            </a:r>
          </a:p>
          <a:p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133600" y="3122612"/>
            <a:ext cx="2133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057400" y="4113212"/>
            <a:ext cx="21336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0800000" flipV="1">
            <a:off x="3505200" y="3809999"/>
            <a:ext cx="60960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0800000" flipV="1">
            <a:off x="2590799" y="4190999"/>
            <a:ext cx="228601" cy="1524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10800000" flipV="1">
            <a:off x="3581400" y="4114800"/>
            <a:ext cx="609600" cy="3048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 flipV="1">
            <a:off x="2590800" y="3886199"/>
            <a:ext cx="228600" cy="152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 Diagonal Corner Rectangle 22"/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CC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CONTOH SOAL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4" name="Round Diagonal Corner Rectangle 23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5" name="Round Diagonal Corner Rectangle 24">
            <a:hlinkClick r:id="rId6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6" name="Round Diagonal Corner Rectangle 25">
            <a:hlinkClick r:id="rId7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7" name="Round Diagonal Corner Rectangle 26">
            <a:hlinkClick r:id="rId8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28" name="Round Diagonal Corner Rectangle 27">
            <a:hlinkClick r:id="rId9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7400" y="1121261"/>
            <a:ext cx="6858000" cy="3298339"/>
          </a:xfrm>
          <a:prstGeom prst="rect">
            <a:avLst/>
          </a:prstGeom>
          <a:gradFill flip="none" rotWithShape="1">
            <a:gsLst>
              <a:gs pos="0">
                <a:srgbClr val="3333CC">
                  <a:tint val="66000"/>
                  <a:satMod val="160000"/>
                </a:srgbClr>
              </a:gs>
              <a:gs pos="50000">
                <a:srgbClr val="3333CC">
                  <a:tint val="44500"/>
                  <a:satMod val="160000"/>
                </a:srgbClr>
              </a:gs>
              <a:gs pos="100000">
                <a:srgbClr val="3333CC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 err="1" smtClean="0">
                <a:solidFill>
                  <a:srgbClr val="3333CC"/>
                </a:solidFill>
                <a:latin typeface="Comic Sans MS" pitchFamily="66" charset="0"/>
              </a:rPr>
              <a:t>Jawab</a:t>
            </a:r>
            <a:endParaRPr lang="en-US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b. </a:t>
            </a:r>
            <a:r>
              <a:rPr lang="en-US" dirty="0" err="1" smtClean="0">
                <a:latin typeface="Comic Sans MS" pitchFamily="66" charset="0"/>
              </a:rPr>
              <a:t>Orde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terhadap</a:t>
            </a:r>
            <a:r>
              <a:rPr lang="en-US" dirty="0" smtClean="0">
                <a:latin typeface="Comic Sans MS" pitchFamily="66" charset="0"/>
              </a:rPr>
              <a:t> Br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pilih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konsentrasi</a:t>
            </a:r>
            <a:r>
              <a:rPr lang="en-US" dirty="0" smtClean="0">
                <a:latin typeface="Comic Sans MS" pitchFamily="66" charset="0"/>
              </a:rPr>
              <a:t> NO yang </a:t>
            </a:r>
            <a:r>
              <a:rPr lang="en-US" dirty="0" err="1" smtClean="0">
                <a:latin typeface="Comic Sans MS" pitchFamily="66" charset="0"/>
              </a:rPr>
              <a:t>tetap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yaitu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percobaan</a:t>
            </a:r>
            <a:r>
              <a:rPr lang="en-US" dirty="0" smtClean="0">
                <a:latin typeface="Comic Sans MS" pitchFamily="66" charset="0"/>
              </a:rPr>
              <a:t> 1 </a:t>
            </a:r>
            <a:r>
              <a:rPr lang="en-US" dirty="0" err="1" smtClean="0">
                <a:latin typeface="Comic Sans MS" pitchFamily="66" charset="0"/>
              </a:rPr>
              <a:t>dan</a:t>
            </a:r>
            <a:r>
              <a:rPr lang="en-US" dirty="0" smtClean="0">
                <a:latin typeface="Comic Sans MS" pitchFamily="66" charset="0"/>
              </a:rPr>
              <a:t> 2. </a:t>
            </a: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v</a:t>
            </a:r>
            <a:r>
              <a:rPr lang="en-US" baseline="-25000" dirty="0" smtClean="0">
                <a:latin typeface="Comic Sans MS" pitchFamily="66" charset="0"/>
              </a:rPr>
              <a:t>1</a:t>
            </a:r>
            <a:r>
              <a:rPr lang="en-US" dirty="0" smtClean="0">
                <a:latin typeface="Comic Sans MS" pitchFamily="66" charset="0"/>
              </a:rPr>
              <a:t>= k [ NO]</a:t>
            </a:r>
            <a:r>
              <a:rPr lang="en-US" baseline="-25000" dirty="0" smtClean="0">
                <a:latin typeface="Comic Sans MS" pitchFamily="66" charset="0"/>
              </a:rPr>
              <a:t>1</a:t>
            </a:r>
            <a:r>
              <a:rPr lang="en-US" baseline="30000" dirty="0" smtClean="0">
                <a:latin typeface="Comic Sans MS" pitchFamily="66" charset="0"/>
              </a:rPr>
              <a:t>x</a:t>
            </a:r>
            <a:r>
              <a:rPr lang="en-US" dirty="0" smtClean="0">
                <a:latin typeface="Comic Sans MS" pitchFamily="66" charset="0"/>
              </a:rPr>
              <a:t> [Br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]</a:t>
            </a:r>
            <a:r>
              <a:rPr lang="en-US" baseline="-25000" dirty="0" smtClean="0">
                <a:latin typeface="Comic Sans MS" pitchFamily="66" charset="0"/>
              </a:rPr>
              <a:t>1</a:t>
            </a:r>
            <a:r>
              <a:rPr lang="en-US" baseline="30000" dirty="0" smtClean="0">
                <a:latin typeface="Comic Sans MS" pitchFamily="66" charset="0"/>
              </a:rPr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v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= k [ NO]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baseline="30000" dirty="0" smtClean="0">
                <a:latin typeface="Comic Sans MS" pitchFamily="66" charset="0"/>
              </a:rPr>
              <a:t>x</a:t>
            </a:r>
            <a:r>
              <a:rPr lang="en-US" dirty="0" smtClean="0">
                <a:latin typeface="Comic Sans MS" pitchFamily="66" charset="0"/>
              </a:rPr>
              <a:t> [Br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]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baseline="30000" dirty="0" smtClean="0">
                <a:latin typeface="Comic Sans MS" pitchFamily="66" charset="0"/>
              </a:rPr>
              <a:t>y</a:t>
            </a:r>
          </a:p>
          <a:p>
            <a:pPr>
              <a:lnSpc>
                <a:spcPts val="2500"/>
              </a:lnSpc>
            </a:pPr>
            <a:endParaRPr lang="en-US" dirty="0" smtClean="0">
              <a:latin typeface="Comic Sans MS" pitchFamily="66" charset="0"/>
            </a:endParaRP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6  = k (0,1)</a:t>
            </a:r>
            <a:r>
              <a:rPr lang="en-US" baseline="30000" dirty="0" smtClean="0">
                <a:latin typeface="Comic Sans MS" pitchFamily="66" charset="0"/>
              </a:rPr>
              <a:t>x </a:t>
            </a:r>
            <a:r>
              <a:rPr lang="en-US" dirty="0" smtClean="0">
                <a:latin typeface="Comic Sans MS" pitchFamily="66" charset="0"/>
              </a:rPr>
              <a:t>(0,05)</a:t>
            </a:r>
            <a:r>
              <a:rPr lang="en-US" baseline="30000" dirty="0" smtClean="0">
                <a:latin typeface="Comic Sans MS" pitchFamily="66" charset="0"/>
              </a:rPr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12 = k (0,1)</a:t>
            </a:r>
            <a:r>
              <a:rPr lang="en-US" baseline="30000" dirty="0" smtClean="0">
                <a:latin typeface="Comic Sans MS" pitchFamily="66" charset="0"/>
              </a:rPr>
              <a:t>x</a:t>
            </a:r>
            <a:r>
              <a:rPr lang="en-US" dirty="0" smtClean="0">
                <a:latin typeface="Comic Sans MS" pitchFamily="66" charset="0"/>
              </a:rPr>
              <a:t> (0,1)</a:t>
            </a:r>
            <a:r>
              <a:rPr lang="en-US" baseline="30000" dirty="0" smtClean="0">
                <a:latin typeface="Comic Sans MS" pitchFamily="66" charset="0"/>
              </a:rPr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½  = (½)</a:t>
            </a:r>
            <a:r>
              <a:rPr lang="en-US" baseline="30000" dirty="0" smtClean="0">
                <a:latin typeface="Comic Sans MS" pitchFamily="66" charset="0"/>
              </a:rPr>
              <a:t>y</a:t>
            </a:r>
          </a:p>
          <a:p>
            <a:pPr>
              <a:lnSpc>
                <a:spcPts val="2500"/>
              </a:lnSpc>
            </a:pPr>
            <a:r>
              <a:rPr lang="en-US" dirty="0" smtClean="0">
                <a:latin typeface="Comic Sans MS" pitchFamily="66" charset="0"/>
              </a:rPr>
              <a:t>⇒ y = 1 </a:t>
            </a:r>
            <a:r>
              <a:rPr lang="en-US" dirty="0" err="1" smtClean="0">
                <a:latin typeface="Comic Sans MS" pitchFamily="66" charset="0"/>
              </a:rPr>
              <a:t>Jadi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dirty="0" err="1" smtClean="0">
                <a:latin typeface="Comic Sans MS" pitchFamily="66" charset="0"/>
              </a:rPr>
              <a:t>orde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reaksi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terhadap</a:t>
            </a:r>
            <a:r>
              <a:rPr lang="en-US" dirty="0" smtClean="0">
                <a:latin typeface="Comic Sans MS" pitchFamily="66" charset="0"/>
              </a:rPr>
              <a:t> Br</a:t>
            </a:r>
            <a:r>
              <a:rPr lang="en-US" baseline="-25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adalah</a:t>
            </a:r>
            <a:r>
              <a:rPr lang="en-US" dirty="0" smtClean="0">
                <a:latin typeface="Comic Sans MS" pitchFamily="66" charset="0"/>
              </a:rPr>
              <a:t> 1.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57400" y="4629090"/>
            <a:ext cx="6858000" cy="400110"/>
          </a:xfrm>
          <a:prstGeom prst="rect">
            <a:avLst/>
          </a:prstGeom>
          <a:gradFill flip="none" rotWithShape="1">
            <a:gsLst>
              <a:gs pos="0">
                <a:srgbClr val="75FFE5">
                  <a:tint val="66000"/>
                  <a:satMod val="160000"/>
                </a:srgbClr>
              </a:gs>
              <a:gs pos="50000">
                <a:srgbClr val="75FFE5">
                  <a:tint val="44500"/>
                  <a:satMod val="160000"/>
                </a:srgbClr>
              </a:gs>
              <a:gs pos="100000">
                <a:srgbClr val="75FFE5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75FFE5"/>
            </a:solidFill>
          </a:ln>
        </p:spPr>
        <p:txBody>
          <a:bodyPr wrap="square" rtlCol="0">
            <a:spAutoFit/>
          </a:bodyPr>
          <a:lstStyle/>
          <a:p>
            <a:r>
              <a:rPr lang="fi-FI" sz="2000" dirty="0" smtClean="0">
                <a:latin typeface="Comic Sans MS" pitchFamily="66" charset="0"/>
              </a:rPr>
              <a:t>c. Rumus persamaan laju reaksi adalah  v = k [NO]</a:t>
            </a:r>
            <a:r>
              <a:rPr lang="fi-FI" sz="2000" baseline="30000" dirty="0" smtClean="0">
                <a:latin typeface="Comic Sans MS" pitchFamily="66" charset="0"/>
              </a:rPr>
              <a:t>2</a:t>
            </a:r>
            <a:r>
              <a:rPr lang="fi-FI" sz="2000" dirty="0" smtClean="0">
                <a:latin typeface="Comic Sans MS" pitchFamily="66" charset="0"/>
              </a:rPr>
              <a:t> [Br</a:t>
            </a:r>
            <a:r>
              <a:rPr lang="fi-FI" sz="2000" baseline="-25000" dirty="0" smtClean="0">
                <a:latin typeface="Comic Sans MS" pitchFamily="66" charset="0"/>
              </a:rPr>
              <a:t>2</a:t>
            </a:r>
            <a:r>
              <a:rPr lang="fi-FI" sz="2000" dirty="0" smtClean="0">
                <a:latin typeface="Comic Sans MS" pitchFamily="66" charset="0"/>
              </a:rPr>
              <a:t>].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7400" y="5257800"/>
            <a:ext cx="4572000" cy="400110"/>
          </a:xfrm>
          <a:prstGeom prst="rect">
            <a:avLst/>
          </a:prstGeom>
          <a:gradFill flip="none" rotWithShape="1">
            <a:gsLst>
              <a:gs pos="0">
                <a:srgbClr val="CC0066">
                  <a:tint val="66000"/>
                  <a:satMod val="160000"/>
                </a:srgbClr>
              </a:gs>
              <a:gs pos="50000">
                <a:srgbClr val="CC0066">
                  <a:tint val="44500"/>
                  <a:satMod val="160000"/>
                </a:srgbClr>
              </a:gs>
              <a:gs pos="100000">
                <a:srgbClr val="CC0066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d. </a:t>
            </a:r>
            <a:r>
              <a:rPr lang="en-US" sz="2000" dirty="0" err="1" smtClean="0">
                <a:latin typeface="Comic Sans MS" pitchFamily="66" charset="0"/>
              </a:rPr>
              <a:t>Orde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reaksi</a:t>
            </a:r>
            <a:r>
              <a:rPr lang="en-US" sz="2000" dirty="0" smtClean="0">
                <a:latin typeface="Comic Sans MS" pitchFamily="66" charset="0"/>
              </a:rPr>
              <a:t> total </a:t>
            </a:r>
            <a:r>
              <a:rPr lang="en-US" sz="2000" dirty="0" err="1" smtClean="0">
                <a:latin typeface="Comic Sans MS" pitchFamily="66" charset="0"/>
              </a:rPr>
              <a:t>adalah</a:t>
            </a:r>
            <a:r>
              <a:rPr lang="en-US" sz="2000" dirty="0" smtClean="0">
                <a:latin typeface="Comic Sans MS" pitchFamily="66" charset="0"/>
              </a:rPr>
              <a:t> 2 + 1 = 3.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057400" y="2438400"/>
            <a:ext cx="2209800" cy="1588"/>
          </a:xfrm>
          <a:prstGeom prst="line">
            <a:avLst/>
          </a:prstGeom>
          <a:ln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057400" y="3352800"/>
            <a:ext cx="2209800" cy="1588"/>
          </a:xfrm>
          <a:prstGeom prst="line">
            <a:avLst/>
          </a:prstGeom>
          <a:ln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 Diagonal Corner Rectangle 19">
            <a:hlinkClick r:id="rId4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1" name="Round Diagonal Corner Rectangle 20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2" name="Round Diagonal Corner Rectangle 21">
            <a:hlinkClick r:id="rId6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3" name="Round Diagonal Corner Rectangle 22">
            <a:hlinkClick r:id="rId7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4" name="Round Diagonal Corner Rectangle 23">
            <a:hlinkClick r:id="rId8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5" name="Round Diagonal Corner Rectangle 24">
            <a:hlinkClick r:id="rId9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26" name="Round Diagonal Corner Rectangle 25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770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057400" y="914400"/>
            <a:ext cx="6705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e.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Untuk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menentukan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harga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k,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pilih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salah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satu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percobaan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misal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003300"/>
                </a:solidFill>
                <a:latin typeface="Comic Sans MS" pitchFamily="66" charset="0"/>
              </a:rPr>
              <a:t>percobaan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2.</a:t>
            </a:r>
          </a:p>
          <a:p>
            <a:pPr>
              <a:lnSpc>
                <a:spcPts val="2700"/>
              </a:lnSpc>
            </a:pP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v</a:t>
            </a:r>
            <a:r>
              <a:rPr lang="en-US" baseline="-25000" dirty="0" smtClean="0">
                <a:solidFill>
                  <a:srgbClr val="003300"/>
                </a:solidFill>
                <a:latin typeface="Comic Sans MS" pitchFamily="66" charset="0"/>
              </a:rPr>
              <a:t>2    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= k · [ NO]</a:t>
            </a:r>
            <a:r>
              <a:rPr lang="en-US" baseline="-25000" dirty="0" smtClean="0">
                <a:solidFill>
                  <a:srgbClr val="003300"/>
                </a:solidFill>
                <a:latin typeface="Comic Sans MS" pitchFamily="66" charset="0"/>
              </a:rPr>
              <a:t>2</a:t>
            </a:r>
            <a:r>
              <a:rPr lang="en-US" baseline="30000" dirty="0" smtClean="0">
                <a:solidFill>
                  <a:srgbClr val="003300"/>
                </a:solidFill>
                <a:latin typeface="Comic Sans MS" pitchFamily="66" charset="0"/>
              </a:rPr>
              <a:t>2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 · [Br2]</a:t>
            </a:r>
            <a:r>
              <a:rPr lang="en-US" baseline="-25000" dirty="0" smtClean="0">
                <a:solidFill>
                  <a:srgbClr val="003300"/>
                </a:solidFill>
                <a:latin typeface="Comic Sans MS" pitchFamily="66" charset="0"/>
              </a:rPr>
              <a:t>2</a:t>
            </a:r>
            <a:r>
              <a:rPr lang="en-US" baseline="30000" dirty="0" smtClean="0">
                <a:solidFill>
                  <a:srgbClr val="003300"/>
                </a:solidFill>
                <a:latin typeface="Comic Sans MS" pitchFamily="66" charset="0"/>
              </a:rPr>
              <a:t>1</a:t>
            </a:r>
          </a:p>
          <a:p>
            <a:pPr>
              <a:lnSpc>
                <a:spcPts val="2700"/>
              </a:lnSpc>
            </a:pP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12  = k · (0,1)</a:t>
            </a:r>
            <a:r>
              <a:rPr lang="en-US" baseline="30000" dirty="0" smtClean="0">
                <a:solidFill>
                  <a:srgbClr val="003300"/>
                </a:solidFill>
                <a:latin typeface="Comic Sans MS" pitchFamily="66" charset="0"/>
              </a:rPr>
              <a:t>2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· (0,1)     </a:t>
            </a:r>
          </a:p>
          <a:p>
            <a:pPr>
              <a:lnSpc>
                <a:spcPts val="2700"/>
              </a:lnSpc>
            </a:pP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k    = 12 /[0,01][0,1] </a:t>
            </a:r>
          </a:p>
          <a:p>
            <a:pPr>
              <a:lnSpc>
                <a:spcPts val="2700"/>
              </a:lnSpc>
            </a:pP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k    = 1,2 · 10</a:t>
            </a:r>
            <a:r>
              <a:rPr lang="en-US" baseline="30000" dirty="0" smtClean="0">
                <a:solidFill>
                  <a:srgbClr val="003300"/>
                </a:solidFill>
                <a:latin typeface="Comic Sans MS" pitchFamily="66" charset="0"/>
              </a:rPr>
              <a:t>4</a:t>
            </a:r>
            <a:r>
              <a:rPr lang="en-US" dirty="0" smtClean="0">
                <a:solidFill>
                  <a:srgbClr val="003300"/>
                </a:solidFill>
                <a:latin typeface="Comic Sans MS" pitchFamily="66" charset="0"/>
              </a:rPr>
              <a:t>M</a:t>
            </a:r>
            <a:endParaRPr lang="en-US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19" name="Round Diagonal Corner Rectangle 18">
            <a:hlinkClick r:id="rId4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8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20" name="Round Diagonal Corner Rectangle 19">
            <a:hlinkClick r:id="rId5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3366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MATERI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Round Diagonal Corner Rectangle 20">
            <a:hlinkClick r:id="rId6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2" name="Round Diagonal Corner Rectangle 21">
            <a:hlinkClick r:id="rId7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3" name="Round Diagonal Corner Rectangle 22">
            <a:hlinkClick r:id="rId8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4" name="Round Diagonal Corner Rectangle 23">
            <a:hlinkClick r:id="rId9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CONTOH SOAL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Round Diagonal Corner Rectangle 24">
            <a:hlinkClick r:id="rId10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FF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 Diagonal Corner Rectangle 32">
            <a:hlinkClick r:id="rId4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133600" y="838200"/>
            <a:ext cx="6477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3000"/>
              </a:lnSpc>
            </a:pPr>
            <a:r>
              <a:rPr lang="en-US" sz="2400" b="1" dirty="0" smtClean="0"/>
              <a:t>1. </a:t>
            </a:r>
            <a:r>
              <a:rPr lang="en-US" sz="2400" b="1" dirty="0" err="1" smtClean="0"/>
              <a:t>Satuan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tetapan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laju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reaksi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orde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…</a:t>
            </a:r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a. detik</a:t>
            </a:r>
            <a:r>
              <a:rPr lang="en-US" sz="2400" b="1" baseline="30000" dirty="0" smtClean="0"/>
              <a:t>-1			</a:t>
            </a:r>
            <a:r>
              <a:rPr lang="en-US" sz="2400" b="1" dirty="0" smtClean="0"/>
              <a:t> c. mol</a:t>
            </a:r>
            <a:r>
              <a:rPr lang="en-US" sz="2400" b="1" baseline="30000" dirty="0" smtClean="0"/>
              <a:t>-1</a:t>
            </a:r>
            <a:r>
              <a:rPr lang="en-US" sz="2400" b="1" dirty="0" smtClean="0"/>
              <a:t> liter detik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b. mol liter</a:t>
            </a:r>
            <a:r>
              <a:rPr lang="en-US" sz="2400" b="1" baseline="30000" dirty="0" smtClean="0"/>
              <a:t>-1 </a:t>
            </a:r>
            <a:r>
              <a:rPr lang="en-US" sz="2400" b="1" dirty="0" smtClean="0"/>
              <a:t>detik</a:t>
            </a:r>
            <a:r>
              <a:rPr lang="en-US" sz="2400" b="1" baseline="30000" dirty="0" smtClean="0"/>
              <a:t>-1	 </a:t>
            </a:r>
            <a:r>
              <a:rPr lang="en-US" sz="2400" b="1" dirty="0" smtClean="0"/>
              <a:t>d. mol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e. mol liter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>
              <a:lnSpc>
                <a:spcPts val="3000"/>
              </a:lnSpc>
            </a:pPr>
            <a:endParaRPr lang="en-US" sz="2400" b="1" dirty="0"/>
          </a:p>
        </p:txBody>
      </p:sp>
      <p:sp>
        <p:nvSpPr>
          <p:cNvPr id="14" name="Flowchart: Connector 13">
            <a:hlinkClick r:id="rId5" action="ppaction://hlinksldjump"/>
          </p:cNvPr>
          <p:cNvSpPr/>
          <p:nvPr/>
        </p:nvSpPr>
        <p:spPr>
          <a:xfrm>
            <a:off x="2286000" y="321489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Flowchart: Connector 14">
            <a:hlinkClick r:id="rId6" action="ppaction://hlinksldjump"/>
          </p:cNvPr>
          <p:cNvSpPr/>
          <p:nvPr/>
        </p:nvSpPr>
        <p:spPr>
          <a:xfrm>
            <a:off x="3429000" y="321489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Flowchart: Connector 15">
            <a:hlinkClick r:id="rId6" action="ppaction://hlinksldjump"/>
          </p:cNvPr>
          <p:cNvSpPr/>
          <p:nvPr/>
        </p:nvSpPr>
        <p:spPr>
          <a:xfrm>
            <a:off x="4648200" y="321489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Flowchart: Connector 16">
            <a:hlinkClick r:id="rId6" action="ppaction://hlinksldjump"/>
          </p:cNvPr>
          <p:cNvSpPr/>
          <p:nvPr/>
        </p:nvSpPr>
        <p:spPr>
          <a:xfrm>
            <a:off x="5867400" y="321489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Flowchart: Connector 17">
            <a:hlinkClick r:id="rId6" action="ppaction://hlinksldjump"/>
          </p:cNvPr>
          <p:cNvSpPr/>
          <p:nvPr/>
        </p:nvSpPr>
        <p:spPr>
          <a:xfrm>
            <a:off x="7162800" y="321489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ound Diagonal Corner Rectangle 20">
            <a:hlinkClick r:id="rId7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2" name="Round Diagonal Corner Rectangle 21">
            <a:hlinkClick r:id="rId8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3" name="Round Diagonal Corner Rectangle 22">
            <a:hlinkClick r:id="rId9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4" name="Round Diagonal Corner Rectangle 23">
            <a:hlinkClick r:id="rId10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5" name="Round Diagonal Corner Rectangle 24">
            <a:hlinkClick r:id="rId11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6" name="Round Diagonal Corner Rectangle 25">
            <a:hlinkClick r:id="rId12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4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45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4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1600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3" grpId="0"/>
      <p:bldP spid="13" grpId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 Diagonal Corner Rectangle 32">
            <a:hlinkClick r:id="rId4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UJI KOMPETENSI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5" name="Round Diagonal Corner Rectangle 34">
            <a:hlinkClick r:id="rId5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81200" y="533400"/>
            <a:ext cx="6477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3000"/>
              </a:lnSpc>
            </a:pPr>
            <a:r>
              <a:rPr lang="en-US" sz="2400" b="1" dirty="0" smtClean="0"/>
              <a:t>1. </a:t>
            </a:r>
            <a:r>
              <a:rPr lang="en-US" sz="2400" b="1" dirty="0" err="1" smtClean="0"/>
              <a:t>Satuan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tetapan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laju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reaksi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orde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…</a:t>
            </a:r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a. detik</a:t>
            </a:r>
            <a:r>
              <a:rPr lang="en-US" sz="2400" b="1" baseline="30000" dirty="0" smtClean="0"/>
              <a:t>-1			</a:t>
            </a:r>
            <a:r>
              <a:rPr lang="en-US" sz="2400" b="1" dirty="0" smtClean="0"/>
              <a:t> c. mol</a:t>
            </a:r>
            <a:r>
              <a:rPr lang="en-US" sz="2400" b="1" baseline="30000" dirty="0" smtClean="0"/>
              <a:t>-1</a:t>
            </a:r>
            <a:r>
              <a:rPr lang="en-US" sz="2400" b="1" dirty="0" smtClean="0"/>
              <a:t> liter detik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b. mol liter</a:t>
            </a:r>
            <a:r>
              <a:rPr lang="en-US" sz="2400" b="1" baseline="30000" dirty="0" smtClean="0"/>
              <a:t>-1 </a:t>
            </a:r>
            <a:r>
              <a:rPr lang="en-US" sz="2400" b="1" dirty="0" smtClean="0"/>
              <a:t>detik</a:t>
            </a:r>
            <a:r>
              <a:rPr lang="en-US" sz="2400" b="1" baseline="30000" dirty="0" smtClean="0"/>
              <a:t>-1	 </a:t>
            </a:r>
            <a:r>
              <a:rPr lang="en-US" sz="2400" b="1" dirty="0" smtClean="0"/>
              <a:t>d. mol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e. mol liter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>
              <a:lnSpc>
                <a:spcPts val="3000"/>
              </a:lnSpc>
            </a:pPr>
            <a:endParaRPr lang="en-US" sz="2400" b="1" dirty="0"/>
          </a:p>
        </p:txBody>
      </p:sp>
      <p:sp>
        <p:nvSpPr>
          <p:cNvPr id="14" name="Flowchart: Connector 13">
            <a:hlinkClick r:id="rId6" action="ppaction://hlinksldjump"/>
          </p:cNvPr>
          <p:cNvSpPr/>
          <p:nvPr/>
        </p:nvSpPr>
        <p:spPr>
          <a:xfrm>
            <a:off x="2286000" y="27069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Flowchart: Connector 14">
            <a:hlinkClick r:id="rId7" action="ppaction://hlinkpres?slideindex=1&amp;slidetitle="/>
          </p:cNvPr>
          <p:cNvSpPr/>
          <p:nvPr/>
        </p:nvSpPr>
        <p:spPr>
          <a:xfrm>
            <a:off x="3429000" y="27069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Flowchart: Connector 15"/>
          <p:cNvSpPr/>
          <p:nvPr/>
        </p:nvSpPr>
        <p:spPr>
          <a:xfrm>
            <a:off x="4648200" y="27069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Flowchart: Connector 16"/>
          <p:cNvSpPr/>
          <p:nvPr/>
        </p:nvSpPr>
        <p:spPr>
          <a:xfrm>
            <a:off x="5867400" y="27069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Flowchart: Connector 17"/>
          <p:cNvSpPr/>
          <p:nvPr/>
        </p:nvSpPr>
        <p:spPr>
          <a:xfrm>
            <a:off x="7162800" y="27069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6" descr="next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9550" y="5410200"/>
            <a:ext cx="1162050" cy="971550"/>
          </a:xfrm>
          <a:prstGeom prst="rect">
            <a:avLst/>
          </a:prstGeom>
        </p:spPr>
      </p:pic>
      <p:pic>
        <p:nvPicPr>
          <p:cNvPr id="40" name="Picture 39" descr="face009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09800" y="3505200"/>
            <a:ext cx="2971800" cy="29718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5562600" y="38100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Yeeeeey</a:t>
            </a:r>
            <a:r>
              <a:rPr lang="en-US" sz="2400" b="1" dirty="0" smtClean="0"/>
              <a:t>,</a:t>
            </a:r>
          </a:p>
          <a:p>
            <a:pPr algn="ctr"/>
            <a:r>
              <a:rPr lang="en-US" sz="2400" b="1" dirty="0" smtClean="0"/>
              <a:t>BENAAAARRRR…</a:t>
            </a:r>
            <a:endParaRPr lang="en-US" sz="2400" b="1" dirty="0"/>
          </a:p>
        </p:txBody>
      </p:sp>
      <p:sp>
        <p:nvSpPr>
          <p:cNvPr id="23" name="Round Diagonal Corner Rectangle 22">
            <a:hlinkClick r:id="rId10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MATERI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Round Diagonal Corner Rectangle 23">
            <a:hlinkClick r:id="rId11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5" name="Round Diagonal Corner Rectangle 24">
            <a:hlinkClick r:id="rId12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6" name="Round Diagonal Corner Rectangle 25">
            <a:hlinkClick r:id="rId13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8" name="Round Diagonal Corner Rectangle 27">
            <a:hlinkClick r:id="rId14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ntr" presetSubtype="0" repeatCount="2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>
            <a:hlinkClick r:id="rId4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>
            <a:hlinkClick r:id="rId5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>
            <a:hlinkClick r:id="rId6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32" name="Round Diagonal Corner Rectangle 31">
            <a:hlinkClick r:id="rId7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>
            <a:hlinkClick r:id="rId8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34" name="Round Diagonal Corner Rectangle 33">
            <a:hlinkClick r:id="rId9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14" name="Flowchart: Connector 13">
            <a:hlinkClick r:id="rId10" action="ppaction://hlinksldjump"/>
          </p:cNvPr>
          <p:cNvSpPr/>
          <p:nvPr/>
        </p:nvSpPr>
        <p:spPr>
          <a:xfrm>
            <a:off x="2286000" y="3037098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Flowchart: Connector 14">
            <a:hlinkClick r:id="rId11" action="ppaction://hlinksldjump"/>
          </p:cNvPr>
          <p:cNvSpPr/>
          <p:nvPr/>
        </p:nvSpPr>
        <p:spPr>
          <a:xfrm>
            <a:off x="3429000" y="3026208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Flowchart: Connector 15">
            <a:hlinkClick r:id="rId11" action="ppaction://hlinksldjump"/>
          </p:cNvPr>
          <p:cNvSpPr/>
          <p:nvPr/>
        </p:nvSpPr>
        <p:spPr>
          <a:xfrm>
            <a:off x="4648200" y="3026208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Flowchart: Connector 16">
            <a:hlinkClick r:id="rId11" action="ppaction://hlinksldjump"/>
          </p:cNvPr>
          <p:cNvSpPr/>
          <p:nvPr/>
        </p:nvSpPr>
        <p:spPr>
          <a:xfrm>
            <a:off x="5867400" y="3026208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Flowchart: Connector 17">
            <a:hlinkClick r:id="rId11" action="ppaction://hlinksldjump"/>
          </p:cNvPr>
          <p:cNvSpPr/>
          <p:nvPr/>
        </p:nvSpPr>
        <p:spPr>
          <a:xfrm>
            <a:off x="7162800" y="3026208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943600" y="3729335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COBA LAGI</a:t>
            </a:r>
            <a:endParaRPr lang="en-US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09800" y="609600"/>
            <a:ext cx="6553200" cy="2375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3000"/>
              </a:lnSpc>
            </a:pPr>
            <a:r>
              <a:rPr lang="en-US" sz="2400" b="1" dirty="0" smtClean="0"/>
              <a:t>1. </a:t>
            </a:r>
            <a:r>
              <a:rPr lang="en-US" sz="2400" b="1" dirty="0" err="1" smtClean="0"/>
              <a:t>Satuan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tetapan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laju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reaksi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untuk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orde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satu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adalah</a:t>
            </a:r>
            <a:r>
              <a:rPr lang="en-US" sz="2400" b="1" dirty="0" smtClean="0"/>
              <a:t>…</a:t>
            </a:r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a. detik</a:t>
            </a:r>
            <a:r>
              <a:rPr lang="en-US" sz="2400" b="1" baseline="30000" dirty="0" smtClean="0"/>
              <a:t>-1			</a:t>
            </a:r>
            <a:r>
              <a:rPr lang="en-US" sz="2400" b="1" dirty="0" smtClean="0"/>
              <a:t> c. mol</a:t>
            </a:r>
            <a:r>
              <a:rPr lang="en-US" sz="2400" b="1" baseline="30000" dirty="0" smtClean="0"/>
              <a:t>-1</a:t>
            </a:r>
            <a:r>
              <a:rPr lang="en-US" sz="2400" b="1" dirty="0" smtClean="0"/>
              <a:t> liter detik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b. mol liter</a:t>
            </a:r>
            <a:r>
              <a:rPr lang="en-US" sz="2400" b="1" baseline="30000" dirty="0" smtClean="0"/>
              <a:t>-1 </a:t>
            </a:r>
            <a:r>
              <a:rPr lang="en-US" sz="2400" b="1" dirty="0" smtClean="0"/>
              <a:t>detik</a:t>
            </a:r>
            <a:r>
              <a:rPr lang="en-US" sz="2400" b="1" baseline="30000" dirty="0" smtClean="0"/>
              <a:t>-1	 </a:t>
            </a:r>
            <a:r>
              <a:rPr lang="en-US" sz="2400" b="1" dirty="0" smtClean="0"/>
              <a:t>d. mol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 lvl="1">
              <a:lnSpc>
                <a:spcPts val="3000"/>
              </a:lnSpc>
            </a:pPr>
            <a:r>
              <a:rPr lang="en-US" sz="2400" b="1" dirty="0" smtClean="0"/>
              <a:t>e. mol liter</a:t>
            </a:r>
            <a:r>
              <a:rPr lang="en-US" sz="2400" b="1" baseline="30000" dirty="0" smtClean="0"/>
              <a:t>-1</a:t>
            </a:r>
            <a:endParaRPr lang="en-US" sz="2400" b="1" dirty="0" smtClean="0"/>
          </a:p>
          <a:p>
            <a:pPr>
              <a:lnSpc>
                <a:spcPts val="3000"/>
              </a:lnSpc>
            </a:pPr>
            <a:endParaRPr lang="en-US" sz="2400" b="1" dirty="0"/>
          </a:p>
        </p:txBody>
      </p:sp>
      <p:pic>
        <p:nvPicPr>
          <p:cNvPr id="24" name="Picture 23" descr="face006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24200" y="3568978"/>
            <a:ext cx="2831822" cy="2831822"/>
          </a:xfrm>
          <a:prstGeom prst="rect">
            <a:avLst/>
          </a:prstGeom>
        </p:spPr>
      </p:pic>
      <p:pic>
        <p:nvPicPr>
          <p:cNvPr id="25" name="Picture 24" descr="back.GIF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57400" y="5353050"/>
            <a:ext cx="1152525" cy="971550"/>
          </a:xfrm>
          <a:prstGeom prst="rect">
            <a:avLst/>
          </a:prstGeom>
        </p:spPr>
      </p:pic>
      <p:sp>
        <p:nvSpPr>
          <p:cNvPr id="26" name="Round Diagonal Corner Rectangle 25">
            <a:hlinkClick r:id="rId14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0" y="609600"/>
            <a:ext cx="472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66"/>
                </a:solidFill>
              </a:rPr>
              <a:t>2. </a:t>
            </a:r>
            <a:r>
              <a:rPr lang="en-US" sz="2400" dirty="0" err="1" smtClean="0">
                <a:solidFill>
                  <a:srgbClr val="000066"/>
                </a:solidFill>
              </a:rPr>
              <a:t>Jika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konsentrasi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pereaksi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tidak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memengaruhi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laju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reaksi</a:t>
            </a:r>
            <a:r>
              <a:rPr lang="en-US" sz="2400" dirty="0" smtClean="0">
                <a:solidFill>
                  <a:srgbClr val="000066"/>
                </a:solidFill>
              </a:rPr>
              <a:t>, </a:t>
            </a:r>
            <a:r>
              <a:rPr lang="en-US" sz="2400" dirty="0" err="1" smtClean="0">
                <a:solidFill>
                  <a:srgbClr val="000066"/>
                </a:solidFill>
              </a:rPr>
              <a:t>bisa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disimpulkan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bahwa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orde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reaksi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tersebut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adalah</a:t>
            </a:r>
            <a:r>
              <a:rPr lang="en-US" sz="2400" dirty="0" smtClean="0">
                <a:solidFill>
                  <a:srgbClr val="000066"/>
                </a:solidFill>
              </a:rPr>
              <a:t>…</a:t>
            </a: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negatif</a:t>
            </a:r>
            <a:r>
              <a:rPr lang="en-US" sz="2400" dirty="0" smtClean="0">
                <a:solidFill>
                  <a:srgbClr val="000066"/>
                </a:solidFill>
              </a:rPr>
              <a:t>		d. </a:t>
            </a:r>
            <a:r>
              <a:rPr lang="en-US" sz="2400" dirty="0" err="1" smtClean="0">
                <a:solidFill>
                  <a:srgbClr val="000066"/>
                </a:solidFill>
              </a:rPr>
              <a:t>dua</a:t>
            </a:r>
            <a:endParaRPr lang="en-US" sz="2400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satu</a:t>
            </a:r>
            <a:r>
              <a:rPr lang="en-US" sz="2400" dirty="0" smtClean="0">
                <a:solidFill>
                  <a:srgbClr val="000066"/>
                </a:solidFill>
              </a:rPr>
              <a:t>			e. </a:t>
            </a:r>
            <a:r>
              <a:rPr lang="en-US" sz="2400" dirty="0" err="1" smtClean="0">
                <a:solidFill>
                  <a:srgbClr val="000066"/>
                </a:solidFill>
              </a:rPr>
              <a:t>nol</a:t>
            </a:r>
            <a:endParaRPr lang="en-US" sz="2400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tiga</a:t>
            </a:r>
            <a:endParaRPr lang="en-US" sz="2400" dirty="0"/>
          </a:p>
        </p:txBody>
      </p:sp>
      <p:sp>
        <p:nvSpPr>
          <p:cNvPr id="11" name="Flowchart: Connector 10">
            <a:hlinkClick r:id="rId4" action="ppaction://hlinksldjump"/>
          </p:cNvPr>
          <p:cNvSpPr/>
          <p:nvPr/>
        </p:nvSpPr>
        <p:spPr>
          <a:xfrm>
            <a:off x="22098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Flowchart: Connector 11">
            <a:hlinkClick r:id="rId4" action="ppaction://hlinksldjump"/>
          </p:cNvPr>
          <p:cNvSpPr/>
          <p:nvPr/>
        </p:nvSpPr>
        <p:spPr>
          <a:xfrm>
            <a:off x="32766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Flowchart: Connector 12">
            <a:hlinkClick r:id="rId4" action="ppaction://hlinksldjump"/>
          </p:cNvPr>
          <p:cNvSpPr/>
          <p:nvPr/>
        </p:nvSpPr>
        <p:spPr>
          <a:xfrm>
            <a:off x="42953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4" name="Flowchart: Connector 13">
            <a:hlinkClick r:id="rId4" action="ppaction://hlinksldjump"/>
          </p:cNvPr>
          <p:cNvSpPr/>
          <p:nvPr/>
        </p:nvSpPr>
        <p:spPr>
          <a:xfrm>
            <a:off x="55145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Flowchart: Connector 17">
            <a:hlinkClick r:id="rId5" action="ppaction://hlinksldjump"/>
          </p:cNvPr>
          <p:cNvSpPr/>
          <p:nvPr/>
        </p:nvSpPr>
        <p:spPr>
          <a:xfrm>
            <a:off x="67056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3" name="Round Diagonal Corner Rectangle 22">
            <a:hlinkClick r:id="rId6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Round Diagonal Corner Rectangle 24">
            <a:hlinkClick r:id="rId7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26" name="Round Diagonal Corner Rectangle 25"/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3366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MATERI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Round Diagonal Corner Rectangle 26">
            <a:hlinkClick r:id="rId8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8" name="Round Diagonal Corner Rectangle 27">
            <a:hlinkClick r:id="rId9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9" name="Round Diagonal Corner Rectangle 28">
            <a:hlinkClick r:id="rId10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0" name="Round Diagonal Corner Rectangle 29">
            <a:hlinkClick r:id="rId11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CONTOH SOAL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4" presetClass="entr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1" grpId="1" animBg="1"/>
      <p:bldP spid="12" grpId="1" animBg="1"/>
      <p:bldP spid="13" grpId="1" animBg="1"/>
      <p:bldP spid="14" grpId="1" animBg="1"/>
      <p:bldP spid="18" grpId="1" animBg="1"/>
      <p:bldP spid="2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86000" y="609600"/>
            <a:ext cx="472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66"/>
                </a:solidFill>
              </a:rPr>
              <a:t>2. </a:t>
            </a:r>
            <a:r>
              <a:rPr lang="en-US" sz="2400" dirty="0" err="1" smtClean="0">
                <a:solidFill>
                  <a:srgbClr val="000066"/>
                </a:solidFill>
              </a:rPr>
              <a:t>Jika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konsentrasi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pereaksi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tidak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memengaruhi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laju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reaksi</a:t>
            </a:r>
            <a:r>
              <a:rPr lang="en-US" sz="2400" dirty="0" smtClean="0">
                <a:solidFill>
                  <a:srgbClr val="000066"/>
                </a:solidFill>
              </a:rPr>
              <a:t>, </a:t>
            </a:r>
            <a:r>
              <a:rPr lang="en-US" sz="2400" dirty="0" err="1" smtClean="0">
                <a:solidFill>
                  <a:srgbClr val="000066"/>
                </a:solidFill>
              </a:rPr>
              <a:t>bisa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disimpulkan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bahwa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orde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reaksi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tersebut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adalah</a:t>
            </a:r>
            <a:r>
              <a:rPr lang="en-US" sz="2400" dirty="0" smtClean="0">
                <a:solidFill>
                  <a:srgbClr val="000066"/>
                </a:solidFill>
              </a:rPr>
              <a:t>…</a:t>
            </a: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negatif</a:t>
            </a:r>
            <a:r>
              <a:rPr lang="en-US" sz="2400" dirty="0" smtClean="0">
                <a:solidFill>
                  <a:srgbClr val="000066"/>
                </a:solidFill>
              </a:rPr>
              <a:t>		d. </a:t>
            </a:r>
            <a:r>
              <a:rPr lang="en-US" sz="2400" dirty="0" err="1" smtClean="0">
                <a:solidFill>
                  <a:srgbClr val="000066"/>
                </a:solidFill>
              </a:rPr>
              <a:t>dua</a:t>
            </a:r>
            <a:endParaRPr lang="en-US" sz="2400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satu</a:t>
            </a:r>
            <a:r>
              <a:rPr lang="en-US" sz="2400" dirty="0" smtClean="0">
                <a:solidFill>
                  <a:srgbClr val="000066"/>
                </a:solidFill>
              </a:rPr>
              <a:t>			e. </a:t>
            </a:r>
            <a:r>
              <a:rPr lang="en-US" sz="2400" dirty="0" err="1" smtClean="0">
                <a:solidFill>
                  <a:srgbClr val="000066"/>
                </a:solidFill>
              </a:rPr>
              <a:t>nol</a:t>
            </a:r>
            <a:endParaRPr lang="en-US" sz="2400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tiga</a:t>
            </a:r>
            <a:endParaRPr lang="en-US" sz="2400" dirty="0"/>
          </a:p>
        </p:txBody>
      </p:sp>
      <p:sp>
        <p:nvSpPr>
          <p:cNvPr id="11" name="Flowchart: Connector 10"/>
          <p:cNvSpPr/>
          <p:nvPr/>
        </p:nvSpPr>
        <p:spPr>
          <a:xfrm>
            <a:off x="22098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Flowchart: Connector 11"/>
          <p:cNvSpPr/>
          <p:nvPr/>
        </p:nvSpPr>
        <p:spPr>
          <a:xfrm>
            <a:off x="32766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Flowchart: Connector 12"/>
          <p:cNvSpPr/>
          <p:nvPr/>
        </p:nvSpPr>
        <p:spPr>
          <a:xfrm>
            <a:off x="42953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4" name="Flowchart: Connector 13"/>
          <p:cNvSpPr/>
          <p:nvPr/>
        </p:nvSpPr>
        <p:spPr>
          <a:xfrm>
            <a:off x="55145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Flowchart: Connector 17"/>
          <p:cNvSpPr/>
          <p:nvPr/>
        </p:nvSpPr>
        <p:spPr>
          <a:xfrm>
            <a:off x="67056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9" name="Round Diagonal Corner Rectangle 18"/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0" name="Round Diagonal Corner Rectangle 19">
            <a:hlinkClick r:id="rId4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1" name="Round Diagonal Corner Rectangle 20">
            <a:hlinkClick r:id="rId5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22" name="Round Diagonal Corner Rectangle 21">
            <a:hlinkClick r:id="rId6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3" name="Round Diagonal Corner Rectangle 22">
            <a:hlinkClick r:id="rId7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24" name="Round Diagonal Corner Rectangle 23"/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5" name="Round Diagonal Corner Rectangle 24">
            <a:hlinkClick r:id="rId8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pic>
        <p:nvPicPr>
          <p:cNvPr id="26" name="Picture 25" descr="next.GIF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9800" y="5486400"/>
            <a:ext cx="1162050" cy="971550"/>
          </a:xfrm>
          <a:prstGeom prst="rect">
            <a:avLst/>
          </a:prstGeom>
        </p:spPr>
      </p:pic>
      <p:pic>
        <p:nvPicPr>
          <p:cNvPr id="27" name="Picture 26" descr="face009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14800" y="3733800"/>
            <a:ext cx="2362200" cy="23622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600200" y="40386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Yeeeeey</a:t>
            </a:r>
            <a:r>
              <a:rPr lang="en-US" sz="2400" b="1" dirty="0" smtClean="0"/>
              <a:t>,</a:t>
            </a:r>
          </a:p>
          <a:p>
            <a:pPr algn="ctr"/>
            <a:r>
              <a:rPr lang="en-US" sz="2400" b="1" dirty="0" smtClean="0"/>
              <a:t>BENAAAARRRR…</a:t>
            </a:r>
            <a:endParaRPr lang="en-US" sz="240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ntr" presetSubtype="0" repeatCount="2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Kumpulan My Data\Data Rhara\Teknologi\animasi\assalamualaikum-warahmatullahi-wabarakatuh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480" y="838200"/>
            <a:ext cx="5400320" cy="2808311"/>
          </a:xfrm>
          <a:prstGeom prst="rect">
            <a:avLst/>
          </a:prstGeom>
          <a:noFill/>
          <a:effectLst>
            <a:glow rad="228600">
              <a:srgbClr val="FFFF00">
                <a:alpha val="40000"/>
              </a:srgbClr>
            </a:glo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381328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165304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764704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537026" y="2209800"/>
            <a:ext cx="600677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381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ltamonte NF" pitchFamily="18" charset="0"/>
              </a:rPr>
              <a:t>Media </a:t>
            </a:r>
            <a:r>
              <a:rPr lang="en-US" sz="4400" b="1" cap="all" spc="0" dirty="0" err="1" smtClean="0">
                <a:ln w="381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ltamonte NF" pitchFamily="18" charset="0"/>
              </a:rPr>
              <a:t>pendidikan</a:t>
            </a:r>
            <a:r>
              <a:rPr lang="en-US" sz="4400" b="1" cap="all" spc="0" dirty="0" smtClean="0">
                <a:ln w="381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Altamonte NF" pitchFamily="18" charset="0"/>
              </a:rPr>
              <a:t> </a:t>
            </a:r>
          </a:p>
          <a:p>
            <a:pPr algn="ctr"/>
            <a:endParaRPr lang="en-US" sz="4400" b="1" cap="all" spc="0" dirty="0">
              <a:ln w="38100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Altamonte NF" pitchFamily="18" charset="0"/>
            </a:endParaRPr>
          </a:p>
        </p:txBody>
      </p:sp>
      <p:sp>
        <p:nvSpPr>
          <p:cNvPr id="29" name="Round Diagonal Corner Rectangle 28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>
            <a:hlinkClick r:id="rId6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>
            <a:hlinkClick r:id="rId7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32" name="Round Diagonal Corner Rectangle 31">
            <a:hlinkClick r:id="rId8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>
            <a:hlinkClick r:id="rId9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34" name="Round Diagonal Corner Rectangle 33">
            <a:hlinkClick r:id="rId10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5" name="Round Diagonal Corner Rectangle 34">
            <a:hlinkClick r:id="rId11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1524000" y="3581400"/>
            <a:ext cx="6477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solidFill>
                  <a:srgbClr val="FF0000"/>
                </a:solidFill>
                <a:effectLst>
                  <a:glow rad="228600">
                    <a:srgbClr val="00FF00"/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DI SUSUN OLEH </a:t>
            </a:r>
          </a:p>
          <a:p>
            <a:pPr algn="ctr"/>
            <a:r>
              <a:rPr lang="en-US" sz="3200" b="1" dirty="0" smtClean="0">
                <a:ln w="11430"/>
                <a:solidFill>
                  <a:srgbClr val="FF0000"/>
                </a:solidFill>
                <a:effectLst>
                  <a:glow rad="228600">
                    <a:srgbClr val="00FF00"/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SRI ARGARINI (A1C311027)</a:t>
            </a:r>
            <a:endParaRPr lang="en-US" sz="3200" b="1" dirty="0">
              <a:ln w="11430"/>
              <a:solidFill>
                <a:srgbClr val="FF0000"/>
              </a:solidFill>
              <a:effectLst>
                <a:glow rad="228600">
                  <a:srgbClr val="00FF00"/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33800" y="4800600"/>
            <a:ext cx="6019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DOSEN PENGAJAR:</a:t>
            </a:r>
          </a:p>
          <a:p>
            <a:r>
              <a:rPr lang="id-ID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Dra. Hj. A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tiek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Winarti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, </a:t>
            </a:r>
            <a:r>
              <a:rPr lang="id-ID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M.Pd.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 M. Sc</a:t>
            </a:r>
          </a:p>
          <a:p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Drs. H. M.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Kusasi</a:t>
            </a:r>
            <a:r>
              <a:rPr lang="en-US" sz="2800" b="1" dirty="0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effectLst>
                  <a:glow rad="228600">
                    <a:srgbClr val="FF0000">
                      <a:alpha val="40000"/>
                    </a:srgbClr>
                  </a:glow>
                </a:effectLst>
              </a:rPr>
              <a:t>M.Pd</a:t>
            </a:r>
            <a:endParaRPr lang="en-US" sz="2800" b="1" dirty="0">
              <a:solidFill>
                <a:schemeClr val="bg1"/>
              </a:solidFill>
              <a:effectLst>
                <a:glow rad="228600">
                  <a:srgbClr val="FF0000">
                    <a:alpha val="4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4" presetClass="entr" presetSubtype="1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4" presetClass="exit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CC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500"/>
                            </p:stCondLst>
                            <p:childTnLst>
                              <p:par>
                                <p:cTn id="35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4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5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6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9500"/>
                            </p:stCondLst>
                            <p:childTnLst>
                              <p:par>
                                <p:cTn id="7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29" grpId="1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40" grpId="1"/>
      <p:bldP spid="4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553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33600" y="609600"/>
            <a:ext cx="487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66"/>
                </a:solidFill>
              </a:rPr>
              <a:t>2. </a:t>
            </a:r>
            <a:r>
              <a:rPr lang="en-US" sz="2400" dirty="0" err="1" smtClean="0">
                <a:solidFill>
                  <a:srgbClr val="000066"/>
                </a:solidFill>
              </a:rPr>
              <a:t>Jika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konsentrasi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pereaksi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tidak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memengaruhi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laju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reaksi</a:t>
            </a:r>
            <a:r>
              <a:rPr lang="en-US" sz="2400" dirty="0" smtClean="0">
                <a:solidFill>
                  <a:srgbClr val="000066"/>
                </a:solidFill>
              </a:rPr>
              <a:t>, </a:t>
            </a:r>
            <a:r>
              <a:rPr lang="en-US" sz="2400" dirty="0" err="1" smtClean="0">
                <a:solidFill>
                  <a:srgbClr val="000066"/>
                </a:solidFill>
              </a:rPr>
              <a:t>bisa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disimpulkan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bahwa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orde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reaksi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tersebut</a:t>
            </a:r>
            <a:r>
              <a:rPr lang="en-US" sz="2400" dirty="0" smtClean="0">
                <a:solidFill>
                  <a:srgbClr val="000066"/>
                </a:solidFill>
              </a:rPr>
              <a:t> </a:t>
            </a:r>
            <a:r>
              <a:rPr lang="en-US" sz="2400" dirty="0" err="1" smtClean="0">
                <a:solidFill>
                  <a:srgbClr val="000066"/>
                </a:solidFill>
              </a:rPr>
              <a:t>adalah</a:t>
            </a:r>
            <a:r>
              <a:rPr lang="en-US" sz="2400" dirty="0" smtClean="0">
                <a:solidFill>
                  <a:srgbClr val="000066"/>
                </a:solidFill>
              </a:rPr>
              <a:t>…</a:t>
            </a: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negatif</a:t>
            </a:r>
            <a:r>
              <a:rPr lang="en-US" sz="2400" dirty="0" smtClean="0">
                <a:solidFill>
                  <a:srgbClr val="000066"/>
                </a:solidFill>
              </a:rPr>
              <a:t>		d. </a:t>
            </a:r>
            <a:r>
              <a:rPr lang="en-US" sz="2400" dirty="0" err="1" smtClean="0">
                <a:solidFill>
                  <a:srgbClr val="000066"/>
                </a:solidFill>
              </a:rPr>
              <a:t>dua</a:t>
            </a:r>
            <a:endParaRPr lang="en-US" sz="2400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satu</a:t>
            </a:r>
            <a:r>
              <a:rPr lang="en-US" sz="2400" dirty="0" smtClean="0">
                <a:solidFill>
                  <a:srgbClr val="000066"/>
                </a:solidFill>
              </a:rPr>
              <a:t>			e. </a:t>
            </a:r>
            <a:r>
              <a:rPr lang="en-US" sz="2400" dirty="0" err="1" smtClean="0">
                <a:solidFill>
                  <a:srgbClr val="000066"/>
                </a:solidFill>
              </a:rPr>
              <a:t>nol</a:t>
            </a:r>
            <a:endParaRPr lang="en-US" sz="2400" dirty="0" smtClean="0">
              <a:solidFill>
                <a:srgbClr val="000066"/>
              </a:solidFill>
            </a:endParaRPr>
          </a:p>
          <a:p>
            <a:pPr marL="342900" indent="-342900" algn="just">
              <a:buAutoNum type="alphaLcPeriod"/>
            </a:pPr>
            <a:r>
              <a:rPr lang="en-US" sz="2400" dirty="0" err="1" smtClean="0">
                <a:solidFill>
                  <a:srgbClr val="000066"/>
                </a:solidFill>
              </a:rPr>
              <a:t>tiga</a:t>
            </a:r>
            <a:endParaRPr lang="en-US" sz="2400" dirty="0"/>
          </a:p>
        </p:txBody>
      </p:sp>
      <p:sp>
        <p:nvSpPr>
          <p:cNvPr id="11" name="Flowchart: Connector 10">
            <a:hlinkClick r:id="rId4" action="ppaction://hlinksldjump"/>
          </p:cNvPr>
          <p:cNvSpPr/>
          <p:nvPr/>
        </p:nvSpPr>
        <p:spPr>
          <a:xfrm>
            <a:off x="22098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2" name="Flowchart: Connector 11">
            <a:hlinkClick r:id="rId4" action="ppaction://hlinksldjump"/>
          </p:cNvPr>
          <p:cNvSpPr/>
          <p:nvPr/>
        </p:nvSpPr>
        <p:spPr>
          <a:xfrm>
            <a:off x="3276600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3" name="Flowchart: Connector 12">
            <a:hlinkClick r:id="rId4" action="ppaction://hlinksldjump"/>
          </p:cNvPr>
          <p:cNvSpPr/>
          <p:nvPr/>
        </p:nvSpPr>
        <p:spPr>
          <a:xfrm>
            <a:off x="42953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4" name="Flowchart: Connector 13">
            <a:hlinkClick r:id="rId4" action="ppaction://hlinksldjump"/>
          </p:cNvPr>
          <p:cNvSpPr/>
          <p:nvPr/>
        </p:nvSpPr>
        <p:spPr>
          <a:xfrm>
            <a:off x="55145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8" name="Flowchart: Connector 17">
            <a:hlinkClick r:id="rId5" action="ppaction://hlinksldjump"/>
          </p:cNvPr>
          <p:cNvSpPr/>
          <p:nvPr/>
        </p:nvSpPr>
        <p:spPr>
          <a:xfrm>
            <a:off x="6809922" y="332340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3" name="Round Diagonal Corner Rectangle 22">
            <a:hlinkClick r:id="rId6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5" name="Round Diagonal Corner Rectangle 24">
            <a:hlinkClick r:id="rId7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245162" y="3694868"/>
            <a:ext cx="2298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COBA LAGI!!!</a:t>
            </a:r>
            <a:endParaRPr lang="en-US" sz="2400" b="1" dirty="0"/>
          </a:p>
        </p:txBody>
      </p:sp>
      <p:pic>
        <p:nvPicPr>
          <p:cNvPr id="30" name="Picture 29" descr="face006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6578" y="3810000"/>
            <a:ext cx="2603222" cy="2603222"/>
          </a:xfrm>
          <a:prstGeom prst="rect">
            <a:avLst/>
          </a:prstGeom>
        </p:spPr>
      </p:pic>
      <p:pic>
        <p:nvPicPr>
          <p:cNvPr id="31" name="Picture 30" descr="back.GIF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57400" y="5581650"/>
            <a:ext cx="1152525" cy="971550"/>
          </a:xfrm>
          <a:prstGeom prst="rect">
            <a:avLst/>
          </a:prstGeom>
        </p:spPr>
      </p:pic>
      <p:sp>
        <p:nvSpPr>
          <p:cNvPr id="26" name="Round Diagonal Corner Rectangle 25">
            <a:hlinkClick r:id="rId11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3366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MATERI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7" name="Round Diagonal Corner Rectangle 26">
            <a:hlinkClick r:id="rId12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8" name="Round Diagonal Corner Rectangle 27">
            <a:hlinkClick r:id="rId13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2" name="Round Diagonal Corner Rectangle 31">
            <a:hlinkClick r:id="rId14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3" name="Round Diagonal Corner Rectangle 32">
            <a:hlinkClick r:id="rId15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CONTOH SOAL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>
            <a:hlinkClick r:id="rId4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>
            <a:hlinkClick r:id="rId5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>
            <a:hlinkClick r:id="rId6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32" name="Round Diagonal Corner Rectangle 31">
            <a:hlinkClick r:id="rId7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>
            <a:hlinkClick r:id="rId8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4" name="Round Diagonal Corner Rectangle 33">
            <a:hlinkClick r:id="rId9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5" name="Round Diagonal Corner Rectangle 34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209800" y="1981200"/>
          <a:ext cx="5410201" cy="209221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838201"/>
                <a:gridCol w="1447800"/>
                <a:gridCol w="1509471"/>
                <a:gridCol w="1614729"/>
              </a:tblGrid>
              <a:tr h="280655">
                <a:tc rowSpan="2">
                  <a:txBody>
                    <a:bodyPr/>
                    <a:lstStyle/>
                    <a:p>
                      <a:pPr marL="4572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No</a:t>
                      </a:r>
                      <a:endParaRPr lang="en-US" dirty="0">
                        <a:solidFill>
                          <a:srgbClr val="002060"/>
                        </a:solidFill>
                        <a:latin typeface="Chaparral Pro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079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dirty="0" err="1">
                          <a:solidFill>
                            <a:srgbClr val="002060"/>
                          </a:solidFill>
                        </a:rPr>
                        <a:t>Konsentrasi</a:t>
                      </a: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002060"/>
                          </a:solidFill>
                        </a:rPr>
                        <a:t>Awal</a:t>
                      </a: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(M)</a:t>
                      </a:r>
                      <a:endParaRPr lang="en-US" dirty="0">
                        <a:solidFill>
                          <a:srgbClr val="002060"/>
                        </a:solidFill>
                        <a:latin typeface="Chaparral Pro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dirty="0" err="1">
                          <a:solidFill>
                            <a:srgbClr val="002060"/>
                          </a:solidFill>
                        </a:rPr>
                        <a:t>Laju</a:t>
                      </a: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002060"/>
                          </a:solidFill>
                        </a:rPr>
                        <a:t>reaksi</a:t>
                      </a: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 (M detik-</a:t>
                      </a:r>
                      <a:r>
                        <a:rPr lang="en-US" baseline="30000" dirty="0">
                          <a:solidFill>
                            <a:srgbClr val="002060"/>
                          </a:solidFill>
                        </a:rPr>
                        <a:t>1</a:t>
                      </a:r>
                      <a:r>
                        <a:rPr lang="en-US" dirty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002060"/>
                        </a:solidFill>
                        <a:latin typeface="Chaparral Pro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</a:tr>
              <a:tr h="37346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79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NO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Br</a:t>
                      </a:r>
                      <a:r>
                        <a:rPr lang="en-US" sz="1600" baseline="-25000" dirty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655"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0,1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0,05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0,06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0,1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0,10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0,12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0,1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0,20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0,24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0,2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0,05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0,24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</a:tr>
              <a:tr h="280655"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0,3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>
                          <a:solidFill>
                            <a:srgbClr val="002060"/>
                          </a:solidFill>
                        </a:rPr>
                        <a:t>0,05</a:t>
                      </a:r>
                      <a:endParaRPr lang="en-US" sz="160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742950" algn="l"/>
                        </a:tabLst>
                      </a:pPr>
                      <a:r>
                        <a:rPr lang="en-US" sz="1600" dirty="0">
                          <a:solidFill>
                            <a:srgbClr val="002060"/>
                          </a:solidFill>
                        </a:rPr>
                        <a:t>0,54</a:t>
                      </a:r>
                      <a:endParaRPr lang="en-US" sz="1600" dirty="0">
                        <a:solidFill>
                          <a:srgbClr val="002060"/>
                        </a:solidFill>
                        <a:latin typeface="Chaparral Pro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99FF">
                        <a:alpha val="94118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133600" y="533400"/>
            <a:ext cx="61722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612900" algn="l"/>
              </a:tabLst>
            </a:pP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Pada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temperatur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273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C, gas bromine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dapat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bereaksi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dengan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nitrogen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monoksida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menurut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persamaan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reaksi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742950" algn="l"/>
              </a:tabLst>
            </a:pP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2 NO</a:t>
            </a:r>
            <a:r>
              <a:rPr lang="en-US" sz="2000" baseline="-30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(g)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Br</a:t>
            </a:r>
            <a:r>
              <a:rPr lang="en-US" sz="2000" baseline="-30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(g) 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 3"/>
              </a:rPr>
              <a:t>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2 </a:t>
            </a:r>
            <a:r>
              <a:rPr lang="en-US" sz="2000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NOBr</a:t>
            </a:r>
            <a:r>
              <a:rPr lang="en-US" sz="2000" baseline="-30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(g)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en-US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742950" algn="l"/>
              </a:tabLst>
            </a:pP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Dari </a:t>
            </a:r>
            <a:r>
              <a:rPr lang="en-US" sz="2000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reaksi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tersebut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diperoleh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data </a:t>
            </a:r>
            <a:r>
              <a:rPr lang="en-US" sz="2000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sebagai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berikut</a:t>
            </a:r>
            <a:r>
              <a:rPr lang="en-US" sz="2000" dirty="0" smtClean="0">
                <a:solidFill>
                  <a:srgbClr val="FFFF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33600" y="4191000"/>
            <a:ext cx="6324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-….</a:t>
            </a:r>
          </a:p>
          <a:p>
            <a:pPr lvl="0"/>
            <a:r>
              <a:rPr lang="en-US" dirty="0" smtClean="0"/>
              <a:t>a. 0			d. 3</a:t>
            </a:r>
          </a:p>
          <a:p>
            <a:pPr lvl="0"/>
            <a:r>
              <a:rPr lang="en-US" dirty="0" smtClean="0"/>
              <a:t>b. 1			e. 4</a:t>
            </a:r>
          </a:p>
          <a:p>
            <a:pPr lvl="0"/>
            <a:r>
              <a:rPr lang="en-US" dirty="0" smtClean="0"/>
              <a:t>c. 2</a:t>
            </a:r>
          </a:p>
          <a:p>
            <a:endParaRPr lang="en-US" dirty="0"/>
          </a:p>
        </p:txBody>
      </p:sp>
      <p:sp>
        <p:nvSpPr>
          <p:cNvPr id="20" name="Flowchart: Connector 19">
            <a:hlinkClick r:id="rId11" action="ppaction://hlinksldjump"/>
          </p:cNvPr>
          <p:cNvSpPr/>
          <p:nvPr/>
        </p:nvSpPr>
        <p:spPr>
          <a:xfrm>
            <a:off x="2244435" y="544495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1" name="Flowchart: Connector 20">
            <a:hlinkClick r:id="rId11" action="ppaction://hlinksldjump"/>
          </p:cNvPr>
          <p:cNvSpPr/>
          <p:nvPr/>
        </p:nvSpPr>
        <p:spPr>
          <a:xfrm>
            <a:off x="3387435" y="544495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22" name="Flowchart: Connector 21">
            <a:hlinkClick r:id="rId11" action="ppaction://hlinksldjump"/>
          </p:cNvPr>
          <p:cNvSpPr/>
          <p:nvPr/>
        </p:nvSpPr>
        <p:spPr>
          <a:xfrm>
            <a:off x="4606635" y="544495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23" name="Flowchart: Connector 22">
            <a:hlinkClick r:id="rId12" action="ppaction://hlinksldjump"/>
          </p:cNvPr>
          <p:cNvSpPr/>
          <p:nvPr/>
        </p:nvSpPr>
        <p:spPr>
          <a:xfrm>
            <a:off x="5825835" y="544495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4" name="Flowchart: Connector 23">
            <a:hlinkClick r:id="rId11" action="ppaction://hlinksldjump"/>
          </p:cNvPr>
          <p:cNvSpPr/>
          <p:nvPr/>
        </p:nvSpPr>
        <p:spPr>
          <a:xfrm>
            <a:off x="7121235" y="5444950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 Diagonal Corner Rectangle 32">
            <a:hlinkClick r:id="rId4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5" name="Round Diagonal Corner Rectangle 34">
            <a:hlinkClick r:id="rId5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pic>
        <p:nvPicPr>
          <p:cNvPr id="25" name="Picture 24" descr="next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81950" y="5410200"/>
            <a:ext cx="1162050" cy="971550"/>
          </a:xfrm>
          <a:prstGeom prst="rect">
            <a:avLst/>
          </a:prstGeom>
        </p:spPr>
      </p:pic>
      <p:pic>
        <p:nvPicPr>
          <p:cNvPr id="26" name="Picture 25" descr="face009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43400" y="1295400"/>
            <a:ext cx="3200400" cy="32004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676400" y="22860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Yeeeeey</a:t>
            </a:r>
            <a:r>
              <a:rPr lang="en-US" sz="2400" b="1" dirty="0" smtClean="0"/>
              <a:t>,</a:t>
            </a:r>
          </a:p>
          <a:p>
            <a:pPr algn="ctr"/>
            <a:r>
              <a:rPr lang="en-US" sz="2400" b="1" dirty="0" smtClean="0"/>
              <a:t>BENAAAARRRR…</a:t>
            </a:r>
            <a:endParaRPr lang="en-US" sz="2400" b="1" dirty="0"/>
          </a:p>
        </p:txBody>
      </p:sp>
      <p:sp>
        <p:nvSpPr>
          <p:cNvPr id="16" name="Round Diagonal Corner Rectangle 15">
            <a:hlinkClick r:id="rId9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17" name="Round Diagonal Corner Rectangle 16">
            <a:hlinkClick r:id="rId10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18" name="Round Diagonal Corner Rectangle 17">
            <a:hlinkClick r:id="rId11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19" name="Round Diagonal Corner Rectangle 18">
            <a:hlinkClick r:id="rId12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0" name="Round Diagonal Corner Rectangle 19">
            <a:hlinkClick r:id="rId13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ntr" presetSubtype="0" repeatCount="2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 Diagonal Corner Rectangle 34">
            <a:hlinkClick r:id="rId4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286000"/>
            <a:ext cx="2298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COBA LAGI!!!</a:t>
            </a:r>
            <a:endParaRPr lang="en-US" sz="2400" b="1" dirty="0"/>
          </a:p>
        </p:txBody>
      </p:sp>
      <p:pic>
        <p:nvPicPr>
          <p:cNvPr id="26" name="Picture 25" descr="face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978" y="2044978"/>
            <a:ext cx="2755622" cy="2755622"/>
          </a:xfrm>
          <a:prstGeom prst="rect">
            <a:avLst/>
          </a:prstGeom>
        </p:spPr>
      </p:pic>
      <p:pic>
        <p:nvPicPr>
          <p:cNvPr id="27" name="Picture 26" descr="back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5410200"/>
            <a:ext cx="1152525" cy="971550"/>
          </a:xfrm>
          <a:prstGeom prst="rect">
            <a:avLst/>
          </a:prstGeom>
        </p:spPr>
      </p:pic>
      <p:sp>
        <p:nvSpPr>
          <p:cNvPr id="21" name="Round Diagonal Corner Rectangle 20">
            <a:hlinkClick r:id="rId8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2" name="Round Diagonal Corner Rectangle 21">
            <a:hlinkClick r:id="rId9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3" name="Round Diagonal Corner Rectangle 22">
            <a:hlinkClick r:id="rId10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24" name="Round Diagonal Corner Rectangle 23">
            <a:hlinkClick r:id="rId11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8" name="Round Diagonal Corner Rectangle 27">
            <a:hlinkClick r:id="rId12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6" name="Round Diagonal Corner Rectangle 35">
            <a:hlinkClick r:id="rId13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381328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5334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>
            <a:hlinkClick r:id="rId4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>
            <a:hlinkClick r:id="rId5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>
            <a:hlinkClick r:id="rId6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32" name="Round Diagonal Corner Rectangle 31">
            <a:hlinkClick r:id="rId7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>
            <a:hlinkClick r:id="rId8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4" name="Round Diagonal Corner Rectangle 33">
            <a:hlinkClick r:id="rId9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BERANDA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2133600" y="609600"/>
            <a:ext cx="5257800" cy="3657600"/>
          </a:xfrm>
          <a:prstGeom prst="rect">
            <a:avLst/>
          </a:prstGeom>
          <a:solidFill>
            <a:schemeClr val="bg1">
              <a:alpha val="89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Pada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reaksi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+ B</a:t>
            </a:r>
            <a:r>
              <a:rPr lang="en-US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→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terdapat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data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Orde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reaksi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yang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terdapat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pada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B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berturut-turut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adalah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a. 1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		d.  2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b.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		e.  2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c. 1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dan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2209800" y="1219200"/>
          <a:ext cx="4800600" cy="1524000"/>
        </p:xfrm>
        <a:graphic>
          <a:graphicData uri="http://schemas.openxmlformats.org/drawingml/2006/table">
            <a:tbl>
              <a:tblPr/>
              <a:tblGrid>
                <a:gridCol w="1211366"/>
                <a:gridCol w="1076770"/>
                <a:gridCol w="2512464"/>
              </a:tblGrid>
              <a:tr h="3712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A (M)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B (M)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 b="1" dirty="0" err="1">
                          <a:latin typeface="Times New Roman"/>
                          <a:ea typeface="Calibri"/>
                          <a:cs typeface="Times New Roman"/>
                        </a:rPr>
                        <a:t>Laju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err="1">
                          <a:latin typeface="Times New Roman"/>
                          <a:ea typeface="Calibri"/>
                          <a:cs typeface="Times New Roman"/>
                        </a:rPr>
                        <a:t>Reaksi</a:t>
                      </a:r>
                      <a:r>
                        <a:rPr lang="en-US" sz="1800" b="1" dirty="0">
                          <a:latin typeface="Times New Roman"/>
                          <a:ea typeface="Calibri"/>
                          <a:cs typeface="Times New Roman"/>
                        </a:rPr>
                        <a:t> (M/jam)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0,1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0,05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0,1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4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>
                          <a:latin typeface="Times New Roman"/>
                          <a:ea typeface="Calibri"/>
                          <a:cs typeface="Times New Roman"/>
                        </a:rPr>
                        <a:t>0,2</a:t>
                      </a: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612900" algn="l"/>
                        </a:tabLst>
                      </a:pPr>
                      <a:r>
                        <a:rPr lang="en-US" sz="1800" dirty="0">
                          <a:latin typeface="Times New Roman"/>
                          <a:ea typeface="Calibri"/>
                          <a:cs typeface="Times New Roman"/>
                        </a:rPr>
                        <a:t>128</a:t>
                      </a:r>
                      <a:endParaRPr lang="en-US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Flowchart: Connector 15">
            <a:hlinkClick r:id="rId10" action="ppaction://hlinksldjump"/>
          </p:cNvPr>
          <p:cNvSpPr/>
          <p:nvPr/>
        </p:nvSpPr>
        <p:spPr>
          <a:xfrm>
            <a:off x="2244435" y="4378115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Flowchart: Connector 16">
            <a:hlinkClick r:id="rId11" action="ppaction://hlinksldjump"/>
          </p:cNvPr>
          <p:cNvSpPr/>
          <p:nvPr/>
        </p:nvSpPr>
        <p:spPr>
          <a:xfrm>
            <a:off x="3387435" y="4378115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8" name="Flowchart: Connector 17">
            <a:hlinkClick r:id="rId10" action="ppaction://hlinksldjump"/>
          </p:cNvPr>
          <p:cNvSpPr/>
          <p:nvPr/>
        </p:nvSpPr>
        <p:spPr>
          <a:xfrm>
            <a:off x="4606635" y="4378115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9" name="Flowchart: Connector 18">
            <a:hlinkClick r:id="rId10" action="ppaction://hlinksldjump"/>
          </p:cNvPr>
          <p:cNvSpPr/>
          <p:nvPr/>
        </p:nvSpPr>
        <p:spPr>
          <a:xfrm>
            <a:off x="5825835" y="4378115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0" name="Flowchart: Connector 19">
            <a:hlinkClick r:id="rId10" action="ppaction://hlinksldjump"/>
          </p:cNvPr>
          <p:cNvSpPr/>
          <p:nvPr/>
        </p:nvSpPr>
        <p:spPr>
          <a:xfrm>
            <a:off x="7121235" y="4378115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21" name="Round Diagonal Corner Rectangle 20">
            <a:hlinkClick r:id="rId12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next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1950" y="5410200"/>
            <a:ext cx="1162050" cy="971550"/>
          </a:xfrm>
          <a:prstGeom prst="rect">
            <a:avLst/>
          </a:prstGeom>
        </p:spPr>
      </p:pic>
      <p:pic>
        <p:nvPicPr>
          <p:cNvPr id="26" name="Picture 25" descr="face00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0" y="1295400"/>
            <a:ext cx="3200400" cy="32004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676400" y="22860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FFFF00"/>
                </a:solidFill>
              </a:rPr>
              <a:t>Yeeeeey</a:t>
            </a:r>
            <a:r>
              <a:rPr lang="en-US" sz="2400" b="1" dirty="0" smtClean="0">
                <a:solidFill>
                  <a:srgbClr val="FFFF00"/>
                </a:solidFill>
              </a:rPr>
              <a:t>,</a:t>
            </a:r>
          </a:p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BENAAAARRRR…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16" name="Round Diagonal Corner Rectangle 15">
            <a:hlinkClick r:id="rId7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17" name="Round Diagonal Corner Rectangle 16">
            <a:hlinkClick r:id="rId8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18" name="Round Diagonal Corner Rectangle 17">
            <a:hlinkClick r:id="rId9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19" name="Round Diagonal Corner Rectangle 18">
            <a:hlinkClick r:id="rId10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0" name="Round Diagonal Corner Rectangle 19">
            <a:hlinkClick r:id="rId11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Round Diagonal Corner Rectangle 20">
            <a:hlinkClick r:id="rId12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BERANDA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2" name="Round Diagonal Corner Rectangle 21">
            <a:hlinkClick r:id="rId13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ntr" presetSubtype="0" repeatCount="2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/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32" name="Round Diagonal Corner Rectangle 31">
            <a:hlinkClick r:id="rId4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/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4" name="Round Diagonal Corner Rectangle 33"/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286000"/>
            <a:ext cx="2298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COBA LAGI!!!</a:t>
            </a:r>
            <a:endParaRPr lang="en-US" sz="2400" b="1" dirty="0"/>
          </a:p>
        </p:txBody>
      </p:sp>
      <p:pic>
        <p:nvPicPr>
          <p:cNvPr id="26" name="Picture 25" descr="face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978" y="2044978"/>
            <a:ext cx="2755622" cy="2755622"/>
          </a:xfrm>
          <a:prstGeom prst="rect">
            <a:avLst/>
          </a:prstGeom>
        </p:spPr>
      </p:pic>
      <p:pic>
        <p:nvPicPr>
          <p:cNvPr id="27" name="Picture 26" descr="back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5410200"/>
            <a:ext cx="1152525" cy="971550"/>
          </a:xfrm>
          <a:prstGeom prst="rect">
            <a:avLst/>
          </a:prstGeom>
        </p:spPr>
      </p:pic>
      <p:sp>
        <p:nvSpPr>
          <p:cNvPr id="16" name="Round Diagonal Corner Rectangle 15">
            <a:hlinkClick r:id="rId8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381328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5334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>
            <a:hlinkClick r:id="rId4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>
            <a:hlinkClick r:id="rId5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>
            <a:hlinkClick r:id="rId6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32" name="Round Diagonal Corner Rectangle 31">
            <a:hlinkClick r:id="rId7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>
            <a:hlinkClick r:id="rId8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4" name="Round Diagonal Corner Rectangle 33">
            <a:hlinkClick r:id="rId9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BERANDA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16" name="Flowchart: Connector 15">
            <a:hlinkClick r:id="rId10" action="ppaction://hlinksldjump"/>
          </p:cNvPr>
          <p:cNvSpPr/>
          <p:nvPr/>
        </p:nvSpPr>
        <p:spPr>
          <a:xfrm>
            <a:off x="2244435" y="3957209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Flowchart: Connector 16">
            <a:hlinkClick r:id="rId10" action="ppaction://hlinksldjump"/>
          </p:cNvPr>
          <p:cNvSpPr/>
          <p:nvPr/>
        </p:nvSpPr>
        <p:spPr>
          <a:xfrm>
            <a:off x="3387435" y="3957209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8" name="Flowchart: Connector 17">
            <a:hlinkClick r:id="rId11" action="ppaction://hlinksldjump"/>
          </p:cNvPr>
          <p:cNvSpPr/>
          <p:nvPr/>
        </p:nvSpPr>
        <p:spPr>
          <a:xfrm>
            <a:off x="4606635" y="3957209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9" name="Flowchart: Connector 18">
            <a:hlinkClick r:id="rId10" action="ppaction://hlinksldjump"/>
          </p:cNvPr>
          <p:cNvSpPr/>
          <p:nvPr/>
        </p:nvSpPr>
        <p:spPr>
          <a:xfrm>
            <a:off x="5825835" y="3957209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20" name="Flowchart: Connector 19">
            <a:hlinkClick r:id="rId10" action="ppaction://hlinksldjump"/>
          </p:cNvPr>
          <p:cNvSpPr/>
          <p:nvPr/>
        </p:nvSpPr>
        <p:spPr>
          <a:xfrm>
            <a:off x="7121235" y="3957209"/>
            <a:ext cx="381000" cy="381000"/>
          </a:xfrm>
          <a:prstGeom prst="flowChartConnector">
            <a:avLst/>
          </a:prstGeom>
          <a:solidFill>
            <a:srgbClr val="FF33CC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09800" y="838199"/>
            <a:ext cx="2819400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5181600" y="838200"/>
            <a:ext cx="3657600" cy="2800767"/>
          </a:xfrm>
          <a:prstGeom prst="rect">
            <a:avLst/>
          </a:prstGeom>
          <a:gradFill flip="none" rotWithShape="1">
            <a:gsLst>
              <a:gs pos="0">
                <a:srgbClr val="9900FF">
                  <a:tint val="66000"/>
                  <a:satMod val="160000"/>
                  <a:alpha val="87000"/>
                </a:srgbClr>
              </a:gs>
              <a:gs pos="50000">
                <a:srgbClr val="9900FF">
                  <a:tint val="44500"/>
                  <a:satMod val="160000"/>
                </a:srgbClr>
              </a:gs>
              <a:gs pos="100000">
                <a:srgbClr val="99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just"/>
            <a:r>
              <a:rPr lang="en-US" sz="2200" dirty="0" smtClean="0"/>
              <a:t>5. </a:t>
            </a:r>
            <a:r>
              <a:rPr lang="en-US" sz="2200" dirty="0" err="1" smtClean="0"/>
              <a:t>Grafik</a:t>
            </a:r>
            <a:r>
              <a:rPr lang="en-US" sz="2200" dirty="0" smtClean="0"/>
              <a:t> </a:t>
            </a:r>
            <a:r>
              <a:rPr lang="en-US" sz="2200" dirty="0" err="1" smtClean="0"/>
              <a:t>di</a:t>
            </a:r>
            <a:r>
              <a:rPr lang="en-US" sz="2200" dirty="0" smtClean="0"/>
              <a:t> </a:t>
            </a:r>
            <a:r>
              <a:rPr lang="en-US" sz="2200" dirty="0" err="1" smtClean="0"/>
              <a:t>samping</a:t>
            </a:r>
            <a:r>
              <a:rPr lang="en-US" sz="2200" dirty="0" smtClean="0"/>
              <a:t> </a:t>
            </a:r>
            <a:r>
              <a:rPr lang="en-US" sz="2200" dirty="0" err="1" smtClean="0"/>
              <a:t>merupakan</a:t>
            </a:r>
            <a:r>
              <a:rPr lang="en-US" sz="2200" dirty="0" smtClean="0"/>
              <a:t> </a:t>
            </a:r>
            <a:r>
              <a:rPr lang="en-US" sz="2200" dirty="0" err="1" smtClean="0"/>
              <a:t>grafik</a:t>
            </a:r>
            <a:r>
              <a:rPr lang="en-US" sz="2200" dirty="0" smtClean="0"/>
              <a:t> </a:t>
            </a:r>
            <a:r>
              <a:rPr lang="en-US" sz="2200" dirty="0" err="1" smtClean="0"/>
              <a:t>reaksi</a:t>
            </a:r>
            <a:r>
              <a:rPr lang="en-US" sz="2200" dirty="0" smtClean="0"/>
              <a:t> </a:t>
            </a:r>
            <a:r>
              <a:rPr lang="en-US" sz="2200" dirty="0" err="1" smtClean="0"/>
              <a:t>orde</a:t>
            </a:r>
            <a:r>
              <a:rPr lang="en-US" sz="2200" dirty="0" smtClean="0"/>
              <a:t>…</a:t>
            </a:r>
          </a:p>
          <a:p>
            <a:pPr marL="342900" indent="-342900">
              <a:buAutoNum type="alphaLcPeriod"/>
            </a:pPr>
            <a:r>
              <a:rPr lang="en-US" sz="2200" dirty="0" err="1" smtClean="0"/>
              <a:t>Satu</a:t>
            </a:r>
            <a:endParaRPr lang="en-US" sz="2200" dirty="0" smtClean="0"/>
          </a:p>
          <a:p>
            <a:pPr marL="342900" indent="-342900">
              <a:buAutoNum type="alphaLcPeriod"/>
            </a:pPr>
            <a:r>
              <a:rPr lang="en-US" sz="2200" dirty="0" err="1" smtClean="0"/>
              <a:t>Nol</a:t>
            </a:r>
            <a:endParaRPr lang="en-US" sz="2200" dirty="0" smtClean="0"/>
          </a:p>
          <a:p>
            <a:pPr marL="342900" indent="-342900">
              <a:buAutoNum type="alphaLcPeriod"/>
            </a:pPr>
            <a:r>
              <a:rPr lang="en-US" sz="2200" dirty="0" err="1" smtClean="0"/>
              <a:t>Dua</a:t>
            </a:r>
            <a:endParaRPr lang="en-US" sz="2200" dirty="0" smtClean="0"/>
          </a:p>
          <a:p>
            <a:pPr marL="342900" indent="-342900">
              <a:buAutoNum type="alphaLcPeriod"/>
            </a:pPr>
            <a:r>
              <a:rPr lang="en-US" sz="2200" dirty="0" err="1" smtClean="0"/>
              <a:t>Negatif</a:t>
            </a:r>
            <a:endParaRPr lang="en-US" sz="2200" dirty="0" smtClean="0"/>
          </a:p>
          <a:p>
            <a:pPr marL="342900" indent="-342900">
              <a:buAutoNum type="alphaLcPeriod"/>
            </a:pPr>
            <a:r>
              <a:rPr lang="en-US" sz="2200" dirty="0" err="1" smtClean="0"/>
              <a:t>Tiga</a:t>
            </a:r>
            <a:endParaRPr lang="en-US" sz="2200" dirty="0"/>
          </a:p>
        </p:txBody>
      </p:sp>
      <p:sp>
        <p:nvSpPr>
          <p:cNvPr id="22" name="Round Diagonal Corner Rectangle 21">
            <a:hlinkClick r:id="rId13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 Diagonal Corner Rectangle 32">
            <a:hlinkClick r:id="rId4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25" name="Picture 24" descr="next.GIF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1950" y="5410200"/>
            <a:ext cx="1162050" cy="971550"/>
          </a:xfrm>
          <a:prstGeom prst="rect">
            <a:avLst/>
          </a:prstGeom>
        </p:spPr>
      </p:pic>
      <p:pic>
        <p:nvPicPr>
          <p:cNvPr id="26" name="Picture 25" descr="face009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1828800"/>
            <a:ext cx="3200400" cy="32004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286000" y="6858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/>
              <a:t>Yeeeeey</a:t>
            </a:r>
            <a:r>
              <a:rPr lang="en-US" sz="2400" b="1" dirty="0" smtClean="0"/>
              <a:t>,</a:t>
            </a:r>
          </a:p>
          <a:p>
            <a:pPr algn="ctr"/>
            <a:r>
              <a:rPr lang="en-US" sz="2400" b="1" dirty="0" smtClean="0"/>
              <a:t>BENAAAARRRR…</a:t>
            </a:r>
            <a:endParaRPr lang="en-US" sz="2400" b="1" dirty="0"/>
          </a:p>
        </p:txBody>
      </p:sp>
      <p:sp>
        <p:nvSpPr>
          <p:cNvPr id="16" name="Round Diagonal Corner Rectangle 15">
            <a:hlinkClick r:id="rId8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17" name="Round Diagonal Corner Rectangle 16">
            <a:hlinkClick r:id="rId9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18" name="Round Diagonal Corner Rectangle 17">
            <a:hlinkClick r:id="rId10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20" name="Round Diagonal Corner Rectangle 19">
            <a:hlinkClick r:id="rId11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1" name="Round Diagonal Corner Rectangle 20">
            <a:hlinkClick r:id="rId5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22" name="Round Diagonal Corner Rectangle 21">
            <a:hlinkClick r:id="rId12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6" presetClass="entr" presetSubtype="0" repeatCount="24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/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/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/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32" name="Round Diagonal Corner Rectangle 31">
            <a:hlinkClick r:id="rId4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/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UJI KOMPETENSI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4" name="Round Diagonal Corner Rectangle 33"/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5" name="Round Diagonal Corner Rectangle 34"/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6629400" y="2286000"/>
            <a:ext cx="2298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COBA LAGI!!!</a:t>
            </a:r>
            <a:endParaRPr lang="en-US" sz="2400" b="1" dirty="0"/>
          </a:p>
        </p:txBody>
      </p:sp>
      <p:pic>
        <p:nvPicPr>
          <p:cNvPr id="26" name="Picture 25" descr="face00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7978" y="2044978"/>
            <a:ext cx="2755622" cy="2755622"/>
          </a:xfrm>
          <a:prstGeom prst="rect">
            <a:avLst/>
          </a:prstGeom>
        </p:spPr>
      </p:pic>
      <p:pic>
        <p:nvPicPr>
          <p:cNvPr id="27" name="Picture 26" descr="back.GIF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5410200"/>
            <a:ext cx="1152525" cy="9715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4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entr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 Diagonal Corner Rectangle 28">
            <a:hlinkClick r:id="rId4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0" name="Round Diagonal Corner Rectangle 29">
            <a:hlinkClick r:id="rId5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1" name="Round Diagonal Corner Rectangle 30">
            <a:hlinkClick r:id="rId6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32" name="Round Diagonal Corner Rectangle 31">
            <a:hlinkClick r:id="rId7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3" name="Round Diagonal Corner Rectangle 32">
            <a:hlinkClick r:id="rId8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34" name="Round Diagonal Corner Rectangle 33">
            <a:hlinkClick r:id="rId9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5" name="Round Diagonal Corner Rectangle 34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  <p:sp>
        <p:nvSpPr>
          <p:cNvPr id="18" name="Pentagon 17"/>
          <p:cNvSpPr/>
          <p:nvPr/>
        </p:nvSpPr>
        <p:spPr>
          <a:xfrm>
            <a:off x="2133600" y="685800"/>
            <a:ext cx="5715000" cy="2438400"/>
          </a:xfrm>
          <a:prstGeom prst="homePlate">
            <a:avLst/>
          </a:prstGeom>
          <a:solidFill>
            <a:srgbClr val="006600">
              <a:alpha val="8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STANDAR KOMPETENSI</a:t>
            </a:r>
          </a:p>
          <a:p>
            <a:pPr algn="just"/>
            <a:r>
              <a:rPr lang="pt-BR" sz="2400" dirty="0" smtClean="0"/>
              <a:t>Memahami kinetika reaksi, kesetimbangan kimia dan faktor-faktor yang mempengaruhinya, serta penerapannya dalam kehidupan sehari-hari dan </a:t>
            </a:r>
            <a:r>
              <a:rPr lang="en-US" sz="2400" dirty="0" err="1" smtClean="0"/>
              <a:t>industri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</p:txBody>
      </p:sp>
      <p:sp>
        <p:nvSpPr>
          <p:cNvPr id="19" name="Pentagon 18"/>
          <p:cNvSpPr/>
          <p:nvPr/>
        </p:nvSpPr>
        <p:spPr>
          <a:xfrm>
            <a:off x="2133600" y="3505200"/>
            <a:ext cx="5791200" cy="2667000"/>
          </a:xfrm>
          <a:prstGeom prst="homePlate">
            <a:avLst/>
          </a:prstGeom>
          <a:solidFill>
            <a:srgbClr val="006600">
              <a:alpha val="80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KOMPETENSI DASAR</a:t>
            </a:r>
          </a:p>
          <a:p>
            <a:pPr algn="just"/>
            <a:r>
              <a:rPr lang="en-US" sz="2400" dirty="0" err="1" smtClean="0"/>
              <a:t>Memahami</a:t>
            </a:r>
            <a:r>
              <a:rPr lang="en-US" sz="2400" dirty="0" smtClean="0"/>
              <a:t> </a:t>
            </a:r>
            <a:r>
              <a:rPr lang="en-US" sz="2400" dirty="0" err="1" smtClean="0"/>
              <a:t>teori</a:t>
            </a:r>
            <a:r>
              <a:rPr lang="en-US" sz="2400" dirty="0" smtClean="0"/>
              <a:t> </a:t>
            </a:r>
            <a:r>
              <a:rPr lang="en-US" sz="2400" dirty="0" err="1" smtClean="0"/>
              <a:t>tumbukan</a:t>
            </a:r>
            <a:r>
              <a:rPr lang="en-US" sz="2400" dirty="0" smtClean="0"/>
              <a:t> (</a:t>
            </a:r>
            <a:r>
              <a:rPr lang="en-US" sz="2400" dirty="0" err="1" smtClean="0"/>
              <a:t>tabrakan</a:t>
            </a:r>
            <a:r>
              <a:rPr lang="en-US" sz="2400" dirty="0" smtClean="0"/>
              <a:t>)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menjelaskan</a:t>
            </a:r>
            <a:r>
              <a:rPr lang="en-US" sz="2400" dirty="0" smtClean="0"/>
              <a:t> </a:t>
            </a:r>
            <a:r>
              <a:rPr lang="en-US" sz="2400" dirty="0" err="1" smtClean="0"/>
              <a:t>faktor-faktor</a:t>
            </a:r>
            <a:r>
              <a:rPr lang="en-US" sz="2400" dirty="0" smtClean="0"/>
              <a:t> </a:t>
            </a:r>
            <a:r>
              <a:rPr lang="en-US" sz="2400" dirty="0" err="1" smtClean="0"/>
              <a:t>penentu</a:t>
            </a:r>
            <a:r>
              <a:rPr lang="en-US" sz="2400" dirty="0" smtClean="0"/>
              <a:t> </a:t>
            </a:r>
            <a:r>
              <a:rPr lang="en-US" sz="2400" dirty="0" err="1" smtClean="0"/>
              <a:t>laju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orde</a:t>
            </a:r>
            <a:r>
              <a:rPr lang="en-US" sz="2400" dirty="0" smtClean="0"/>
              <a:t> </a:t>
            </a:r>
            <a:r>
              <a:rPr lang="en-US" sz="2400" dirty="0" err="1" smtClean="0"/>
              <a:t>reaksi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terapannya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kehidupan</a:t>
            </a:r>
            <a:r>
              <a:rPr lang="en-US" sz="2400" dirty="0" smtClean="0"/>
              <a:t> </a:t>
            </a:r>
            <a:r>
              <a:rPr lang="en-US" sz="2400" dirty="0" err="1" smtClean="0"/>
              <a:t>sehari-hari</a:t>
            </a:r>
            <a:endParaRPr lang="en-US" sz="2400" dirty="0" smtClean="0"/>
          </a:p>
          <a:p>
            <a:pPr algn="just"/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 Diagonal Corner Rectangle 12">
            <a:hlinkClick r:id="rId4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14" name="Round Diagonal Corner Rectangle 13">
            <a:hlinkClick r:id="rId5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15" name="Round Diagonal Corner Rectangle 14">
            <a:hlinkClick r:id="rId6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MATERI</a:t>
            </a:r>
            <a:endParaRPr lang="en-US" b="1" dirty="0"/>
          </a:p>
        </p:txBody>
      </p:sp>
      <p:sp>
        <p:nvSpPr>
          <p:cNvPr id="16" name="Round Diagonal Corner Rectangle 15">
            <a:hlinkClick r:id="rId7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17" name="Round Diagonal Corner Rectangle 16">
            <a:hlinkClick r:id="rId8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18" name="Round Diagonal Corner Rectangle 17">
            <a:hlinkClick r:id="rId9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19" name="Round Diagonal Corner Rectangle 18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0099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>
                <a:solidFill>
                  <a:schemeClr val="tx1"/>
                </a:solidFill>
              </a:rPr>
              <a:t>DAFTAR PUSTAKA</a:t>
            </a:r>
            <a:endParaRPr lang="en-US" sz="175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33600" y="1334631"/>
            <a:ext cx="6477000" cy="2246769"/>
          </a:xfrm>
          <a:prstGeom prst="rect">
            <a:avLst/>
          </a:prstGeom>
          <a:solidFill>
            <a:srgbClr val="CC99FF">
              <a:alpha val="83137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err="1" smtClean="0"/>
              <a:t>Kalsum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Siti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dkk</a:t>
            </a:r>
            <a:r>
              <a:rPr lang="en-US" sz="2000" b="1" dirty="0" smtClean="0"/>
              <a:t>. 2009</a:t>
            </a:r>
            <a:r>
              <a:rPr lang="en-US" sz="2000" b="1" i="1" dirty="0" smtClean="0"/>
              <a:t>. </a:t>
            </a:r>
            <a:r>
              <a:rPr lang="it-IT" sz="2000" b="1" i="1" dirty="0" smtClean="0"/>
              <a:t>KIMIA 2 SMA dan MA Kelas XI. 	</a:t>
            </a:r>
            <a:r>
              <a:rPr lang="it-IT" sz="2000" b="1" dirty="0" smtClean="0"/>
              <a:t>Jakarta: Pusat Perbukuan,  Departemen 	Pendidikan Nasional</a:t>
            </a:r>
            <a:endParaRPr lang="en-US" sz="2000" b="1" i="1" dirty="0" smtClean="0"/>
          </a:p>
          <a:p>
            <a:pPr algn="just"/>
            <a:r>
              <a:rPr lang="en-US" sz="2000" b="1" dirty="0" err="1" smtClean="0"/>
              <a:t>Permana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Irvan</a:t>
            </a:r>
            <a:r>
              <a:rPr lang="id-ID" sz="2000" b="1" dirty="0" smtClean="0"/>
              <a:t>. 200</a:t>
            </a:r>
            <a:r>
              <a:rPr lang="en-US" sz="2000" b="1" dirty="0" smtClean="0"/>
              <a:t>9</a:t>
            </a:r>
            <a:r>
              <a:rPr lang="id-ID" sz="2000" b="1" dirty="0" smtClean="0"/>
              <a:t>. </a:t>
            </a:r>
            <a:r>
              <a:rPr lang="id-ID" sz="2000" b="1" i="1" dirty="0" smtClean="0"/>
              <a:t>MEMAHAMI KIMIA SMA/MA Kelas </a:t>
            </a:r>
            <a:r>
              <a:rPr lang="en-US" sz="2000" b="1" i="1" dirty="0" smtClean="0"/>
              <a:t>	</a:t>
            </a:r>
            <a:r>
              <a:rPr lang="id-ID" sz="2000" b="1" i="1" dirty="0" smtClean="0"/>
              <a:t>XI</a:t>
            </a:r>
            <a:r>
              <a:rPr lang="en-US" sz="2000" b="1" i="1" dirty="0" smtClean="0"/>
              <a:t> </a:t>
            </a:r>
            <a:r>
              <a:rPr lang="id-ID" sz="2000" b="1" i="1" dirty="0" smtClean="0"/>
              <a:t>Semester 1 dan 2, Program Ilmu Pengetahuan </a:t>
            </a:r>
            <a:r>
              <a:rPr lang="en-US" sz="2000" b="1" i="1" dirty="0" smtClean="0"/>
              <a:t>	</a:t>
            </a:r>
            <a:r>
              <a:rPr lang="id-ID" sz="2000" b="1" i="1" dirty="0" smtClean="0"/>
              <a:t>Alam</a:t>
            </a:r>
            <a:r>
              <a:rPr lang="en-US" sz="2000" b="1" i="1" dirty="0" smtClean="0"/>
              <a:t>.</a:t>
            </a:r>
            <a:r>
              <a:rPr lang="en-US" sz="2000" b="1" dirty="0" smtClean="0"/>
              <a:t> 	</a:t>
            </a:r>
            <a:r>
              <a:rPr lang="id-ID" sz="2000" b="1" dirty="0" smtClean="0"/>
              <a:t>Jakarta</a:t>
            </a:r>
            <a:r>
              <a:rPr lang="en-US" sz="2000" b="1" dirty="0" smtClean="0"/>
              <a:t>:</a:t>
            </a:r>
            <a:r>
              <a:rPr lang="id-ID" sz="2000" b="1" dirty="0" smtClean="0"/>
              <a:t> Pusat Perbukuan, Departemen </a:t>
            </a:r>
            <a:r>
              <a:rPr lang="en-US" sz="2000" b="1" dirty="0" smtClean="0"/>
              <a:t>	</a:t>
            </a:r>
            <a:r>
              <a:rPr lang="id-ID" sz="2000" b="1" dirty="0" smtClean="0"/>
              <a:t>Pendidikan </a:t>
            </a:r>
            <a:r>
              <a:rPr lang="en-US" sz="2000" b="1" dirty="0" smtClean="0"/>
              <a:t>	</a:t>
            </a:r>
            <a:r>
              <a:rPr lang="id-ID" sz="2000" b="1" dirty="0" smtClean="0"/>
              <a:t>Nasional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ound Diagonal Corner Rectangle 29">
            <a:hlinkClick r:id="rId4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2133600" y="609600"/>
            <a:ext cx="4724400" cy="3429000"/>
          </a:xfrm>
          <a:prstGeom prst="roundRect">
            <a:avLst/>
          </a:prstGeom>
          <a:solidFill>
            <a:srgbClr val="A630EE">
              <a:alpha val="9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latin typeface="Harrington" pitchFamily="82" charset="0"/>
              </a:rPr>
              <a:t>INDIKATOR PRODUK</a:t>
            </a:r>
          </a:p>
          <a:p>
            <a:pPr marL="342900" indent="-342900" algn="just">
              <a:buAutoNum type="arabicPeriod"/>
            </a:pPr>
            <a:r>
              <a:rPr lang="en-US" sz="2400" dirty="0" err="1" smtClean="0">
                <a:latin typeface="Harrington" pitchFamily="82" charset="0"/>
              </a:rPr>
              <a:t>Menghitung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Orde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Reaksi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dan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Orde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Reaksi</a:t>
            </a:r>
            <a:r>
              <a:rPr lang="en-US" sz="2400" dirty="0" smtClean="0">
                <a:latin typeface="Harrington" pitchFamily="82" charset="0"/>
              </a:rPr>
              <a:t> total </a:t>
            </a:r>
            <a:r>
              <a:rPr lang="en-US" sz="2400" dirty="0" err="1" smtClean="0">
                <a:latin typeface="Harrington" pitchFamily="82" charset="0"/>
              </a:rPr>
              <a:t>berdasarkan</a:t>
            </a:r>
            <a:r>
              <a:rPr lang="en-US" sz="2400" dirty="0" smtClean="0">
                <a:latin typeface="Harrington" pitchFamily="82" charset="0"/>
              </a:rPr>
              <a:t> data </a:t>
            </a:r>
            <a:r>
              <a:rPr lang="en-US" sz="2400" dirty="0" err="1" smtClean="0">
                <a:latin typeface="Harrington" pitchFamily="82" charset="0"/>
              </a:rPr>
              <a:t>tabel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percobaan</a:t>
            </a:r>
            <a:r>
              <a:rPr lang="en-US" sz="2400" dirty="0" smtClean="0">
                <a:latin typeface="Harrington" pitchFamily="82" charset="0"/>
              </a:rPr>
              <a:t>. </a:t>
            </a:r>
          </a:p>
          <a:p>
            <a:pPr marL="342900" indent="-342900" algn="just">
              <a:buAutoNum type="arabicPeriod"/>
            </a:pPr>
            <a:r>
              <a:rPr lang="en-US" sz="2400" dirty="0" err="1" smtClean="0">
                <a:latin typeface="Harrington" pitchFamily="82" charset="0"/>
              </a:rPr>
              <a:t>Menuliskan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persamaan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laju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reaksi</a:t>
            </a:r>
            <a:endParaRPr lang="en-US" sz="2400" dirty="0" smtClean="0">
              <a:latin typeface="Harrington" pitchFamily="82" charset="0"/>
            </a:endParaRPr>
          </a:p>
          <a:p>
            <a:pPr marL="342900" indent="-342900" algn="just">
              <a:buAutoNum type="arabicPeriod"/>
            </a:pPr>
            <a:r>
              <a:rPr lang="en-US" sz="2400" dirty="0" err="1" smtClean="0">
                <a:latin typeface="Harrington" pitchFamily="82" charset="0"/>
              </a:rPr>
              <a:t>Menghitung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harga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tetapan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reaksi</a:t>
            </a:r>
            <a:r>
              <a:rPr lang="en-US" sz="2400" dirty="0" smtClean="0">
                <a:latin typeface="Harrington" pitchFamily="82" charset="0"/>
              </a:rPr>
              <a:t> (k).</a:t>
            </a:r>
            <a:endParaRPr lang="en-US" sz="2400" dirty="0">
              <a:latin typeface="Harrington" pitchFamily="82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133600" y="4267200"/>
            <a:ext cx="4724400" cy="1981200"/>
          </a:xfrm>
          <a:prstGeom prst="roundRect">
            <a:avLst/>
          </a:prstGeom>
          <a:solidFill>
            <a:srgbClr val="A630EE">
              <a:alpha val="9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latin typeface="Harrington" pitchFamily="82" charset="0"/>
              </a:rPr>
              <a:t>INDIKATOR PROSES</a:t>
            </a:r>
          </a:p>
          <a:p>
            <a:pPr marL="457200" indent="-457200" algn="just">
              <a:buAutoNum type="arabicPeriod"/>
            </a:pPr>
            <a:r>
              <a:rPr lang="en-US" sz="2400" dirty="0" err="1" smtClean="0">
                <a:latin typeface="Harrington" pitchFamily="82" charset="0"/>
              </a:rPr>
              <a:t>Menafsirkan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grafik</a:t>
            </a:r>
            <a:r>
              <a:rPr lang="en-US" sz="2400" dirty="0" smtClean="0">
                <a:latin typeface="Harrington" pitchFamily="82" charset="0"/>
              </a:rPr>
              <a:t> </a:t>
            </a:r>
            <a:r>
              <a:rPr lang="en-US" sz="2400" dirty="0" err="1" smtClean="0">
                <a:latin typeface="Harrington" pitchFamily="82" charset="0"/>
              </a:rPr>
              <a:t>reaksi</a:t>
            </a:r>
            <a:r>
              <a:rPr lang="en-US" sz="2400" dirty="0" smtClean="0">
                <a:latin typeface="Harrington" pitchFamily="82" charset="0"/>
              </a:rPr>
              <a:t>.</a:t>
            </a:r>
          </a:p>
          <a:p>
            <a:pPr marL="457200" indent="-457200" algn="just">
              <a:buAutoNum type="arabicPeriod"/>
            </a:pPr>
            <a:endParaRPr lang="en-US" sz="2400" dirty="0">
              <a:latin typeface="Harrington" pitchFamily="82" charset="0"/>
            </a:endParaRPr>
          </a:p>
        </p:txBody>
      </p:sp>
      <p:sp>
        <p:nvSpPr>
          <p:cNvPr id="17" name="Round Diagonal Corner Rectangle 16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18" name="Round Diagonal Corner Rectangle 17">
            <a:hlinkClick r:id="rId6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19" name="Round Diagonal Corner Rectangle 18">
            <a:hlinkClick r:id="rId7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0" name="Round Diagonal Corner Rectangle 19">
            <a:hlinkClick r:id="rId8" action="ppaction://hlinksldjump"/>
          </p:cNvPr>
          <p:cNvSpPr/>
          <p:nvPr/>
        </p:nvSpPr>
        <p:spPr>
          <a:xfrm>
            <a:off x="76200" y="388620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1" name="Round Diagonal Corner Rectangle 20">
            <a:hlinkClick r:id="rId9" action="ppaction://hlinksldjump"/>
          </p:cNvPr>
          <p:cNvSpPr/>
          <p:nvPr/>
        </p:nvSpPr>
        <p:spPr>
          <a:xfrm>
            <a:off x="76200" y="464820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15" name="Round Diagonal Corner Rectangle 14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effectLst>
                  <a:glow rad="228600">
                    <a:srgbClr val="FF6699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effectLst>
                <a:glow rad="228600">
                  <a:srgbClr val="FF6699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381328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6699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6699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533400"/>
            <a:ext cx="9144000" cy="0"/>
          </a:xfrm>
          <a:prstGeom prst="line">
            <a:avLst/>
          </a:prstGeom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 Diagonal Corner Rectangle 30">
            <a:hlinkClick r:id="rId4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15" name="Rounded Rectangular Callout 14"/>
          <p:cNvSpPr/>
          <p:nvPr/>
        </p:nvSpPr>
        <p:spPr>
          <a:xfrm>
            <a:off x="2438400" y="762000"/>
            <a:ext cx="6400800" cy="5410200"/>
          </a:xfrm>
          <a:prstGeom prst="wedgeRoundRectCallout">
            <a:avLst>
              <a:gd name="adj1" fmla="val -58258"/>
              <a:gd name="adj2" fmla="val 863"/>
              <a:gd name="adj3" fmla="val 16667"/>
            </a:avLst>
          </a:prstGeom>
          <a:solidFill>
            <a:srgbClr val="FF6699">
              <a:alpha val="9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	</a:t>
            </a: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	</a:t>
            </a:r>
            <a:r>
              <a:rPr lang="en-US" sz="2400" dirty="0" err="1" smtClean="0">
                <a:solidFill>
                  <a:srgbClr val="002060"/>
                </a:solidFill>
              </a:rPr>
              <a:t>Pada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umumnya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hubungan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antara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laju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dengan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konsentrasi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zat-zat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pereaksi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hanya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diturunkan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dari</a:t>
            </a:r>
            <a:r>
              <a:rPr lang="en-US" sz="2400" dirty="0" smtClean="0">
                <a:solidFill>
                  <a:srgbClr val="002060"/>
                </a:solidFill>
              </a:rPr>
              <a:t> data </a:t>
            </a:r>
            <a:r>
              <a:rPr lang="en-US" sz="2400" dirty="0" err="1" smtClean="0">
                <a:solidFill>
                  <a:srgbClr val="002060"/>
                </a:solidFill>
              </a:rPr>
              <a:t>eksperimen</a:t>
            </a:r>
            <a:r>
              <a:rPr lang="en-US" sz="2400" dirty="0" smtClean="0">
                <a:solidFill>
                  <a:srgbClr val="002060"/>
                </a:solidFill>
              </a:rPr>
              <a:t>. </a:t>
            </a:r>
            <a:r>
              <a:rPr lang="en-US" sz="2400" dirty="0" err="1" smtClean="0">
                <a:solidFill>
                  <a:srgbClr val="002060"/>
                </a:solidFill>
              </a:rPr>
              <a:t>Bilangan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pangkat</a:t>
            </a:r>
            <a:r>
              <a:rPr lang="en-US" sz="2400" dirty="0" smtClean="0">
                <a:solidFill>
                  <a:srgbClr val="002060"/>
                </a:solidFill>
              </a:rPr>
              <a:t> yang </a:t>
            </a:r>
            <a:r>
              <a:rPr lang="en-US" sz="2400" dirty="0" err="1" smtClean="0">
                <a:solidFill>
                  <a:srgbClr val="002060"/>
                </a:solidFill>
              </a:rPr>
              <a:t>menyatakan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hubungan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konsentrasi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zat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pereaksi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dengan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laju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disebut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orde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. </a:t>
            </a:r>
            <a:r>
              <a:rPr lang="en-US" sz="2400" dirty="0" err="1" smtClean="0">
                <a:solidFill>
                  <a:srgbClr val="002060"/>
                </a:solidFill>
              </a:rPr>
              <a:t>Orde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menyatakan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besarnya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pengaruh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konsentrasi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pereaksi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pada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laju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	</a:t>
            </a:r>
            <a:r>
              <a:rPr lang="en-US" sz="2400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. </a:t>
            </a:r>
            <a:r>
              <a:rPr lang="en-US" sz="2400" dirty="0" err="1" smtClean="0">
                <a:solidFill>
                  <a:srgbClr val="002060"/>
                </a:solidFill>
              </a:rPr>
              <a:t>Untuk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:</a:t>
            </a: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en-US" sz="2400" dirty="0" smtClean="0">
                <a:solidFill>
                  <a:srgbClr val="002060"/>
                </a:solidFill>
              </a:rPr>
              <a:t>    a </a:t>
            </a:r>
            <a:r>
              <a:rPr lang="en-US" sz="2400" dirty="0" err="1" smtClean="0">
                <a:solidFill>
                  <a:srgbClr val="002060"/>
                </a:solidFill>
              </a:rPr>
              <a:t>A</a:t>
            </a:r>
            <a:r>
              <a:rPr lang="en-US" sz="2400" dirty="0" smtClean="0">
                <a:solidFill>
                  <a:srgbClr val="002060"/>
                </a:solidFill>
              </a:rPr>
              <a:t> + b </a:t>
            </a:r>
            <a:r>
              <a:rPr lang="en-US" sz="2400" dirty="0" err="1" smtClean="0">
                <a:solidFill>
                  <a:srgbClr val="002060"/>
                </a:solidFill>
              </a:rPr>
              <a:t>B</a:t>
            </a:r>
            <a:r>
              <a:rPr lang="en-US" sz="2400" dirty="0" smtClean="0">
                <a:solidFill>
                  <a:srgbClr val="002060"/>
                </a:solidFill>
              </a:rPr>
              <a:t>             c </a:t>
            </a:r>
            <a:r>
              <a:rPr lang="en-US" sz="2400" dirty="0" err="1" smtClean="0">
                <a:solidFill>
                  <a:srgbClr val="002060"/>
                </a:solidFill>
              </a:rPr>
              <a:t>C</a:t>
            </a:r>
            <a:r>
              <a:rPr lang="en-US" sz="2400" dirty="0" smtClean="0">
                <a:solidFill>
                  <a:srgbClr val="002060"/>
                </a:solidFill>
              </a:rPr>
              <a:t> + d </a:t>
            </a:r>
            <a:r>
              <a:rPr lang="en-US" sz="2400" dirty="0" err="1" smtClean="0">
                <a:solidFill>
                  <a:srgbClr val="002060"/>
                </a:solidFill>
              </a:rPr>
              <a:t>D</a:t>
            </a:r>
            <a:r>
              <a:rPr lang="en-US" sz="2400" dirty="0" smtClean="0">
                <a:solidFill>
                  <a:srgbClr val="002060"/>
                </a:solidFill>
              </a:rPr>
              <a:t>, </a:t>
            </a:r>
            <a:r>
              <a:rPr lang="en-US" sz="2400" dirty="0" err="1" smtClean="0">
                <a:solidFill>
                  <a:srgbClr val="002060"/>
                </a:solidFill>
              </a:rPr>
              <a:t>persamaan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laju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reaksi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err="1" smtClean="0">
                <a:solidFill>
                  <a:srgbClr val="002060"/>
                </a:solidFill>
              </a:rPr>
              <a:t>ditulis</a:t>
            </a:r>
            <a:r>
              <a:rPr lang="en-US" sz="2400" dirty="0" smtClean="0">
                <a:solidFill>
                  <a:srgbClr val="002060"/>
                </a:solidFill>
              </a:rPr>
              <a:t>:</a:t>
            </a: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2400" dirty="0" smtClean="0">
              <a:solidFill>
                <a:srgbClr val="002060"/>
              </a:solidFill>
            </a:endParaRPr>
          </a:p>
          <a:p>
            <a:pPr marL="342900" lvl="0" indent="-342900" algn="just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95800" y="4495800"/>
            <a:ext cx="10668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5334000" y="5181600"/>
            <a:ext cx="2895600" cy="838200"/>
          </a:xfrm>
          <a:prstGeom prst="roundRect">
            <a:avLst/>
          </a:prstGeom>
          <a:gradFill>
            <a:gsLst>
              <a:gs pos="0">
                <a:srgbClr val="03D4A8">
                  <a:alpha val="9000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r = k[A]</a:t>
            </a:r>
            <a:r>
              <a:rPr lang="en-US" sz="3200" baseline="30000" dirty="0" smtClean="0">
                <a:solidFill>
                  <a:srgbClr val="FF0000"/>
                </a:solidFill>
              </a:rPr>
              <a:t>m</a:t>
            </a:r>
            <a:r>
              <a:rPr lang="en-US" sz="3200" dirty="0" smtClean="0">
                <a:solidFill>
                  <a:srgbClr val="FF0000"/>
                </a:solidFill>
              </a:rPr>
              <a:t>[B]</a:t>
            </a:r>
            <a:r>
              <a:rPr lang="en-US" sz="3200" baseline="30000" dirty="0" smtClean="0">
                <a:solidFill>
                  <a:srgbClr val="FF0000"/>
                </a:solidFill>
              </a:rPr>
              <a:t>n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0" name="Round Diagonal Corner Rectangle 19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1" name="Round Diagonal Corner Rectangle 20">
            <a:hlinkClick r:id="rId6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2" name="Round Diagonal Corner Rectangle 21">
            <a:hlinkClick r:id="rId7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3" name="Round Diagonal Corner Rectangle 22">
            <a:hlinkClick r:id="rId8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4" name="Round Diagonal Corner Rectangle 23">
            <a:hlinkClick r:id="rId9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17" name="Round Diagonal Corner Rectangle 16">
            <a:hlinkClick r:id="rId10" action="ppaction://hlinksldjump"/>
          </p:cNvPr>
          <p:cNvSpPr/>
          <p:nvPr/>
        </p:nvSpPr>
        <p:spPr>
          <a:xfrm>
            <a:off x="76200" y="54864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CC00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5340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770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533400"/>
            <a:ext cx="9144000" cy="0"/>
          </a:xfrm>
          <a:prstGeom prst="line">
            <a:avLst/>
          </a:prstGeom>
          <a:ln w="76200"/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3"/>
          <p:cNvSpPr txBox="1">
            <a:spLocks/>
          </p:cNvSpPr>
          <p:nvPr/>
        </p:nvSpPr>
        <p:spPr>
          <a:xfrm>
            <a:off x="2057400" y="609600"/>
            <a:ext cx="2133600" cy="838200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= k[A]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[B]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43400" y="533400"/>
            <a:ext cx="4495800" cy="2585323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r      = </a:t>
            </a:r>
            <a:r>
              <a:rPr lang="en-US" dirty="0" err="1" smtClean="0"/>
              <a:t>laju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k      = </a:t>
            </a:r>
            <a:r>
              <a:rPr lang="en-US" dirty="0" err="1" smtClean="0"/>
              <a:t>tetapan</a:t>
            </a:r>
            <a:r>
              <a:rPr lang="en-US" dirty="0" smtClean="0"/>
              <a:t> </a:t>
            </a:r>
            <a:r>
              <a:rPr lang="en-US" dirty="0" err="1" smtClean="0"/>
              <a:t>laju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[A]   = </a:t>
            </a:r>
            <a:r>
              <a:rPr lang="en-US" dirty="0" err="1" smtClean="0"/>
              <a:t>konsentrasi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A </a:t>
            </a:r>
            <a:r>
              <a:rPr lang="en-US" dirty="0" err="1" smtClean="0"/>
              <a:t>dalam</a:t>
            </a:r>
            <a:r>
              <a:rPr lang="en-US" dirty="0" smtClean="0"/>
              <a:t> mol per liter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[B]   = </a:t>
            </a:r>
            <a:r>
              <a:rPr lang="en-US" dirty="0" err="1" smtClean="0"/>
              <a:t>konsentrasi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B </a:t>
            </a:r>
            <a:r>
              <a:rPr lang="en-US" dirty="0" err="1" smtClean="0"/>
              <a:t>dalam</a:t>
            </a:r>
            <a:r>
              <a:rPr lang="en-US" dirty="0" smtClean="0"/>
              <a:t> mol per liter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     =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      = </a:t>
            </a:r>
            <a:r>
              <a:rPr lang="en-US" dirty="0" err="1" smtClean="0"/>
              <a:t>orde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zat</a:t>
            </a:r>
            <a:r>
              <a:rPr lang="en-US" dirty="0" smtClean="0"/>
              <a:t> B</a:t>
            </a:r>
            <a:endParaRPr lang="en-US" dirty="0"/>
          </a:p>
        </p:txBody>
      </p:sp>
      <p:pic>
        <p:nvPicPr>
          <p:cNvPr id="16" name="Picture 15" descr="tabell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3657600"/>
            <a:ext cx="6629400" cy="2743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209800" y="3200400"/>
            <a:ext cx="5181600" cy="381000"/>
          </a:xfrm>
          <a:prstGeom prst="rect">
            <a:avLst/>
          </a:prstGeom>
          <a:gradFill flip="none" rotWithShape="1">
            <a:gsLst>
              <a:gs pos="0">
                <a:srgbClr val="008080">
                  <a:tint val="66000"/>
                  <a:satMod val="160000"/>
                </a:srgbClr>
              </a:gs>
              <a:gs pos="50000">
                <a:srgbClr val="008080">
                  <a:tint val="44500"/>
                  <a:satMod val="160000"/>
                </a:srgbClr>
              </a:gs>
              <a:gs pos="100000">
                <a:srgbClr val="00808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rumus</a:t>
            </a:r>
            <a:r>
              <a:rPr lang="en-US" dirty="0" smtClean="0"/>
              <a:t> </a:t>
            </a:r>
            <a:r>
              <a:rPr lang="en-US" dirty="0" err="1" smtClean="0"/>
              <a:t>laju</a:t>
            </a:r>
            <a:r>
              <a:rPr lang="en-US" dirty="0" smtClean="0"/>
              <a:t> </a:t>
            </a:r>
            <a:r>
              <a:rPr lang="en-US" dirty="0" err="1" smtClean="0"/>
              <a:t>reaksinya</a:t>
            </a:r>
            <a:endParaRPr lang="en-US" dirty="0"/>
          </a:p>
        </p:txBody>
      </p:sp>
      <p:sp>
        <p:nvSpPr>
          <p:cNvPr id="18" name="Round Diagonal Corner Rectangle 17">
            <a:hlinkClick r:id="rId5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19" name="Round Diagonal Corner Rectangle 18">
            <a:hlinkClick r:id="rId6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0" name="Round Diagonal Corner Rectangle 19">
            <a:hlinkClick r:id="rId7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1" name="Round Diagonal Corner Rectangle 20">
            <a:hlinkClick r:id="rId8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22" name="Round Diagonal Corner Rectangle 21">
            <a:hlinkClick r:id="rId9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23" name="Round Diagonal Corner Rectangle 22">
            <a:hlinkClick r:id="rId10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24" name="Round Diagonal Corner Rectangle 23">
            <a:hlinkClick r:id="rId11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FF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324600"/>
            <a:ext cx="9144000" cy="0"/>
          </a:xfrm>
          <a:prstGeom prst="line">
            <a:avLst/>
          </a:prstGeom>
          <a:ln w="76200">
            <a:solidFill>
              <a:srgbClr val="33CC3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533400"/>
            <a:ext cx="9144000" cy="0"/>
          </a:xfrm>
          <a:prstGeom prst="line">
            <a:avLst/>
          </a:prstGeom>
          <a:ln w="76200">
            <a:solidFill>
              <a:srgbClr val="33CC33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ular Callout 12"/>
          <p:cNvSpPr/>
          <p:nvPr/>
        </p:nvSpPr>
        <p:spPr>
          <a:xfrm>
            <a:off x="2667000" y="1752600"/>
            <a:ext cx="6324600" cy="4191000"/>
          </a:xfrm>
          <a:prstGeom prst="wedgeRoundRectCallout">
            <a:avLst>
              <a:gd name="adj1" fmla="val -59331"/>
              <a:gd name="adj2" fmla="val -8077"/>
              <a:gd name="adj3" fmla="val 16667"/>
            </a:avLst>
          </a:prstGeom>
          <a:gradFill flip="none" rotWithShape="1">
            <a:gsLst>
              <a:gs pos="0">
                <a:srgbClr val="33CC33">
                  <a:tint val="66000"/>
                  <a:satMod val="160000"/>
                </a:srgbClr>
              </a:gs>
              <a:gs pos="50000">
                <a:srgbClr val="33CC33">
                  <a:tint val="44500"/>
                  <a:satMod val="160000"/>
                </a:srgbClr>
              </a:gs>
              <a:gs pos="100000">
                <a:srgbClr val="33CC33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715000" y="1981200"/>
            <a:ext cx="3200400" cy="3591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dirty="0" err="1" smtClean="0">
                <a:solidFill>
                  <a:srgbClr val="000066"/>
                </a:solidFill>
              </a:rPr>
              <a:t>Laju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reaksi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tidak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dipengaruhi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oleh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besarnya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konsentrasi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pereaksi</a:t>
            </a:r>
            <a:r>
              <a:rPr lang="en-US" dirty="0" smtClean="0">
                <a:solidFill>
                  <a:srgbClr val="000066"/>
                </a:solidFill>
              </a:rPr>
              <a:t>. </a:t>
            </a:r>
            <a:r>
              <a:rPr lang="en-US" dirty="0" err="1" smtClean="0">
                <a:solidFill>
                  <a:srgbClr val="000066"/>
                </a:solidFill>
              </a:rPr>
              <a:t>Persamaan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laju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reaksinya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ditulis</a:t>
            </a:r>
            <a:r>
              <a:rPr lang="en-US" dirty="0" smtClean="0">
                <a:solidFill>
                  <a:srgbClr val="000066"/>
                </a:solidFill>
              </a:rPr>
              <a:t>:</a:t>
            </a:r>
          </a:p>
          <a:p>
            <a:pPr algn="just">
              <a:lnSpc>
                <a:spcPts val="2500"/>
              </a:lnSpc>
            </a:pPr>
            <a:r>
              <a:rPr lang="en-US" dirty="0" smtClean="0">
                <a:solidFill>
                  <a:srgbClr val="000066"/>
                </a:solidFill>
              </a:rPr>
              <a:t>r = k.[A]</a:t>
            </a:r>
            <a:r>
              <a:rPr lang="en-US" baseline="30000" dirty="0" smtClean="0">
                <a:solidFill>
                  <a:srgbClr val="000066"/>
                </a:solidFill>
              </a:rPr>
              <a:t>0</a:t>
            </a:r>
          </a:p>
          <a:p>
            <a:pPr algn="just">
              <a:lnSpc>
                <a:spcPts val="2500"/>
              </a:lnSpc>
            </a:pPr>
            <a:r>
              <a:rPr lang="en-US" dirty="0" err="1" smtClean="0">
                <a:solidFill>
                  <a:srgbClr val="000066"/>
                </a:solidFill>
              </a:rPr>
              <a:t>Bilangan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dipangkatkan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nol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sama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dengan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satu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sehingga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persamaan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laju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reaksi</a:t>
            </a:r>
            <a:r>
              <a:rPr lang="en-US" dirty="0" smtClean="0">
                <a:solidFill>
                  <a:srgbClr val="000066"/>
                </a:solidFill>
              </a:rPr>
              <a:t> </a:t>
            </a:r>
            <a:r>
              <a:rPr lang="en-US" dirty="0" err="1" smtClean="0">
                <a:solidFill>
                  <a:srgbClr val="000066"/>
                </a:solidFill>
              </a:rPr>
              <a:t>menjadi</a:t>
            </a:r>
            <a:r>
              <a:rPr lang="en-US" dirty="0" smtClean="0">
                <a:solidFill>
                  <a:srgbClr val="000066"/>
                </a:solidFill>
              </a:rPr>
              <a:t>: r ≈ k.</a:t>
            </a:r>
          </a:p>
          <a:p>
            <a:pPr algn="just">
              <a:lnSpc>
                <a:spcPts val="2500"/>
              </a:lnSpc>
            </a:pPr>
            <a:r>
              <a:rPr lang="en-US" b="1" dirty="0" err="1" smtClean="0">
                <a:solidFill>
                  <a:srgbClr val="000066"/>
                </a:solidFill>
              </a:rPr>
              <a:t>Jadi</a:t>
            </a:r>
            <a:r>
              <a:rPr lang="en-US" b="1" dirty="0" smtClean="0">
                <a:solidFill>
                  <a:srgbClr val="000066"/>
                </a:solidFill>
              </a:rPr>
              <a:t>, </a:t>
            </a:r>
            <a:r>
              <a:rPr lang="en-US" b="1" dirty="0" err="1" smtClean="0">
                <a:solidFill>
                  <a:srgbClr val="000066"/>
                </a:solidFill>
              </a:rPr>
              <a:t>reaksi</a:t>
            </a:r>
            <a:r>
              <a:rPr lang="en-US" b="1" dirty="0" smtClean="0">
                <a:solidFill>
                  <a:srgbClr val="000066"/>
                </a:solidFill>
              </a:rPr>
              <a:t> </a:t>
            </a:r>
            <a:r>
              <a:rPr lang="en-US" b="1" dirty="0" err="1" smtClean="0">
                <a:solidFill>
                  <a:srgbClr val="000066"/>
                </a:solidFill>
              </a:rPr>
              <a:t>dengan</a:t>
            </a:r>
            <a:r>
              <a:rPr lang="en-US" b="1" dirty="0" smtClean="0">
                <a:solidFill>
                  <a:srgbClr val="000066"/>
                </a:solidFill>
              </a:rPr>
              <a:t> </a:t>
            </a:r>
            <a:r>
              <a:rPr lang="en-US" b="1" dirty="0" err="1" smtClean="0">
                <a:solidFill>
                  <a:srgbClr val="000066"/>
                </a:solidFill>
              </a:rPr>
              <a:t>laju</a:t>
            </a:r>
            <a:r>
              <a:rPr lang="en-US" b="1" dirty="0" smtClean="0">
                <a:solidFill>
                  <a:srgbClr val="000066"/>
                </a:solidFill>
              </a:rPr>
              <a:t> </a:t>
            </a:r>
            <a:r>
              <a:rPr lang="en-US" b="1" dirty="0" err="1" smtClean="0">
                <a:solidFill>
                  <a:srgbClr val="000066"/>
                </a:solidFill>
              </a:rPr>
              <a:t>tetap</a:t>
            </a:r>
            <a:endParaRPr lang="en-US" b="1" dirty="0" smtClean="0">
              <a:solidFill>
                <a:srgbClr val="000066"/>
              </a:solidFill>
            </a:endParaRPr>
          </a:p>
          <a:p>
            <a:pPr algn="just">
              <a:lnSpc>
                <a:spcPts val="2500"/>
              </a:lnSpc>
            </a:pPr>
            <a:r>
              <a:rPr lang="en-US" b="1" dirty="0" err="1" smtClean="0">
                <a:solidFill>
                  <a:srgbClr val="000066"/>
                </a:solidFill>
              </a:rPr>
              <a:t>mempunyai</a:t>
            </a:r>
            <a:r>
              <a:rPr lang="en-US" b="1" dirty="0" smtClean="0">
                <a:solidFill>
                  <a:srgbClr val="000066"/>
                </a:solidFill>
              </a:rPr>
              <a:t> </a:t>
            </a:r>
            <a:r>
              <a:rPr lang="en-US" b="1" dirty="0" err="1" smtClean="0">
                <a:solidFill>
                  <a:srgbClr val="000066"/>
                </a:solidFill>
              </a:rPr>
              <a:t>orde</a:t>
            </a:r>
            <a:r>
              <a:rPr lang="en-US" b="1" dirty="0" smtClean="0">
                <a:solidFill>
                  <a:srgbClr val="000066"/>
                </a:solidFill>
              </a:rPr>
              <a:t> </a:t>
            </a:r>
            <a:r>
              <a:rPr lang="en-US" b="1" dirty="0" err="1" smtClean="0">
                <a:solidFill>
                  <a:srgbClr val="000066"/>
                </a:solidFill>
              </a:rPr>
              <a:t>reaksi</a:t>
            </a:r>
            <a:r>
              <a:rPr lang="en-US" b="1" dirty="0" smtClean="0">
                <a:solidFill>
                  <a:srgbClr val="000066"/>
                </a:solidFill>
              </a:rPr>
              <a:t> nol.</a:t>
            </a:r>
            <a:endParaRPr lang="en-US" b="1" dirty="0">
              <a:solidFill>
                <a:srgbClr val="000066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48000" y="19812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GRAFIK ORDE NOL</a:t>
            </a:r>
            <a:endParaRPr lang="en-US" b="1" dirty="0"/>
          </a:p>
        </p:txBody>
      </p:sp>
      <p:pic>
        <p:nvPicPr>
          <p:cNvPr id="37" name="Picture 36" descr="GRAFIK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2667000"/>
            <a:ext cx="2667000" cy="2590800"/>
          </a:xfrm>
          <a:prstGeom prst="rect">
            <a:avLst/>
          </a:prstGeom>
        </p:spPr>
      </p:pic>
      <p:sp>
        <p:nvSpPr>
          <p:cNvPr id="26" name="Round Diagonal Corner Rectangle 25">
            <a:hlinkClick r:id="rId5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27" name="Round Diagonal Corner Rectangle 26">
            <a:hlinkClick r:id="rId6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28" name="Round Diagonal Corner Rectangle 27">
            <a:hlinkClick r:id="rId7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00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29" name="Round Diagonal Corner Rectangle 28">
            <a:hlinkClick r:id="rId8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30" name="Round Diagonal Corner Rectangle 29">
            <a:hlinkClick r:id="rId9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31" name="Round Diagonal Corner Rectangle 30">
            <a:hlinkClick r:id="rId10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17" name="Round Diagonal Corner Rectangle 16">
            <a:hlinkClick r:id="rId11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100"/>
                            </p:stCondLst>
                            <p:childTnLst>
                              <p:par>
                                <p:cTn id="2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100"/>
                            </p:stCondLst>
                            <p:childTnLst>
                              <p:par>
                                <p:cTn id="36" presetID="19" presetClass="entr" presetSubtype="1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>
            <a:solidFill>
              <a:srgbClr val="FF66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>
            <a:solidFill>
              <a:srgbClr val="FF66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ular Callout 12"/>
          <p:cNvSpPr/>
          <p:nvPr/>
        </p:nvSpPr>
        <p:spPr>
          <a:xfrm>
            <a:off x="2514600" y="685800"/>
            <a:ext cx="5029200" cy="5562600"/>
          </a:xfrm>
          <a:prstGeom prst="wedgeRoundRectCallout">
            <a:avLst>
              <a:gd name="adj1" fmla="val -59994"/>
              <a:gd name="adj2" fmla="val -126"/>
              <a:gd name="adj3" fmla="val 16667"/>
            </a:avLst>
          </a:prstGeom>
          <a:solidFill>
            <a:srgbClr val="FF9999">
              <a:alpha val="91000"/>
            </a:srgb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048000" y="849868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GRAFIK ORDE SATU</a:t>
            </a:r>
            <a:endParaRPr lang="en-US" b="1" dirty="0"/>
          </a:p>
        </p:txBody>
      </p:sp>
      <p:cxnSp>
        <p:nvCxnSpPr>
          <p:cNvPr id="16" name="Straight Connector 15"/>
          <p:cNvCxnSpPr/>
          <p:nvPr/>
        </p:nvCxnSpPr>
        <p:spPr>
          <a:xfrm rot="5400000">
            <a:off x="2058194" y="2209006"/>
            <a:ext cx="1828006" cy="7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971800" y="3124200"/>
            <a:ext cx="19812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2971800" y="1600200"/>
            <a:ext cx="1676400" cy="1524000"/>
          </a:xfrm>
          <a:prstGeom prst="line">
            <a:avLst/>
          </a:prstGeom>
          <a:ln w="158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81600" y="132594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orde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, </a:t>
            </a:r>
            <a:r>
              <a:rPr lang="en-US" sz="2400" dirty="0" err="1" smtClean="0"/>
              <a:t>persamaan</a:t>
            </a:r>
            <a:r>
              <a:rPr lang="en-US" sz="2400" dirty="0" smtClean="0"/>
              <a:t> </a:t>
            </a:r>
            <a:r>
              <a:rPr lang="en-US" sz="2400" dirty="0" err="1" smtClean="0"/>
              <a:t>laju</a:t>
            </a:r>
            <a:r>
              <a:rPr lang="en-US" sz="2400" dirty="0" smtClean="0"/>
              <a:t> </a:t>
            </a:r>
            <a:r>
              <a:rPr lang="en-US" sz="2400" dirty="0" err="1" smtClean="0"/>
              <a:t>reaksi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r = k[A]</a:t>
            </a:r>
            <a:r>
              <a:rPr lang="en-US" sz="2400" baseline="30000" dirty="0" smtClean="0"/>
              <a:t>1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667000" y="2209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267200" y="3200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[A]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743200" y="3657600"/>
            <a:ext cx="4648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/>
              <a:t>Persamaan</a:t>
            </a:r>
            <a:r>
              <a:rPr lang="en-US" sz="2000" dirty="0" smtClean="0"/>
              <a:t> </a:t>
            </a:r>
            <a:r>
              <a:rPr lang="en-US" sz="2000" dirty="0" err="1" smtClean="0"/>
              <a:t>reaksi</a:t>
            </a:r>
            <a:r>
              <a:rPr lang="en-US" sz="2000" dirty="0" smtClean="0"/>
              <a:t> </a:t>
            </a:r>
            <a:r>
              <a:rPr lang="en-US" sz="2000" dirty="0" err="1" smtClean="0"/>
              <a:t>orde</a:t>
            </a:r>
            <a:r>
              <a:rPr lang="en-US" sz="2000" dirty="0" smtClean="0"/>
              <a:t> </a:t>
            </a:r>
            <a:r>
              <a:rPr lang="en-US" sz="2000" dirty="0" err="1" smtClean="0"/>
              <a:t>satu</a:t>
            </a:r>
            <a:r>
              <a:rPr lang="en-US" sz="2000" dirty="0" smtClean="0"/>
              <a:t> </a:t>
            </a:r>
            <a:r>
              <a:rPr lang="en-US" sz="2000" dirty="0" err="1" smtClean="0"/>
              <a:t>merupakan</a:t>
            </a:r>
            <a:r>
              <a:rPr lang="en-US" sz="2000" dirty="0" smtClean="0"/>
              <a:t> </a:t>
            </a:r>
            <a:r>
              <a:rPr lang="en-US" sz="2000" dirty="0" err="1" smtClean="0"/>
              <a:t>persamaan</a:t>
            </a:r>
            <a:r>
              <a:rPr lang="en-US" sz="2000" dirty="0" smtClean="0"/>
              <a:t> linier </a:t>
            </a:r>
            <a:r>
              <a:rPr lang="en-US" sz="2000" dirty="0" err="1" smtClean="0"/>
              <a:t>berarti</a:t>
            </a:r>
            <a:r>
              <a:rPr lang="en-US" sz="2000" dirty="0" smtClean="0"/>
              <a:t> </a:t>
            </a:r>
            <a:r>
              <a:rPr lang="en-US" sz="2000" dirty="0" err="1" smtClean="0"/>
              <a:t>laju</a:t>
            </a:r>
            <a:r>
              <a:rPr lang="en-US" sz="2000" dirty="0" smtClean="0"/>
              <a:t> </a:t>
            </a:r>
            <a:r>
              <a:rPr lang="en-US" sz="2000" dirty="0" err="1" smtClean="0"/>
              <a:t>reaksi</a:t>
            </a:r>
            <a:r>
              <a:rPr lang="en-US" sz="2000" dirty="0" smtClean="0"/>
              <a:t> </a:t>
            </a:r>
            <a:r>
              <a:rPr lang="en-US" sz="2000" dirty="0" err="1" smtClean="0"/>
              <a:t>berbanding</a:t>
            </a:r>
            <a:r>
              <a:rPr lang="en-US" sz="2000" dirty="0" smtClean="0"/>
              <a:t> </a:t>
            </a:r>
            <a:r>
              <a:rPr lang="en-US" sz="2000" dirty="0" err="1" smtClean="0"/>
              <a:t>lurus</a:t>
            </a:r>
            <a:r>
              <a:rPr lang="en-US" sz="2000" dirty="0" smtClean="0"/>
              <a:t> </a:t>
            </a:r>
            <a:r>
              <a:rPr lang="en-US" sz="2000" dirty="0" err="1" smtClean="0"/>
              <a:t>terhadap</a:t>
            </a:r>
            <a:r>
              <a:rPr lang="en-US" sz="2000" dirty="0" smtClean="0"/>
              <a:t> </a:t>
            </a:r>
            <a:r>
              <a:rPr lang="en-US" sz="2000" dirty="0" err="1" smtClean="0"/>
              <a:t>konsentrasinya</a:t>
            </a:r>
            <a:r>
              <a:rPr lang="en-US" sz="2000" dirty="0" smtClean="0"/>
              <a:t> </a:t>
            </a:r>
            <a:r>
              <a:rPr lang="en-US" sz="2000" dirty="0" err="1" smtClean="0"/>
              <a:t>pereaksinya</a:t>
            </a:r>
            <a:r>
              <a:rPr lang="en-US" sz="2000" dirty="0" smtClean="0"/>
              <a:t>. </a:t>
            </a:r>
            <a:r>
              <a:rPr lang="en-US" sz="2000" dirty="0" err="1" smtClean="0"/>
              <a:t>Jika</a:t>
            </a:r>
            <a:r>
              <a:rPr lang="en-US" sz="2000" dirty="0" smtClean="0"/>
              <a:t> </a:t>
            </a:r>
            <a:r>
              <a:rPr lang="en-US" sz="2000" dirty="0" err="1" smtClean="0"/>
              <a:t>konsentrasi</a:t>
            </a:r>
            <a:r>
              <a:rPr lang="en-US" sz="2000" dirty="0" smtClean="0"/>
              <a:t> </a:t>
            </a:r>
            <a:r>
              <a:rPr lang="en-US" sz="2000" dirty="0" err="1" smtClean="0"/>
              <a:t>pereaksinya</a:t>
            </a:r>
            <a:r>
              <a:rPr lang="en-US" sz="2000" dirty="0" smtClean="0"/>
              <a:t> </a:t>
            </a:r>
            <a:r>
              <a:rPr lang="en-US" sz="2000" dirty="0" err="1" smtClean="0"/>
              <a:t>dinaikkan</a:t>
            </a:r>
            <a:r>
              <a:rPr lang="en-US" sz="2000" dirty="0" smtClean="0"/>
              <a:t> </a:t>
            </a:r>
            <a:r>
              <a:rPr lang="en-US" sz="2000" dirty="0" err="1" smtClean="0"/>
              <a:t>misalnya</a:t>
            </a:r>
            <a:r>
              <a:rPr lang="en-US" sz="2000" dirty="0" smtClean="0"/>
              <a:t> 4 kali, </a:t>
            </a:r>
            <a:r>
              <a:rPr lang="en-US" sz="2000" dirty="0" err="1" smtClean="0"/>
              <a:t>maka</a:t>
            </a:r>
            <a:r>
              <a:rPr lang="en-US" sz="2000" dirty="0" smtClean="0"/>
              <a:t> </a:t>
            </a:r>
            <a:r>
              <a:rPr lang="en-US" sz="2000" dirty="0" err="1" smtClean="0"/>
              <a:t>laju</a:t>
            </a:r>
            <a:r>
              <a:rPr lang="en-US" sz="2000" dirty="0" smtClean="0"/>
              <a:t> </a:t>
            </a:r>
            <a:r>
              <a:rPr lang="en-US" sz="2000" dirty="0" err="1" smtClean="0"/>
              <a:t>reaksi</a:t>
            </a:r>
            <a:r>
              <a:rPr lang="en-US" sz="2000" dirty="0" smtClean="0"/>
              <a:t> </a:t>
            </a:r>
            <a:r>
              <a:rPr lang="en-US" sz="2000" dirty="0" err="1" smtClean="0"/>
              <a:t>akan</a:t>
            </a:r>
            <a:r>
              <a:rPr lang="en-US" sz="2000" dirty="0" smtClean="0"/>
              <a:t> </a:t>
            </a:r>
            <a:r>
              <a:rPr lang="en-US" sz="2000" dirty="0" err="1" smtClean="0"/>
              <a:t>menjadi</a:t>
            </a:r>
            <a:r>
              <a:rPr lang="en-US" sz="2000" dirty="0" smtClean="0"/>
              <a:t> (4)</a:t>
            </a:r>
            <a:r>
              <a:rPr lang="en-US" sz="2000" baseline="30000" dirty="0" smtClean="0"/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4 kali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en-US" sz="2000" dirty="0" err="1" smtClean="0"/>
              <a:t>besar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24" name="Round Diagonal Corner Rectangle 23">
            <a:hlinkClick r:id="rId4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36" name="Round Diagonal Corner Rectangle 35">
            <a:hlinkClick r:id="rId5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8" name="Round Diagonal Corner Rectangle 37">
            <a:hlinkClick r:id="rId6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9" name="Round Diagonal Corner Rectangle 38">
            <a:hlinkClick r:id="rId7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40" name="Round Diagonal Corner Rectangle 39">
            <a:hlinkClick r:id="rId8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41" name="Round Diagonal Corner Rectangle 40">
            <a:hlinkClick r:id="rId9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sp>
        <p:nvSpPr>
          <p:cNvPr id="22" name="Round Diagonal Corner Rectangle 21">
            <a:hlinkClick r:id="rId10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26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6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760"/>
                            </p:stCondLst>
                            <p:childTnLst>
                              <p:par>
                                <p:cTn id="4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76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760"/>
                            </p:stCondLst>
                            <p:childTnLst>
                              <p:par>
                                <p:cTn id="48" presetID="22" presetClass="entr" presetSubtype="4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760"/>
                            </p:stCondLst>
                            <p:childTnLst>
                              <p:par>
                                <p:cTn id="5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760"/>
                            </p:stCondLst>
                            <p:childTnLst>
                              <p:par>
                                <p:cTn id="5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8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6663" y="104014"/>
            <a:ext cx="876493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6663" y="6457890"/>
            <a:ext cx="86868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000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glow rad="139700">
                    <a:srgbClr val="FFFF00">
                      <a:alpha val="40000"/>
                    </a:srgbClr>
                  </a:glow>
                </a:effectLst>
                <a:latin typeface="Arista" pitchFamily="2" charset="0"/>
              </a:rPr>
              <a:t>ORDE REAKSI ORDE REAKSI ORDE REAKSI ORDE REAKSI ORDE REAKSI ORDE REAKSI ORDE REAKSI </a:t>
            </a:r>
            <a:endParaRPr lang="en-US" sz="2000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glow rad="139700">
                  <a:srgbClr val="FFFF00">
                    <a:alpha val="40000"/>
                  </a:srgbClr>
                </a:glow>
              </a:effectLst>
              <a:latin typeface="Arista" pitchFamily="2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400800"/>
            <a:ext cx="9144000" cy="0"/>
          </a:xfrm>
          <a:prstGeom prst="line">
            <a:avLst/>
          </a:prstGeom>
          <a:ln w="76200">
            <a:solidFill>
              <a:srgbClr val="FF66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937" y="457200"/>
            <a:ext cx="9144000" cy="0"/>
          </a:xfrm>
          <a:prstGeom prst="line">
            <a:avLst/>
          </a:prstGeom>
          <a:ln w="76200">
            <a:solidFill>
              <a:srgbClr val="FF66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ound Diagonal Corner Rectangle 23">
            <a:hlinkClick r:id="rId5" action="ppaction://hlinksldjump"/>
          </p:cNvPr>
          <p:cNvSpPr/>
          <p:nvPr/>
        </p:nvSpPr>
        <p:spPr>
          <a:xfrm>
            <a:off x="76200" y="3124200"/>
            <a:ext cx="1905000" cy="609600"/>
          </a:xfrm>
          <a:prstGeom prst="round2Diag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300"/>
                </a:solidFill>
              </a:rPr>
              <a:t>MATERI</a:t>
            </a:r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36" name="Round Diagonal Corner Rectangle 35">
            <a:hlinkClick r:id="rId6" action="ppaction://hlinksldjump"/>
          </p:cNvPr>
          <p:cNvSpPr/>
          <p:nvPr/>
        </p:nvSpPr>
        <p:spPr>
          <a:xfrm>
            <a:off x="76200" y="1600200"/>
            <a:ext cx="1905000" cy="609600"/>
          </a:xfrm>
          <a:prstGeom prst="round2DiagRect">
            <a:avLst/>
          </a:prstGeom>
          <a:solidFill>
            <a:srgbClr val="33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SK-KD</a:t>
            </a:r>
            <a:endParaRPr lang="en-US" b="1" dirty="0"/>
          </a:p>
        </p:txBody>
      </p:sp>
      <p:sp>
        <p:nvSpPr>
          <p:cNvPr id="38" name="Round Diagonal Corner Rectangle 37">
            <a:hlinkClick r:id="rId7" action="ppaction://hlinksldjump"/>
          </p:cNvPr>
          <p:cNvSpPr/>
          <p:nvPr/>
        </p:nvSpPr>
        <p:spPr>
          <a:xfrm>
            <a:off x="76200" y="2362200"/>
            <a:ext cx="1905000" cy="609600"/>
          </a:xfrm>
          <a:prstGeom prst="round2DiagRect">
            <a:avLst/>
          </a:prstGeom>
          <a:solidFill>
            <a:srgbClr val="FF66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INDIKATOR</a:t>
            </a:r>
            <a:endParaRPr lang="en-US" b="1" dirty="0"/>
          </a:p>
        </p:txBody>
      </p:sp>
      <p:sp>
        <p:nvSpPr>
          <p:cNvPr id="39" name="Round Diagonal Corner Rectangle 38">
            <a:hlinkClick r:id="rId8" action="ppaction://hlinksldjump"/>
          </p:cNvPr>
          <p:cNvSpPr/>
          <p:nvPr/>
        </p:nvSpPr>
        <p:spPr>
          <a:xfrm>
            <a:off x="76200" y="838200"/>
            <a:ext cx="1905000" cy="609600"/>
          </a:xfrm>
          <a:prstGeom prst="round2DiagRect">
            <a:avLst/>
          </a:prstGeom>
          <a:solidFill>
            <a:srgbClr val="FF006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BERANDA</a:t>
            </a:r>
            <a:endParaRPr lang="en-US" b="1" dirty="0"/>
          </a:p>
        </p:txBody>
      </p:sp>
      <p:sp>
        <p:nvSpPr>
          <p:cNvPr id="40" name="Round Diagonal Corner Rectangle 39">
            <a:hlinkClick r:id="rId9" action="ppaction://hlinksldjump"/>
          </p:cNvPr>
          <p:cNvSpPr/>
          <p:nvPr/>
        </p:nvSpPr>
        <p:spPr>
          <a:xfrm>
            <a:off x="76200" y="3893460"/>
            <a:ext cx="1905000" cy="609600"/>
          </a:xfrm>
          <a:prstGeom prst="round2Diag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CONTOH SOAL</a:t>
            </a:r>
            <a:endParaRPr lang="en-US" b="1" dirty="0"/>
          </a:p>
        </p:txBody>
      </p:sp>
      <p:sp>
        <p:nvSpPr>
          <p:cNvPr id="41" name="Round Diagonal Corner Rectangle 40">
            <a:hlinkClick r:id="rId10" action="ppaction://hlinksldjump"/>
          </p:cNvPr>
          <p:cNvSpPr/>
          <p:nvPr/>
        </p:nvSpPr>
        <p:spPr>
          <a:xfrm>
            <a:off x="76200" y="4655460"/>
            <a:ext cx="1905000" cy="609600"/>
          </a:xfrm>
          <a:prstGeom prst="round2DiagRect">
            <a:avLst/>
          </a:prstGeom>
          <a:solidFill>
            <a:srgbClr val="6600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UJI KOMPETENSI</a:t>
            </a:r>
            <a:endParaRPr lang="en-US" b="1" dirty="0"/>
          </a:p>
        </p:txBody>
      </p:sp>
      <p:pic>
        <p:nvPicPr>
          <p:cNvPr id="46" name="A First Order Kinetic Process.wmp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/>
          <a:stretch>
            <a:fillRect/>
          </a:stretch>
        </p:blipFill>
        <p:spPr>
          <a:xfrm>
            <a:off x="2057400" y="1371600"/>
            <a:ext cx="6781800" cy="487680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2286000" y="77218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rgbClr val="FFFF00"/>
                </a:solidFill>
              </a:rPr>
              <a:t>B</a:t>
            </a:r>
            <a:r>
              <a:rPr lang="en-US" sz="2800" dirty="0" err="1" smtClean="0">
                <a:solidFill>
                  <a:schemeClr val="bg1"/>
                </a:solidFill>
              </a:rPr>
              <a:t>erikut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Animasi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Laju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Reaksi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Orde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Pertama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Round Diagonal Corner Rectangle 14">
            <a:hlinkClick r:id="rId12" action="ppaction://hlinksldjump"/>
          </p:cNvPr>
          <p:cNvSpPr/>
          <p:nvPr/>
        </p:nvSpPr>
        <p:spPr>
          <a:xfrm>
            <a:off x="76200" y="5410200"/>
            <a:ext cx="1905000" cy="609600"/>
          </a:xfrm>
          <a:prstGeom prst="round2DiagRect">
            <a:avLst/>
          </a:prstGeom>
          <a:solidFill>
            <a:srgbClr val="CC33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50" b="1" dirty="0" smtClean="0"/>
              <a:t>DAFTAR PUSTAKA</a:t>
            </a:r>
            <a:endParaRPr lang="en-US" sz="1750" b="1" dirty="0"/>
          </a:p>
        </p:txBody>
      </p:sp>
    </p:spTree>
    <p:extLst>
      <p:ext uri="{BB962C8B-B14F-4D97-AF65-F5344CB8AC3E}">
        <p14:creationId xmlns="" xmlns:p14="http://schemas.microsoft.com/office/powerpoint/2010/main" val="3052793527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mph" presetSubtype="2" repeatCount="indefinite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FF"/>
                                      </p:to>
                                    </p:animClr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0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5" dur="1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vide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video>
          </p:childTnLst>
        </p:cTn>
      </p:par>
    </p:tnLst>
    <p:bldLst>
      <p:bldP spid="4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1568</TotalTime>
  <Words>2063</Words>
  <Application>Microsoft Office PowerPoint</Application>
  <PresentationFormat>On-screen Show (4:3)</PresentationFormat>
  <Paragraphs>531</Paragraphs>
  <Slides>30</Slides>
  <Notes>30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</dc:creator>
  <cp:lastModifiedBy>mbahkom</cp:lastModifiedBy>
  <cp:revision>159</cp:revision>
  <dcterms:created xsi:type="dcterms:W3CDTF">2012-09-21T00:38:11Z</dcterms:created>
  <dcterms:modified xsi:type="dcterms:W3CDTF">2013-06-01T02:42:09Z</dcterms:modified>
</cp:coreProperties>
</file>