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sldIdLst>
    <p:sldId id="259" r:id="rId2"/>
    <p:sldId id="298" r:id="rId3"/>
    <p:sldId id="403" r:id="rId4"/>
    <p:sldId id="299" r:id="rId5"/>
    <p:sldId id="297" r:id="rId6"/>
    <p:sldId id="256" r:id="rId7"/>
    <p:sldId id="258" r:id="rId8"/>
    <p:sldId id="265" r:id="rId9"/>
    <p:sldId id="266" r:id="rId10"/>
    <p:sldId id="405" r:id="rId11"/>
    <p:sldId id="303" r:id="rId12"/>
    <p:sldId id="309" r:id="rId13"/>
    <p:sldId id="350" r:id="rId14"/>
    <p:sldId id="354" r:id="rId15"/>
    <p:sldId id="357" r:id="rId16"/>
    <p:sldId id="358" r:id="rId17"/>
    <p:sldId id="359" r:id="rId18"/>
    <p:sldId id="360" r:id="rId19"/>
    <p:sldId id="362" r:id="rId20"/>
    <p:sldId id="364" r:id="rId21"/>
    <p:sldId id="315" r:id="rId22"/>
    <p:sldId id="293" r:id="rId23"/>
    <p:sldId id="370" r:id="rId24"/>
    <p:sldId id="268" r:id="rId25"/>
    <p:sldId id="304" r:id="rId26"/>
    <p:sldId id="308" r:id="rId27"/>
    <p:sldId id="321" r:id="rId28"/>
    <p:sldId id="322" r:id="rId29"/>
    <p:sldId id="305" r:id="rId30"/>
    <p:sldId id="307" r:id="rId31"/>
    <p:sldId id="317" r:id="rId32"/>
    <p:sldId id="385" r:id="rId33"/>
    <p:sldId id="374" r:id="rId34"/>
    <p:sldId id="377" r:id="rId35"/>
    <p:sldId id="380" r:id="rId36"/>
    <p:sldId id="311" r:id="rId37"/>
    <p:sldId id="312" r:id="rId38"/>
    <p:sldId id="318" r:id="rId39"/>
    <p:sldId id="323" r:id="rId40"/>
    <p:sldId id="382" r:id="rId41"/>
    <p:sldId id="383" r:id="rId42"/>
    <p:sldId id="389" r:id="rId43"/>
    <p:sldId id="399" r:id="rId44"/>
    <p:sldId id="398" r:id="rId45"/>
    <p:sldId id="381" r:id="rId46"/>
    <p:sldId id="400" r:id="rId47"/>
    <p:sldId id="406" r:id="rId48"/>
    <p:sldId id="391" r:id="rId49"/>
    <p:sldId id="407" r:id="rId50"/>
    <p:sldId id="390" r:id="rId51"/>
    <p:sldId id="408" r:id="rId52"/>
    <p:sldId id="388" r:id="rId53"/>
    <p:sldId id="384" r:id="rId54"/>
    <p:sldId id="393" r:id="rId55"/>
    <p:sldId id="394" r:id="rId56"/>
    <p:sldId id="395" r:id="rId57"/>
    <p:sldId id="341" r:id="rId58"/>
    <p:sldId id="343" r:id="rId59"/>
    <p:sldId id="344" r:id="rId60"/>
    <p:sldId id="386" r:id="rId61"/>
    <p:sldId id="387" r:id="rId62"/>
    <p:sldId id="409" r:id="rId63"/>
    <p:sldId id="410" r:id="rId64"/>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A1A1"/>
    <a:srgbClr val="A5A5A5"/>
    <a:srgbClr val="A7A7A7"/>
    <a:srgbClr val="999999"/>
    <a:srgbClr val="949494"/>
    <a:srgbClr val="626262"/>
    <a:srgbClr val="7979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8331" autoAdjust="0"/>
  </p:normalViewPr>
  <p:slideViewPr>
    <p:cSldViewPr>
      <p:cViewPr varScale="1">
        <p:scale>
          <a:sx n="73" d="100"/>
          <a:sy n="73" d="100"/>
        </p:scale>
        <p:origin x="1296"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5600AF0F-D18D-4D17-92A4-F787DCF08F1B}" type="datetimeFigureOut">
              <a:rPr lang="en-US" smtClean="0"/>
              <a:pPr/>
              <a:t>3/22/2022</a:t>
            </a:fld>
            <a:endParaRPr lang="en-US"/>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fld id="{C6608C7B-BEC7-4821-9242-8B616C83BF2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B01E79F-D5E0-4A63-BC22-AFA6A61757F3}" type="datetimeFigureOut">
              <a:rPr lang="en-US" smtClean="0"/>
              <a:pPr/>
              <a:t>3/22/2022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C2BDA9-B3BC-44A9-A641-0B2FA7E0115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01E79F-D5E0-4A63-BC22-AFA6A61757F3}" type="datetimeFigureOut">
              <a:rPr lang="en-US" smtClean="0"/>
              <a:pPr/>
              <a:t>3/22/2022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C2BDA9-B3BC-44A9-A641-0B2FA7E0115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01E79F-D5E0-4A63-BC22-AFA6A61757F3}" type="datetimeFigureOut">
              <a:rPr lang="en-US" smtClean="0"/>
              <a:pPr/>
              <a:t>3/22/2022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C2BDA9-B3BC-44A9-A641-0B2FA7E0115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01E79F-D5E0-4A63-BC22-AFA6A61757F3}" type="datetimeFigureOut">
              <a:rPr lang="en-US" smtClean="0"/>
              <a:pPr/>
              <a:t>3/22/2022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C2BDA9-B3BC-44A9-A641-0B2FA7E0115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01E79F-D5E0-4A63-BC22-AFA6A61757F3}" type="datetimeFigureOut">
              <a:rPr lang="en-US" smtClean="0"/>
              <a:pPr/>
              <a:t>3/22/2022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C2BDA9-B3BC-44A9-A641-0B2FA7E0115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B01E79F-D5E0-4A63-BC22-AFA6A61757F3}" type="datetimeFigureOut">
              <a:rPr lang="en-US" smtClean="0"/>
              <a:pPr/>
              <a:t>3/22/2022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C2BDA9-B3BC-44A9-A641-0B2FA7E0115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B01E79F-D5E0-4A63-BC22-AFA6A61757F3}" type="datetimeFigureOut">
              <a:rPr lang="en-US" smtClean="0"/>
              <a:pPr/>
              <a:t>3/22/2022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C2BDA9-B3BC-44A9-A641-0B2FA7E0115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B01E79F-D5E0-4A63-BC22-AFA6A61757F3}" type="datetimeFigureOut">
              <a:rPr lang="en-US" smtClean="0"/>
              <a:pPr/>
              <a:t>3/22/2022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C2BDA9-B3BC-44A9-A641-0B2FA7E0115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01E79F-D5E0-4A63-BC22-AFA6A61757F3}" type="datetimeFigureOut">
              <a:rPr lang="en-US" smtClean="0"/>
              <a:pPr/>
              <a:t>3/22/2022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C2BDA9-B3BC-44A9-A641-0B2FA7E0115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01E79F-D5E0-4A63-BC22-AFA6A61757F3}" type="datetimeFigureOut">
              <a:rPr lang="en-US" smtClean="0"/>
              <a:pPr/>
              <a:t>3/22/2022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C2BDA9-B3BC-44A9-A641-0B2FA7E0115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01E79F-D5E0-4A63-BC22-AFA6A61757F3}" type="datetimeFigureOut">
              <a:rPr lang="en-US" smtClean="0"/>
              <a:pPr/>
              <a:t>3/22/2022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C2BDA9-B3BC-44A9-A641-0B2FA7E0115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01E79F-D5E0-4A63-BC22-AFA6A61757F3}" type="datetimeFigureOut">
              <a:rPr lang="en-US" smtClean="0"/>
              <a:pPr/>
              <a:t>3/22/2022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C2BDA9-B3BC-44A9-A641-0B2FA7E0115A}"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D:\mayorete\REFERENSI\default_image_288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5" name="Title 1"/>
          <p:cNvSpPr>
            <a:spLocks noGrp="1"/>
          </p:cNvSpPr>
          <p:nvPr>
            <p:ph type="ctrTitle"/>
          </p:nvPr>
        </p:nvSpPr>
        <p:spPr>
          <a:xfrm>
            <a:off x="4800600" y="2895600"/>
            <a:ext cx="3810000" cy="708025"/>
          </a:xfrm>
        </p:spPr>
        <p:txBody>
          <a:bodyPr>
            <a:noAutofit/>
          </a:bodyPr>
          <a:lstStyle/>
          <a:p>
            <a:r>
              <a:rPr lang="en-US" sz="6000" b="1" dirty="0" smtClean="0">
                <a:latin typeface="Berlin Sans FB Demi" pitchFamily="34" charset="0"/>
                <a:cs typeface="Arial" pitchFamily="34" charset="0"/>
              </a:rPr>
              <a:t>POSING</a:t>
            </a:r>
            <a:br>
              <a:rPr lang="en-US" sz="6000" b="1" dirty="0" smtClean="0">
                <a:latin typeface="Berlin Sans FB Demi" pitchFamily="34" charset="0"/>
                <a:cs typeface="Arial" pitchFamily="34" charset="0"/>
              </a:rPr>
            </a:br>
            <a:r>
              <a:rPr lang="en-US" sz="3600" b="1" dirty="0" smtClean="0">
                <a:latin typeface="Berlin Sans FB Demi" pitchFamily="34" charset="0"/>
                <a:cs typeface="Arial" pitchFamily="34" charset="0"/>
              </a:rPr>
              <a:t>(</a:t>
            </a:r>
            <a:r>
              <a:rPr lang="en-US" sz="3600" b="1" i="1" dirty="0" smtClean="0">
                <a:latin typeface="Berlin Sans FB Demi" pitchFamily="34" charset="0"/>
                <a:cs typeface="Arial" pitchFamily="34" charset="0"/>
              </a:rPr>
              <a:t>membuat pose)</a:t>
            </a:r>
            <a:endParaRPr lang="en-US" sz="3600" b="1" i="1" dirty="0">
              <a:latin typeface="Berlin Sans FB Demi"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MATERI MINI WORKSHOP\angry1.jpg"/>
          <p:cNvPicPr>
            <a:picLocks noChangeAspect="1" noChangeArrowheads="1"/>
          </p:cNvPicPr>
          <p:nvPr/>
        </p:nvPicPr>
        <p:blipFill>
          <a:blip r:embed="rId2"/>
          <a:srcRect/>
          <a:stretch>
            <a:fillRect/>
          </a:stretch>
        </p:blipFill>
        <p:spPr bwMode="auto">
          <a:xfrm>
            <a:off x="762000" y="571500"/>
            <a:ext cx="7620000" cy="57150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143000" y="2133600"/>
            <a:ext cx="6858000" cy="2369880"/>
          </a:xfrm>
          <a:prstGeom prst="rect">
            <a:avLst/>
          </a:prstGeom>
        </p:spPr>
        <p:txBody>
          <a:bodyPr wrap="square">
            <a:spAutoFit/>
          </a:bodyPr>
          <a:lstStyle/>
          <a:p>
            <a:pPr algn="ctr"/>
            <a:r>
              <a:rPr lang="en-US" sz="6000" dirty="0" smtClean="0">
                <a:solidFill>
                  <a:srgbClr val="FFC000"/>
                </a:solidFill>
              </a:rPr>
              <a:t>HOW TO MAKE</a:t>
            </a:r>
          </a:p>
          <a:p>
            <a:pPr algn="ctr"/>
            <a:r>
              <a:rPr lang="en-US" sz="6000" dirty="0" smtClean="0">
                <a:solidFill>
                  <a:srgbClr val="FFC000"/>
                </a:solidFill>
              </a:rPr>
              <a:t>A Strong Pose ?</a:t>
            </a:r>
          </a:p>
          <a:p>
            <a:pPr algn="ctr"/>
            <a:r>
              <a:rPr lang="en-US" sz="2800" dirty="0" smtClean="0">
                <a:solidFill>
                  <a:srgbClr val="FFC000"/>
                </a:solidFill>
              </a:rPr>
              <a:t>(Good Pose)</a:t>
            </a:r>
            <a:endParaRPr lang="en-US" sz="2400" dirty="0">
              <a:solidFill>
                <a:srgbClr val="FFC0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l="17250" t="6000" r="15000" b="15600"/>
          <a:stretch>
            <a:fillRect/>
          </a:stretch>
        </p:blipFill>
        <p:spPr bwMode="auto">
          <a:xfrm>
            <a:off x="0" y="0"/>
            <a:ext cx="9482245"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l="15750" t="6000" r="16500" b="15600"/>
          <a:stretch>
            <a:fillRect/>
          </a:stretch>
        </p:blipFill>
        <p:spPr bwMode="auto">
          <a:xfrm>
            <a:off x="99367" y="121920"/>
            <a:ext cx="8892233" cy="643128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l="15000" t="6000" r="15750" b="15600"/>
          <a:stretch>
            <a:fillRect/>
          </a:stretch>
        </p:blipFill>
        <p:spPr bwMode="auto">
          <a:xfrm>
            <a:off x="99396" y="182880"/>
            <a:ext cx="8973310" cy="634933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l="24000" t="27600" r="24000" b="26400"/>
          <a:stretch>
            <a:fillRect/>
          </a:stretch>
        </p:blipFill>
        <p:spPr bwMode="auto">
          <a:xfrm>
            <a:off x="533400" y="1249240"/>
            <a:ext cx="7939378" cy="43895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l="12000" t="7200" r="14250" b="15600"/>
          <a:stretch>
            <a:fillRect/>
          </a:stretch>
        </p:blipFill>
        <p:spPr bwMode="auto">
          <a:xfrm>
            <a:off x="60960" y="289560"/>
            <a:ext cx="8991600" cy="588264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l="15000" t="7200" r="12750" b="15600"/>
          <a:stretch>
            <a:fillRect/>
          </a:stretch>
        </p:blipFill>
        <p:spPr bwMode="auto">
          <a:xfrm>
            <a:off x="15792" y="0"/>
            <a:ext cx="9128208" cy="6096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l="15750" t="7200" r="14250" b="15600"/>
          <a:stretch>
            <a:fillRect/>
          </a:stretch>
        </p:blipFill>
        <p:spPr bwMode="auto">
          <a:xfrm>
            <a:off x="93261" y="18897"/>
            <a:ext cx="8875790" cy="611794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l="13500" t="8400" r="14250" b="16800"/>
          <a:stretch>
            <a:fillRect/>
          </a:stretch>
        </p:blipFill>
        <p:spPr bwMode="auto">
          <a:xfrm>
            <a:off x="228600" y="457200"/>
            <a:ext cx="8808720" cy="56997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p:cNvSpPr txBox="1"/>
          <p:nvPr/>
        </p:nvSpPr>
        <p:spPr>
          <a:xfrm>
            <a:off x="990601" y="3505200"/>
            <a:ext cx="7391400" cy="2062103"/>
          </a:xfrm>
          <a:prstGeom prst="rect">
            <a:avLst/>
          </a:prstGeom>
          <a:noFill/>
        </p:spPr>
        <p:txBody>
          <a:bodyPr wrap="square" rtlCol="0">
            <a:spAutoFit/>
          </a:bodyPr>
          <a:lstStyle/>
          <a:p>
            <a:pPr algn="ctr"/>
            <a:r>
              <a:rPr lang="en-US" sz="3200" b="1" dirty="0" smtClean="0">
                <a:solidFill>
                  <a:srgbClr val="FFFF00"/>
                </a:solidFill>
              </a:rPr>
              <a:t>Animasi</a:t>
            </a:r>
            <a:r>
              <a:rPr lang="en-US" sz="3200" dirty="0" smtClean="0"/>
              <a:t> merupakan rangkaian pose-pose/gambar diam yang disusun dengan teknik tertentu sehingga menghasilkan ILUSI GERAK</a:t>
            </a:r>
            <a:endParaRPr lang="en-US" sz="3200" dirty="0"/>
          </a:p>
        </p:txBody>
      </p:sp>
      <p:pic>
        <p:nvPicPr>
          <p:cNvPr id="3" name="Picture 12" descr="D:\#UJI COBA PELATIHAN-REKKACITRA\#1-DASAR ANIMASI 3D\#1.Pengertian-Sejarah &amp; Perkembangan Animasi\SEQ\walk_seq.jpg"/>
          <p:cNvPicPr>
            <a:picLocks noChangeAspect="1" noChangeArrowheads="1"/>
          </p:cNvPicPr>
          <p:nvPr/>
        </p:nvPicPr>
        <p:blipFill>
          <a:blip r:embed="rId2"/>
          <a:srcRect t="12152" b="24304"/>
          <a:stretch>
            <a:fillRect/>
          </a:stretch>
        </p:blipFill>
        <p:spPr bwMode="auto">
          <a:xfrm>
            <a:off x="1371600" y="1447800"/>
            <a:ext cx="6498076" cy="1394053"/>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l="18000" t="12000" r="17250" b="20400"/>
          <a:stretch>
            <a:fillRect/>
          </a:stretch>
        </p:blipFill>
        <p:spPr bwMode="auto">
          <a:xfrm>
            <a:off x="609600" y="868680"/>
            <a:ext cx="7894320" cy="515112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990600" y="1524000"/>
            <a:ext cx="6652617" cy="381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F:\MATERI MINI WORKSHOP\posing_mentor_notes_pt2_by_tombancroft-d32oy0k.jpg"/>
          <p:cNvPicPr>
            <a:picLocks noChangeAspect="1" noChangeArrowheads="1"/>
          </p:cNvPicPr>
          <p:nvPr/>
        </p:nvPicPr>
        <p:blipFill>
          <a:blip r:embed="rId2"/>
          <a:srcRect t="25455"/>
          <a:stretch>
            <a:fillRect/>
          </a:stretch>
        </p:blipFill>
        <p:spPr bwMode="auto">
          <a:xfrm>
            <a:off x="1219200" y="159320"/>
            <a:ext cx="6172200" cy="5731687"/>
          </a:xfrm>
          <a:prstGeom prst="rect">
            <a:avLst/>
          </a:prstGeom>
          <a:noFill/>
        </p:spPr>
      </p:pic>
      <p:sp>
        <p:nvSpPr>
          <p:cNvPr id="3" name="Rectangle 2"/>
          <p:cNvSpPr/>
          <p:nvPr/>
        </p:nvSpPr>
        <p:spPr>
          <a:xfrm>
            <a:off x="1371600" y="0"/>
            <a:ext cx="6400800" cy="2057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l="13500" t="8400" r="12750" b="15600"/>
          <a:stretch>
            <a:fillRect/>
          </a:stretch>
        </p:blipFill>
        <p:spPr bwMode="auto">
          <a:xfrm>
            <a:off x="152400" y="533400"/>
            <a:ext cx="8991600" cy="5791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l="12000" t="8400" r="13500" b="16800"/>
          <a:stretch>
            <a:fillRect/>
          </a:stretch>
        </p:blipFill>
        <p:spPr bwMode="auto">
          <a:xfrm>
            <a:off x="60960" y="457200"/>
            <a:ext cx="9083040" cy="56997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143000" y="2819400"/>
            <a:ext cx="7086600" cy="1569660"/>
          </a:xfrm>
          <a:prstGeom prst="rect">
            <a:avLst/>
          </a:prstGeom>
          <a:noFill/>
        </p:spPr>
        <p:txBody>
          <a:bodyPr wrap="square" rtlCol="0">
            <a:spAutoFit/>
          </a:bodyPr>
          <a:lstStyle/>
          <a:p>
            <a:pPr algn="ctr"/>
            <a:r>
              <a:rPr lang="en-US" sz="3200" dirty="0" err="1" smtClean="0"/>
              <a:t>Saat</a:t>
            </a:r>
            <a:r>
              <a:rPr lang="en-US" sz="3200" dirty="0" smtClean="0"/>
              <a:t> </a:t>
            </a:r>
            <a:r>
              <a:rPr lang="en-US" sz="3200" dirty="0" err="1" smtClean="0"/>
              <a:t>melihat</a:t>
            </a:r>
            <a:r>
              <a:rPr lang="en-US" sz="3200" dirty="0" smtClean="0"/>
              <a:t> , </a:t>
            </a:r>
            <a:r>
              <a:rPr lang="en-US" sz="3200" dirty="0" err="1" smtClean="0"/>
              <a:t>mata</a:t>
            </a:r>
            <a:r>
              <a:rPr lang="en-US" sz="3200" dirty="0" smtClean="0"/>
              <a:t> </a:t>
            </a:r>
            <a:r>
              <a:rPr lang="en-US" sz="3200" dirty="0" err="1" smtClean="0"/>
              <a:t>lebih</a:t>
            </a:r>
            <a:r>
              <a:rPr lang="en-US" sz="3200" dirty="0" smtClean="0"/>
              <a:t> </a:t>
            </a:r>
            <a:r>
              <a:rPr lang="en-US" sz="3200" dirty="0" err="1" smtClean="0"/>
              <a:t>mengenali</a:t>
            </a:r>
            <a:r>
              <a:rPr lang="en-US" sz="3200" dirty="0" smtClean="0"/>
              <a:t> </a:t>
            </a:r>
            <a:r>
              <a:rPr lang="en-US" sz="3200" dirty="0" err="1" smtClean="0"/>
              <a:t>pola</a:t>
            </a:r>
            <a:r>
              <a:rPr lang="en-US" sz="3200" dirty="0" smtClean="0"/>
              <a:t>/shape  </a:t>
            </a:r>
            <a:r>
              <a:rPr lang="en-US" sz="3200" dirty="0" err="1" smtClean="0"/>
              <a:t>obyek</a:t>
            </a:r>
            <a:r>
              <a:rPr lang="en-US" sz="3200" dirty="0" smtClean="0"/>
              <a:t> </a:t>
            </a:r>
            <a:r>
              <a:rPr lang="en-US" sz="3200" dirty="0" err="1" smtClean="0"/>
              <a:t>terlebih</a:t>
            </a:r>
            <a:r>
              <a:rPr lang="en-US" sz="3200" dirty="0" smtClean="0"/>
              <a:t> </a:t>
            </a:r>
            <a:r>
              <a:rPr lang="en-US" sz="3200" dirty="0" err="1" smtClean="0"/>
              <a:t>dahulu</a:t>
            </a:r>
            <a:r>
              <a:rPr lang="en-US" sz="3200" dirty="0" smtClean="0"/>
              <a:t> </a:t>
            </a:r>
            <a:r>
              <a:rPr lang="en-US" sz="3200" dirty="0" err="1" smtClean="0"/>
              <a:t>selanjutnya</a:t>
            </a:r>
            <a:r>
              <a:rPr lang="en-US" sz="3200" dirty="0" smtClean="0"/>
              <a:t> </a:t>
            </a:r>
            <a:r>
              <a:rPr lang="en-US" sz="3200" dirty="0" err="1" smtClean="0"/>
              <a:t>detailnya</a:t>
            </a:r>
            <a:endParaRPr lang="en-US" sz="3200" dirty="0"/>
          </a:p>
        </p:txBody>
      </p:sp>
      <p:sp>
        <p:nvSpPr>
          <p:cNvPr id="7" name="TextBox 6"/>
          <p:cNvSpPr txBox="1"/>
          <p:nvPr/>
        </p:nvSpPr>
        <p:spPr>
          <a:xfrm>
            <a:off x="3657600" y="1828800"/>
            <a:ext cx="2092239" cy="707886"/>
          </a:xfrm>
          <a:prstGeom prst="rect">
            <a:avLst/>
          </a:prstGeom>
          <a:noFill/>
        </p:spPr>
        <p:txBody>
          <a:bodyPr wrap="none" rtlCol="0">
            <a:spAutoFit/>
          </a:bodyPr>
          <a:lstStyle/>
          <a:p>
            <a:r>
              <a:rPr lang="en-US" sz="4000" dirty="0" smtClean="0">
                <a:solidFill>
                  <a:srgbClr val="FFFF00"/>
                </a:solidFill>
              </a:rPr>
              <a:t>INGAT !!!</a:t>
            </a:r>
            <a:endParaRPr lang="en-US" sz="4000" dirty="0">
              <a:solidFill>
                <a:srgbClr val="FFFF0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066800" y="1600200"/>
            <a:ext cx="6279604" cy="1200329"/>
          </a:xfrm>
          <a:prstGeom prst="rect">
            <a:avLst/>
          </a:prstGeom>
          <a:noFill/>
        </p:spPr>
        <p:txBody>
          <a:bodyPr wrap="none" rtlCol="0">
            <a:spAutoFit/>
          </a:bodyPr>
          <a:lstStyle/>
          <a:p>
            <a:r>
              <a:rPr lang="en-US" sz="2400" dirty="0" smtClean="0"/>
              <a:t>“</a:t>
            </a:r>
            <a:r>
              <a:rPr lang="en-US" sz="2400" dirty="0" err="1" smtClean="0"/>
              <a:t>Kebanyakan</a:t>
            </a:r>
            <a:r>
              <a:rPr lang="en-US" sz="2400" dirty="0" smtClean="0"/>
              <a:t> </a:t>
            </a:r>
            <a:r>
              <a:rPr lang="en-US" sz="2400" dirty="0" err="1" smtClean="0"/>
              <a:t>animasi</a:t>
            </a:r>
            <a:r>
              <a:rPr lang="en-US" sz="2400" dirty="0" smtClean="0"/>
              <a:t> </a:t>
            </a:r>
            <a:r>
              <a:rPr lang="en-US" sz="2400" dirty="0" err="1" smtClean="0"/>
              <a:t>adalah</a:t>
            </a:r>
            <a:r>
              <a:rPr lang="en-US" sz="2400" dirty="0" smtClean="0"/>
              <a:t> </a:t>
            </a:r>
            <a:r>
              <a:rPr lang="en-US" sz="2400" dirty="0" err="1" smtClean="0"/>
              <a:t>adalah</a:t>
            </a:r>
            <a:r>
              <a:rPr lang="en-US" sz="2400" dirty="0" smtClean="0"/>
              <a:t> </a:t>
            </a:r>
            <a:r>
              <a:rPr lang="en-US" sz="2400" dirty="0" err="1" smtClean="0"/>
              <a:t>gambar</a:t>
            </a:r>
            <a:r>
              <a:rPr lang="en-US" sz="2400" dirty="0" smtClean="0"/>
              <a:t> </a:t>
            </a:r>
            <a:r>
              <a:rPr lang="en-US" sz="2400" dirty="0" err="1" smtClean="0"/>
              <a:t>pola</a:t>
            </a:r>
            <a:endParaRPr lang="en-US" sz="2400" dirty="0" smtClean="0"/>
          </a:p>
          <a:p>
            <a:r>
              <a:rPr lang="en-US" sz="2400" dirty="0" smtClean="0"/>
              <a:t>2 </a:t>
            </a:r>
            <a:r>
              <a:rPr lang="en-US" sz="2400" dirty="0" err="1" smtClean="0"/>
              <a:t>dimensi</a:t>
            </a:r>
            <a:r>
              <a:rPr lang="en-US" sz="2400" dirty="0" smtClean="0"/>
              <a:t> yang </a:t>
            </a:r>
            <a:r>
              <a:rPr lang="en-US" sz="2400" dirty="0" err="1" smtClean="0"/>
              <a:t>bergerak</a:t>
            </a:r>
            <a:r>
              <a:rPr lang="en-US" sz="2400" dirty="0" smtClean="0"/>
              <a:t> </a:t>
            </a:r>
            <a:r>
              <a:rPr lang="en-US" sz="2400" dirty="0" err="1" smtClean="0"/>
              <a:t>pada</a:t>
            </a:r>
            <a:r>
              <a:rPr lang="en-US" sz="2400" dirty="0" smtClean="0"/>
              <a:t> </a:t>
            </a:r>
            <a:r>
              <a:rPr lang="en-US" sz="2400" dirty="0" err="1" smtClean="0"/>
              <a:t>layar</a:t>
            </a:r>
            <a:r>
              <a:rPr lang="en-US" sz="2400" dirty="0" smtClean="0"/>
              <a:t> </a:t>
            </a:r>
            <a:r>
              <a:rPr lang="en-US" sz="2400" dirty="0" err="1" smtClean="0"/>
              <a:t>datar</a:t>
            </a:r>
            <a:r>
              <a:rPr lang="en-US" sz="2400" dirty="0" smtClean="0"/>
              <a:t> </a:t>
            </a:r>
            <a:r>
              <a:rPr lang="en-US" sz="2400" dirty="0" err="1" smtClean="0"/>
              <a:t>untuk</a:t>
            </a:r>
            <a:endParaRPr lang="en-US" sz="2400" dirty="0" smtClean="0"/>
          </a:p>
          <a:p>
            <a:r>
              <a:rPr lang="en-US" sz="2400" dirty="0" err="1" smtClean="0"/>
              <a:t>menyampaikan</a:t>
            </a:r>
            <a:r>
              <a:rPr lang="en-US" sz="2400" dirty="0" smtClean="0"/>
              <a:t> </a:t>
            </a:r>
            <a:r>
              <a:rPr lang="en-US" sz="2400" dirty="0" err="1" smtClean="0"/>
              <a:t>cerita</a:t>
            </a:r>
            <a:r>
              <a:rPr lang="en-US" sz="2400" dirty="0" smtClean="0"/>
              <a:t>.”</a:t>
            </a:r>
            <a:endParaRPr lang="en-US" sz="2400" dirty="0"/>
          </a:p>
        </p:txBody>
      </p:sp>
      <p:sp>
        <p:nvSpPr>
          <p:cNvPr id="6" name="TextBox 5"/>
          <p:cNvSpPr txBox="1"/>
          <p:nvPr/>
        </p:nvSpPr>
        <p:spPr>
          <a:xfrm>
            <a:off x="1143000" y="3581400"/>
            <a:ext cx="7315200" cy="1200329"/>
          </a:xfrm>
          <a:prstGeom prst="rect">
            <a:avLst/>
          </a:prstGeom>
          <a:noFill/>
        </p:spPr>
        <p:txBody>
          <a:bodyPr wrap="square" rtlCol="0">
            <a:spAutoFit/>
          </a:bodyPr>
          <a:lstStyle/>
          <a:p>
            <a:r>
              <a:rPr lang="en-US" sz="2400" dirty="0" smtClean="0"/>
              <a:t>“Kita </a:t>
            </a:r>
            <a:r>
              <a:rPr lang="en-US" sz="2400" dirty="0" err="1" smtClean="0"/>
              <a:t>harus</a:t>
            </a:r>
            <a:r>
              <a:rPr lang="en-US" sz="2400" dirty="0" smtClean="0"/>
              <a:t> </a:t>
            </a:r>
            <a:r>
              <a:rPr lang="en-US" sz="2400" dirty="0" err="1" smtClean="0"/>
              <a:t>fokus</a:t>
            </a:r>
            <a:r>
              <a:rPr lang="en-US" sz="2400" dirty="0" smtClean="0"/>
              <a:t> </a:t>
            </a:r>
            <a:r>
              <a:rPr lang="en-US" sz="2400" dirty="0" err="1" smtClean="0"/>
              <a:t>pada</a:t>
            </a:r>
            <a:r>
              <a:rPr lang="en-US" sz="2400" dirty="0" smtClean="0"/>
              <a:t> </a:t>
            </a:r>
            <a:r>
              <a:rPr lang="en-US" sz="2400" dirty="0" err="1" smtClean="0"/>
              <a:t>pamahaman</a:t>
            </a:r>
            <a:r>
              <a:rPr lang="en-US" sz="2400" dirty="0" smtClean="0"/>
              <a:t> </a:t>
            </a:r>
            <a:r>
              <a:rPr lang="en-US" sz="2400" dirty="0" err="1" smtClean="0"/>
              <a:t>penggunaan</a:t>
            </a:r>
            <a:r>
              <a:rPr lang="en-US" sz="2400" dirty="0" smtClean="0"/>
              <a:t> </a:t>
            </a:r>
            <a:r>
              <a:rPr lang="en-US" sz="2400" dirty="0" err="1" smtClean="0"/>
              <a:t>pola</a:t>
            </a:r>
            <a:r>
              <a:rPr lang="en-US" sz="2400" dirty="0" smtClean="0"/>
              <a:t> </a:t>
            </a:r>
            <a:r>
              <a:rPr lang="en-US" sz="2400" dirty="0" err="1" smtClean="0"/>
              <a:t>gambar</a:t>
            </a:r>
            <a:r>
              <a:rPr lang="en-US" sz="2400" dirty="0" smtClean="0"/>
              <a:t> 2 </a:t>
            </a:r>
            <a:r>
              <a:rPr lang="en-US" sz="2400" dirty="0" err="1" smtClean="0"/>
              <a:t>dimensi</a:t>
            </a:r>
            <a:r>
              <a:rPr lang="en-US" sz="2400" dirty="0" smtClean="0"/>
              <a:t> yang </a:t>
            </a:r>
            <a:r>
              <a:rPr lang="en-US" sz="2400" dirty="0" err="1" smtClean="0"/>
              <a:t>baik</a:t>
            </a:r>
            <a:r>
              <a:rPr lang="en-US" sz="2400" dirty="0" smtClean="0"/>
              <a:t> </a:t>
            </a:r>
            <a:r>
              <a:rPr lang="en-US" sz="2400" dirty="0" err="1" smtClean="0"/>
              <a:t>untuk</a:t>
            </a:r>
            <a:r>
              <a:rPr lang="en-US" sz="2400" dirty="0" smtClean="0"/>
              <a:t> </a:t>
            </a:r>
            <a:r>
              <a:rPr lang="en-US" sz="2400" dirty="0" err="1" smtClean="0"/>
              <a:t>mengekspresikan</a:t>
            </a:r>
            <a:r>
              <a:rPr lang="en-US" sz="2400" dirty="0" smtClean="0"/>
              <a:t>/</a:t>
            </a:r>
            <a:r>
              <a:rPr lang="en-US" sz="2400" dirty="0" err="1" smtClean="0"/>
              <a:t>menkomunikasikan</a:t>
            </a:r>
            <a:r>
              <a:rPr lang="en-US" sz="2400" dirty="0" smtClean="0"/>
              <a:t>  </a:t>
            </a:r>
            <a:r>
              <a:rPr lang="en-US" sz="2400" dirty="0" err="1" smtClean="0"/>
              <a:t>ide</a:t>
            </a:r>
            <a:r>
              <a:rPr lang="en-US" sz="2400" dirty="0" smtClean="0"/>
              <a:t>.”</a:t>
            </a:r>
            <a:endParaRPr lang="en-US" sz="24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l="46027"/>
          <a:stretch>
            <a:fillRect/>
          </a:stretch>
        </p:blipFill>
        <p:spPr bwMode="auto">
          <a:xfrm>
            <a:off x="2514600" y="1219200"/>
            <a:ext cx="2189888" cy="4168818"/>
          </a:xfrm>
          <a:prstGeom prst="rect">
            <a:avLst/>
          </a:prstGeom>
          <a:noFill/>
          <a:ln w="9525">
            <a:noFill/>
            <a:miter lim="800000"/>
            <a:headEnd/>
            <a:tailEnd/>
          </a:ln>
          <a:effectLst/>
        </p:spPr>
      </p:pic>
      <p:pic>
        <p:nvPicPr>
          <p:cNvPr id="6" name="Picture 2"/>
          <p:cNvPicPr>
            <a:picLocks noChangeAspect="1" noChangeArrowheads="1"/>
          </p:cNvPicPr>
          <p:nvPr/>
        </p:nvPicPr>
        <p:blipFill>
          <a:blip r:embed="rId2"/>
          <a:srcRect r="49315"/>
          <a:stretch>
            <a:fillRect/>
          </a:stretch>
        </p:blipFill>
        <p:spPr bwMode="auto">
          <a:xfrm>
            <a:off x="5105400" y="1219200"/>
            <a:ext cx="2056459" cy="416881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r="62308"/>
          <a:stretch>
            <a:fillRect/>
          </a:stretch>
        </p:blipFill>
        <p:spPr bwMode="auto">
          <a:xfrm>
            <a:off x="1828800" y="1066800"/>
            <a:ext cx="2383865" cy="4561010"/>
          </a:xfrm>
          <a:prstGeom prst="rect">
            <a:avLst/>
          </a:prstGeom>
          <a:noFill/>
          <a:ln w="9525">
            <a:noFill/>
            <a:miter lim="800000"/>
            <a:headEnd/>
            <a:tailEnd/>
          </a:ln>
          <a:effectLst/>
        </p:spPr>
      </p:pic>
      <p:pic>
        <p:nvPicPr>
          <p:cNvPr id="5" name="Picture 2"/>
          <p:cNvPicPr>
            <a:picLocks noChangeAspect="1" noChangeArrowheads="1"/>
          </p:cNvPicPr>
          <p:nvPr/>
        </p:nvPicPr>
        <p:blipFill>
          <a:blip r:embed="rId2"/>
          <a:srcRect l="62308"/>
          <a:stretch>
            <a:fillRect/>
          </a:stretch>
        </p:blipFill>
        <p:spPr bwMode="auto">
          <a:xfrm>
            <a:off x="5105400" y="1066800"/>
            <a:ext cx="2383838" cy="456101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28661" y="4724400"/>
            <a:ext cx="7677423" cy="954107"/>
          </a:xfrm>
          <a:prstGeom prst="rect">
            <a:avLst/>
          </a:prstGeom>
          <a:noFill/>
        </p:spPr>
        <p:txBody>
          <a:bodyPr wrap="none" rtlCol="0">
            <a:spAutoFit/>
          </a:bodyPr>
          <a:lstStyle/>
          <a:p>
            <a:r>
              <a:rPr lang="en-US" sz="2800" dirty="0" smtClean="0">
                <a:solidFill>
                  <a:srgbClr val="FFC000"/>
                </a:solidFill>
              </a:rPr>
              <a:t>Pose 3d </a:t>
            </a:r>
            <a:r>
              <a:rPr lang="en-US" sz="2800" dirty="0" err="1" smtClean="0">
                <a:solidFill>
                  <a:srgbClr val="FFC000"/>
                </a:solidFill>
              </a:rPr>
              <a:t>karakter</a:t>
            </a:r>
            <a:r>
              <a:rPr lang="en-US" sz="2800" dirty="0" smtClean="0">
                <a:solidFill>
                  <a:srgbClr val="FFC000"/>
                </a:solidFill>
              </a:rPr>
              <a:t> yang </a:t>
            </a:r>
            <a:r>
              <a:rPr lang="en-US" sz="2800" dirty="0" err="1" smtClean="0">
                <a:solidFill>
                  <a:srgbClr val="FFC000"/>
                </a:solidFill>
              </a:rPr>
              <a:t>baik</a:t>
            </a:r>
            <a:r>
              <a:rPr lang="en-US" sz="2800" dirty="0" smtClean="0">
                <a:solidFill>
                  <a:srgbClr val="FFC000"/>
                </a:solidFill>
              </a:rPr>
              <a:t> </a:t>
            </a:r>
            <a:r>
              <a:rPr lang="en-US" sz="2800" dirty="0" err="1" smtClean="0">
                <a:solidFill>
                  <a:srgbClr val="FFC000"/>
                </a:solidFill>
              </a:rPr>
              <a:t>apabila</a:t>
            </a:r>
            <a:r>
              <a:rPr lang="en-US" sz="2800" dirty="0" smtClean="0">
                <a:solidFill>
                  <a:srgbClr val="FFC000"/>
                </a:solidFill>
              </a:rPr>
              <a:t> pose </a:t>
            </a:r>
            <a:r>
              <a:rPr lang="en-US" sz="2800" dirty="0" err="1" smtClean="0">
                <a:solidFill>
                  <a:srgbClr val="FFC000"/>
                </a:solidFill>
              </a:rPr>
              <a:t>masih</a:t>
            </a:r>
            <a:r>
              <a:rPr lang="en-US" sz="2800" dirty="0" smtClean="0">
                <a:solidFill>
                  <a:srgbClr val="FFC000"/>
                </a:solidFill>
              </a:rPr>
              <a:t> </a:t>
            </a:r>
            <a:r>
              <a:rPr lang="en-US" sz="2800" dirty="0" err="1" smtClean="0">
                <a:solidFill>
                  <a:srgbClr val="FFC000"/>
                </a:solidFill>
              </a:rPr>
              <a:t>bisa</a:t>
            </a:r>
            <a:r>
              <a:rPr lang="en-US" sz="2800" dirty="0" smtClean="0">
                <a:solidFill>
                  <a:srgbClr val="FFC000"/>
                </a:solidFill>
              </a:rPr>
              <a:t> </a:t>
            </a:r>
          </a:p>
          <a:p>
            <a:r>
              <a:rPr lang="en-US" sz="2800" dirty="0" err="1" smtClean="0">
                <a:solidFill>
                  <a:srgbClr val="FFC000"/>
                </a:solidFill>
              </a:rPr>
              <a:t>dikenali</a:t>
            </a:r>
            <a:r>
              <a:rPr lang="en-US" sz="2800" dirty="0" smtClean="0">
                <a:solidFill>
                  <a:srgbClr val="FFC000"/>
                </a:solidFill>
              </a:rPr>
              <a:t> </a:t>
            </a:r>
            <a:r>
              <a:rPr lang="en-US" sz="2800" dirty="0" err="1" smtClean="0">
                <a:solidFill>
                  <a:srgbClr val="FFC000"/>
                </a:solidFill>
              </a:rPr>
              <a:t>siluetnya</a:t>
            </a:r>
            <a:r>
              <a:rPr lang="en-US" sz="2800" dirty="0" smtClean="0">
                <a:solidFill>
                  <a:srgbClr val="FFC000"/>
                </a:solidFill>
              </a:rPr>
              <a:t> (2d shape) </a:t>
            </a:r>
            <a:endParaRPr lang="en-US" sz="2800" dirty="0">
              <a:solidFill>
                <a:srgbClr val="FFC000"/>
              </a:solidFill>
            </a:endParaRPr>
          </a:p>
        </p:txBody>
      </p:sp>
      <p:pic>
        <p:nvPicPr>
          <p:cNvPr id="1026" name="Picture 2"/>
          <p:cNvPicPr>
            <a:picLocks noChangeAspect="1" noChangeArrowheads="1"/>
          </p:cNvPicPr>
          <p:nvPr/>
        </p:nvPicPr>
        <p:blipFill>
          <a:blip r:embed="rId2"/>
          <a:srcRect/>
          <a:stretch>
            <a:fillRect/>
          </a:stretch>
        </p:blipFill>
        <p:spPr bwMode="auto">
          <a:xfrm>
            <a:off x="838201" y="1905000"/>
            <a:ext cx="1776549" cy="22860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2895600" y="1905000"/>
            <a:ext cx="1871773" cy="2299607"/>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5105400" y="1905000"/>
            <a:ext cx="3276193" cy="22860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20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fade">
                                      <p:cBhvr>
                                        <p:cTn id="12" dur="2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A1A1A1"/>
        </a:solidFill>
        <a:effectLst/>
      </p:bgPr>
    </p:bg>
    <p:spTree>
      <p:nvGrpSpPr>
        <p:cNvPr id="1" name=""/>
        <p:cNvGrpSpPr/>
        <p:nvPr/>
      </p:nvGrpSpPr>
      <p:grpSpPr>
        <a:xfrm>
          <a:off x="0" y="0"/>
          <a:ext cx="0" cy="0"/>
          <a:chOff x="0" y="0"/>
          <a:chExt cx="0" cy="0"/>
        </a:xfrm>
      </p:grpSpPr>
      <p:pic>
        <p:nvPicPr>
          <p:cNvPr id="1026" name="Picture 2" descr="F:\MATERI MINI WORKSHOP\pose4.jpg"/>
          <p:cNvPicPr>
            <a:picLocks noChangeAspect="1" noChangeArrowheads="1"/>
          </p:cNvPicPr>
          <p:nvPr/>
        </p:nvPicPr>
        <p:blipFill>
          <a:blip r:embed="rId2"/>
          <a:srcRect/>
          <a:stretch>
            <a:fillRect/>
          </a:stretch>
        </p:blipFill>
        <p:spPr bwMode="auto">
          <a:xfrm>
            <a:off x="0" y="2286000"/>
            <a:ext cx="6296354" cy="4572000"/>
          </a:xfrm>
          <a:prstGeom prst="rect">
            <a:avLst/>
          </a:prstGeom>
          <a:noFill/>
        </p:spPr>
      </p:pic>
      <p:sp>
        <p:nvSpPr>
          <p:cNvPr id="4" name="TextBox 3"/>
          <p:cNvSpPr txBox="1"/>
          <p:nvPr/>
        </p:nvSpPr>
        <p:spPr>
          <a:xfrm>
            <a:off x="7239000" y="762000"/>
            <a:ext cx="1407758" cy="769441"/>
          </a:xfrm>
          <a:prstGeom prst="rect">
            <a:avLst/>
          </a:prstGeom>
          <a:noFill/>
        </p:spPr>
        <p:txBody>
          <a:bodyPr wrap="none" rtlCol="0">
            <a:spAutoFit/>
          </a:bodyPr>
          <a:lstStyle/>
          <a:p>
            <a:r>
              <a:rPr lang="en-US" sz="4400" b="1" dirty="0" smtClean="0">
                <a:solidFill>
                  <a:schemeClr val="bg1">
                    <a:lumMod val="95000"/>
                    <a:lumOff val="5000"/>
                  </a:schemeClr>
                </a:solidFill>
              </a:rPr>
              <a:t>POSE</a:t>
            </a:r>
            <a:endParaRPr lang="en-US" sz="4400" b="1" dirty="0">
              <a:solidFill>
                <a:schemeClr val="bg1">
                  <a:lumMod val="95000"/>
                  <a:lumOff val="5000"/>
                </a:schemeClr>
              </a:solidFill>
            </a:endParaRPr>
          </a:p>
        </p:txBody>
      </p:sp>
      <p:sp>
        <p:nvSpPr>
          <p:cNvPr id="5" name="TextBox 4"/>
          <p:cNvSpPr txBox="1"/>
          <p:nvPr/>
        </p:nvSpPr>
        <p:spPr>
          <a:xfrm>
            <a:off x="1295400" y="1828800"/>
            <a:ext cx="7315200" cy="1384995"/>
          </a:xfrm>
          <a:prstGeom prst="rect">
            <a:avLst/>
          </a:prstGeom>
          <a:noFill/>
        </p:spPr>
        <p:txBody>
          <a:bodyPr wrap="square" rtlCol="0">
            <a:spAutoFit/>
          </a:bodyPr>
          <a:lstStyle/>
          <a:p>
            <a:pPr algn="r"/>
            <a:r>
              <a:rPr lang="en-US" sz="2800" dirty="0" err="1" smtClean="0">
                <a:solidFill>
                  <a:schemeClr val="bg1">
                    <a:lumMod val="95000"/>
                    <a:lumOff val="5000"/>
                  </a:schemeClr>
                </a:solidFill>
              </a:rPr>
              <a:t>bentuk</a:t>
            </a:r>
            <a:r>
              <a:rPr lang="en-US" sz="2800" dirty="0" smtClean="0">
                <a:solidFill>
                  <a:schemeClr val="bg1">
                    <a:lumMod val="95000"/>
                    <a:lumOff val="5000"/>
                  </a:schemeClr>
                </a:solidFill>
              </a:rPr>
              <a:t> </a:t>
            </a:r>
            <a:r>
              <a:rPr lang="en-US" sz="2800" dirty="0" err="1" smtClean="0">
                <a:solidFill>
                  <a:schemeClr val="bg1">
                    <a:lumMod val="95000"/>
                    <a:lumOff val="5000"/>
                  </a:schemeClr>
                </a:solidFill>
              </a:rPr>
              <a:t>karakter</a:t>
            </a:r>
            <a:r>
              <a:rPr lang="en-US" sz="2800" dirty="0" smtClean="0">
                <a:solidFill>
                  <a:schemeClr val="bg1">
                    <a:lumMod val="95000"/>
                    <a:lumOff val="5000"/>
                  </a:schemeClr>
                </a:solidFill>
              </a:rPr>
              <a:t> yang </a:t>
            </a:r>
            <a:r>
              <a:rPr lang="en-US" sz="2800" dirty="0" err="1" smtClean="0">
                <a:solidFill>
                  <a:schemeClr val="bg1">
                    <a:lumMod val="95000"/>
                    <a:lumOff val="5000"/>
                  </a:schemeClr>
                </a:solidFill>
              </a:rPr>
              <a:t>tidak</a:t>
            </a:r>
            <a:r>
              <a:rPr lang="en-US" sz="2800" dirty="0" smtClean="0">
                <a:solidFill>
                  <a:schemeClr val="bg1">
                    <a:lumMod val="95000"/>
                    <a:lumOff val="5000"/>
                  </a:schemeClr>
                </a:solidFill>
              </a:rPr>
              <a:t> </a:t>
            </a:r>
            <a:r>
              <a:rPr lang="en-US" sz="2800" dirty="0" err="1" smtClean="0">
                <a:solidFill>
                  <a:schemeClr val="bg1">
                    <a:lumMod val="95000"/>
                    <a:lumOff val="5000"/>
                  </a:schemeClr>
                </a:solidFill>
              </a:rPr>
              <a:t>sembarangan</a:t>
            </a:r>
            <a:r>
              <a:rPr lang="en-US" sz="2800" dirty="0" smtClean="0">
                <a:solidFill>
                  <a:schemeClr val="bg1">
                    <a:lumMod val="95000"/>
                    <a:lumOff val="5000"/>
                  </a:schemeClr>
                </a:solidFill>
              </a:rPr>
              <a:t> </a:t>
            </a:r>
            <a:r>
              <a:rPr lang="en-US" sz="2800" dirty="0" err="1" smtClean="0">
                <a:solidFill>
                  <a:schemeClr val="bg1">
                    <a:lumMod val="95000"/>
                    <a:lumOff val="5000"/>
                  </a:schemeClr>
                </a:solidFill>
              </a:rPr>
              <a:t>dan</a:t>
            </a:r>
            <a:r>
              <a:rPr lang="en-US" sz="2800" dirty="0" smtClean="0">
                <a:solidFill>
                  <a:schemeClr val="bg1">
                    <a:lumMod val="95000"/>
                    <a:lumOff val="5000"/>
                  </a:schemeClr>
                </a:solidFill>
              </a:rPr>
              <a:t> </a:t>
            </a:r>
            <a:r>
              <a:rPr lang="en-US" sz="2800" dirty="0" err="1" smtClean="0">
                <a:solidFill>
                  <a:schemeClr val="bg1">
                    <a:lumMod val="95000"/>
                    <a:lumOff val="5000"/>
                  </a:schemeClr>
                </a:solidFill>
              </a:rPr>
              <a:t>mengacu</a:t>
            </a:r>
            <a:r>
              <a:rPr lang="en-US" sz="2800" dirty="0" smtClean="0">
                <a:solidFill>
                  <a:schemeClr val="bg1">
                    <a:lumMod val="95000"/>
                    <a:lumOff val="5000"/>
                  </a:schemeClr>
                </a:solidFill>
              </a:rPr>
              <a:t> </a:t>
            </a:r>
            <a:r>
              <a:rPr lang="en-US" sz="2800" dirty="0" err="1" smtClean="0">
                <a:solidFill>
                  <a:schemeClr val="bg1">
                    <a:lumMod val="95000"/>
                    <a:lumOff val="5000"/>
                  </a:schemeClr>
                </a:solidFill>
              </a:rPr>
              <a:t>pada</a:t>
            </a:r>
            <a:r>
              <a:rPr lang="en-US" sz="2800" dirty="0" smtClean="0">
                <a:solidFill>
                  <a:schemeClr val="bg1">
                    <a:lumMod val="95000"/>
                    <a:lumOff val="5000"/>
                  </a:schemeClr>
                </a:solidFill>
              </a:rPr>
              <a:t> gesture </a:t>
            </a:r>
            <a:r>
              <a:rPr lang="en-US" sz="2800" dirty="0" err="1" smtClean="0">
                <a:solidFill>
                  <a:schemeClr val="bg1">
                    <a:lumMod val="95000"/>
                    <a:lumOff val="5000"/>
                  </a:schemeClr>
                </a:solidFill>
              </a:rPr>
              <a:t>atau</a:t>
            </a:r>
            <a:r>
              <a:rPr lang="en-US" sz="2800" dirty="0" smtClean="0">
                <a:solidFill>
                  <a:schemeClr val="bg1">
                    <a:lumMod val="95000"/>
                    <a:lumOff val="5000"/>
                  </a:schemeClr>
                </a:solidFill>
              </a:rPr>
              <a:t> body language </a:t>
            </a:r>
            <a:r>
              <a:rPr lang="en-US" sz="2800" dirty="0" err="1" smtClean="0">
                <a:solidFill>
                  <a:schemeClr val="bg1">
                    <a:lumMod val="95000"/>
                    <a:lumOff val="5000"/>
                  </a:schemeClr>
                </a:solidFill>
              </a:rPr>
              <a:t>untuk</a:t>
            </a:r>
            <a:r>
              <a:rPr lang="en-US" sz="2800" dirty="0" smtClean="0">
                <a:solidFill>
                  <a:schemeClr val="bg1">
                    <a:lumMod val="95000"/>
                    <a:lumOff val="5000"/>
                  </a:schemeClr>
                </a:solidFill>
              </a:rPr>
              <a:t> </a:t>
            </a:r>
            <a:r>
              <a:rPr lang="en-US" sz="2800" dirty="0" err="1" smtClean="0">
                <a:solidFill>
                  <a:schemeClr val="bg1">
                    <a:lumMod val="95000"/>
                    <a:lumOff val="5000"/>
                  </a:schemeClr>
                </a:solidFill>
              </a:rPr>
              <a:t>menyampaikan</a:t>
            </a:r>
            <a:r>
              <a:rPr lang="en-US" sz="2800" dirty="0" smtClean="0">
                <a:solidFill>
                  <a:schemeClr val="bg1">
                    <a:lumMod val="95000"/>
                    <a:lumOff val="5000"/>
                  </a:schemeClr>
                </a:solidFill>
              </a:rPr>
              <a:t> </a:t>
            </a:r>
            <a:r>
              <a:rPr lang="en-US" sz="2800" dirty="0" err="1" smtClean="0">
                <a:solidFill>
                  <a:schemeClr val="bg1">
                    <a:lumMod val="95000"/>
                    <a:lumOff val="5000"/>
                  </a:schemeClr>
                </a:solidFill>
              </a:rPr>
              <a:t>cerita</a:t>
            </a:r>
            <a:r>
              <a:rPr lang="en-US" sz="2800" dirty="0" smtClean="0">
                <a:solidFill>
                  <a:schemeClr val="bg1">
                    <a:lumMod val="95000"/>
                    <a:lumOff val="5000"/>
                  </a:schemeClr>
                </a:solidFill>
              </a:rPr>
              <a:t>.</a:t>
            </a:r>
            <a:endParaRPr lang="en-US" sz="2800" dirty="0">
              <a:solidFill>
                <a:schemeClr val="bg1">
                  <a:lumMod val="95000"/>
                  <a:lumOff val="5000"/>
                </a:schemeClr>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srcRect/>
          <a:stretch>
            <a:fillRect/>
          </a:stretch>
        </p:blipFill>
        <p:spPr bwMode="auto">
          <a:xfrm>
            <a:off x="1295400" y="1219200"/>
            <a:ext cx="2218545" cy="2438400"/>
          </a:xfrm>
          <a:prstGeom prst="rect">
            <a:avLst/>
          </a:prstGeom>
          <a:noFill/>
          <a:ln w="9525">
            <a:noFill/>
            <a:miter lim="800000"/>
            <a:headEnd/>
            <a:tailEnd/>
          </a:ln>
          <a:effectLst/>
        </p:spPr>
      </p:pic>
      <p:pic>
        <p:nvPicPr>
          <p:cNvPr id="3076" name="Picture 4"/>
          <p:cNvPicPr>
            <a:picLocks noChangeAspect="1" noChangeArrowheads="1"/>
          </p:cNvPicPr>
          <p:nvPr/>
        </p:nvPicPr>
        <p:blipFill>
          <a:blip r:embed="rId3"/>
          <a:srcRect/>
          <a:stretch>
            <a:fillRect/>
          </a:stretch>
        </p:blipFill>
        <p:spPr bwMode="auto">
          <a:xfrm>
            <a:off x="4187788" y="1219200"/>
            <a:ext cx="3127411" cy="3962400"/>
          </a:xfrm>
          <a:prstGeom prst="rect">
            <a:avLst/>
          </a:prstGeom>
          <a:noFill/>
          <a:ln w="9525">
            <a:noFill/>
            <a:miter lim="800000"/>
            <a:headEnd/>
            <a:tailEnd/>
          </a:ln>
          <a:effectLst/>
        </p:spPr>
      </p:pic>
      <p:sp>
        <p:nvSpPr>
          <p:cNvPr id="10" name="TextBox 9"/>
          <p:cNvSpPr txBox="1"/>
          <p:nvPr/>
        </p:nvSpPr>
        <p:spPr>
          <a:xfrm>
            <a:off x="762000" y="5410200"/>
            <a:ext cx="7677423" cy="954107"/>
          </a:xfrm>
          <a:prstGeom prst="rect">
            <a:avLst/>
          </a:prstGeom>
          <a:noFill/>
        </p:spPr>
        <p:txBody>
          <a:bodyPr wrap="none" rtlCol="0">
            <a:spAutoFit/>
          </a:bodyPr>
          <a:lstStyle/>
          <a:p>
            <a:pPr algn="ctr"/>
            <a:r>
              <a:rPr lang="en-US" sz="2800" dirty="0" smtClean="0">
                <a:solidFill>
                  <a:srgbClr val="FFC000"/>
                </a:solidFill>
              </a:rPr>
              <a:t>Pose 3d karakter yang baik apabila pose masih bisa </a:t>
            </a:r>
          </a:p>
          <a:p>
            <a:pPr algn="ctr"/>
            <a:r>
              <a:rPr lang="en-US" sz="2800" dirty="0" smtClean="0">
                <a:solidFill>
                  <a:srgbClr val="FFC000"/>
                </a:solidFill>
              </a:rPr>
              <a:t>dikenali siluetnya (2d shape) </a:t>
            </a:r>
            <a:endParaRPr lang="en-US" sz="2800" dirty="0">
              <a:solidFill>
                <a:srgbClr val="FFC000"/>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676400" y="5334000"/>
            <a:ext cx="6106480" cy="523220"/>
          </a:xfrm>
          <a:prstGeom prst="rect">
            <a:avLst/>
          </a:prstGeom>
          <a:noFill/>
        </p:spPr>
        <p:txBody>
          <a:bodyPr wrap="none" rtlCol="0">
            <a:spAutoFit/>
          </a:bodyPr>
          <a:lstStyle/>
          <a:p>
            <a:r>
              <a:rPr lang="en-US" sz="2800" dirty="0" smtClean="0">
                <a:solidFill>
                  <a:srgbClr val="FFC000"/>
                </a:solidFill>
              </a:rPr>
              <a:t>Hindarkan bagian tubuh pada area rumit</a:t>
            </a:r>
            <a:endParaRPr lang="en-US" sz="2800" dirty="0">
              <a:solidFill>
                <a:srgbClr val="FFC000"/>
              </a:solidFill>
            </a:endParaRPr>
          </a:p>
        </p:txBody>
      </p:sp>
      <p:pic>
        <p:nvPicPr>
          <p:cNvPr id="5122" name="Picture 2"/>
          <p:cNvPicPr>
            <a:picLocks noChangeAspect="1" noChangeArrowheads="1"/>
          </p:cNvPicPr>
          <p:nvPr/>
        </p:nvPicPr>
        <p:blipFill>
          <a:blip r:embed="rId2"/>
          <a:srcRect/>
          <a:stretch>
            <a:fillRect/>
          </a:stretch>
        </p:blipFill>
        <p:spPr bwMode="auto">
          <a:xfrm>
            <a:off x="1295400" y="838200"/>
            <a:ext cx="6456721" cy="37623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F:\MATERI MINI WORKSHOP\1910-inspired-3d-character-animation-posing-and-staging.jpg"/>
          <p:cNvPicPr>
            <a:picLocks noChangeAspect="1" noChangeArrowheads="1"/>
          </p:cNvPicPr>
          <p:nvPr/>
        </p:nvPicPr>
        <p:blipFill>
          <a:blip r:embed="rId2"/>
          <a:srcRect/>
          <a:stretch>
            <a:fillRect/>
          </a:stretch>
        </p:blipFill>
        <p:spPr bwMode="auto">
          <a:xfrm>
            <a:off x="1447800" y="914400"/>
            <a:ext cx="5867400" cy="5259772"/>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l="15750" t="9600" r="12000" b="15600"/>
          <a:stretch>
            <a:fillRect/>
          </a:stretch>
        </p:blipFill>
        <p:spPr bwMode="auto">
          <a:xfrm>
            <a:off x="152400" y="381000"/>
            <a:ext cx="8808720" cy="56997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F:\MATERI MINI WORKSHOP\BalanceRevisedRender 2copy.jpg"/>
          <p:cNvPicPr>
            <a:picLocks noChangeAspect="1" noChangeArrowheads="1"/>
          </p:cNvPicPr>
          <p:nvPr/>
        </p:nvPicPr>
        <p:blipFill>
          <a:blip r:embed="rId2"/>
          <a:srcRect/>
          <a:stretch>
            <a:fillRect/>
          </a:stretch>
        </p:blipFill>
        <p:spPr bwMode="auto">
          <a:xfrm>
            <a:off x="0" y="876300"/>
            <a:ext cx="9144000" cy="5143500"/>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srcRect l="15000" t="24000" r="15000" b="33600"/>
          <a:stretch>
            <a:fillRect/>
          </a:stretch>
        </p:blipFill>
        <p:spPr bwMode="auto">
          <a:xfrm>
            <a:off x="0" y="1524000"/>
            <a:ext cx="9138249" cy="345948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457200"/>
            <a:ext cx="6248400" cy="646331"/>
          </a:xfrm>
          <a:prstGeom prst="rect">
            <a:avLst/>
          </a:prstGeom>
        </p:spPr>
        <p:txBody>
          <a:bodyPr wrap="square">
            <a:spAutoFit/>
          </a:bodyPr>
          <a:lstStyle/>
          <a:p>
            <a:pPr marL="457200" indent="-457200" algn="ctr"/>
            <a:r>
              <a:rPr lang="en-US" sz="3600" b="1" dirty="0" smtClean="0">
                <a:solidFill>
                  <a:srgbClr val="FFC000"/>
                </a:solidFill>
              </a:rPr>
              <a:t>4. Break Symmetric/</a:t>
            </a:r>
            <a:r>
              <a:rPr lang="en-US" sz="3600" b="1" dirty="0" err="1" smtClean="0">
                <a:solidFill>
                  <a:srgbClr val="FFC000"/>
                </a:solidFill>
              </a:rPr>
              <a:t>Tweening</a:t>
            </a:r>
            <a:endParaRPr lang="en-US" sz="3600" b="1" dirty="0" smtClean="0">
              <a:solidFill>
                <a:srgbClr val="FFC000"/>
              </a:solidFill>
            </a:endParaRPr>
          </a:p>
        </p:txBody>
      </p:sp>
      <p:sp>
        <p:nvSpPr>
          <p:cNvPr id="4" name="TextBox 3"/>
          <p:cNvSpPr txBox="1"/>
          <p:nvPr/>
        </p:nvSpPr>
        <p:spPr>
          <a:xfrm>
            <a:off x="990600" y="1066800"/>
            <a:ext cx="7162800" cy="830997"/>
          </a:xfrm>
          <a:prstGeom prst="rect">
            <a:avLst/>
          </a:prstGeom>
          <a:noFill/>
        </p:spPr>
        <p:txBody>
          <a:bodyPr wrap="square" rtlCol="0">
            <a:spAutoFit/>
          </a:bodyPr>
          <a:lstStyle/>
          <a:p>
            <a:r>
              <a:rPr lang="en-US" sz="2400" dirty="0" err="1" smtClean="0">
                <a:solidFill>
                  <a:srgbClr val="FFFF00"/>
                </a:solidFill>
              </a:rPr>
              <a:t>Hindarkan</a:t>
            </a:r>
            <a:r>
              <a:rPr lang="en-US" sz="2400" dirty="0" smtClean="0">
                <a:solidFill>
                  <a:srgbClr val="FFFF00"/>
                </a:solidFill>
              </a:rPr>
              <a:t> </a:t>
            </a:r>
            <a:r>
              <a:rPr lang="en-US" sz="2400" dirty="0" err="1" smtClean="0">
                <a:solidFill>
                  <a:srgbClr val="FFFF00"/>
                </a:solidFill>
              </a:rPr>
              <a:t>bentuk</a:t>
            </a:r>
            <a:r>
              <a:rPr lang="en-US" sz="2400" dirty="0" smtClean="0">
                <a:solidFill>
                  <a:srgbClr val="FFFF00"/>
                </a:solidFill>
              </a:rPr>
              <a:t> pose /shape yang </a:t>
            </a:r>
            <a:r>
              <a:rPr lang="en-US" sz="2400" dirty="0" err="1" smtClean="0">
                <a:solidFill>
                  <a:srgbClr val="FFFF00"/>
                </a:solidFill>
              </a:rPr>
              <a:t>identik</a:t>
            </a:r>
            <a:r>
              <a:rPr lang="en-US" sz="2400" dirty="0" smtClean="0">
                <a:solidFill>
                  <a:srgbClr val="FFFF00"/>
                </a:solidFill>
              </a:rPr>
              <a:t> (</a:t>
            </a:r>
            <a:r>
              <a:rPr lang="en-US" sz="2400" dirty="0" err="1" smtClean="0">
                <a:solidFill>
                  <a:srgbClr val="FFFF00"/>
                </a:solidFill>
              </a:rPr>
              <a:t>sama</a:t>
            </a:r>
            <a:r>
              <a:rPr lang="en-US" sz="2400" dirty="0" smtClean="0">
                <a:solidFill>
                  <a:srgbClr val="FFFF00"/>
                </a:solidFill>
              </a:rPr>
              <a:t>) </a:t>
            </a:r>
            <a:r>
              <a:rPr lang="en-US" sz="2400" dirty="0" err="1" smtClean="0">
                <a:solidFill>
                  <a:srgbClr val="FFFF00"/>
                </a:solidFill>
              </a:rPr>
              <a:t>antara</a:t>
            </a:r>
            <a:r>
              <a:rPr lang="en-US" sz="2400" dirty="0" smtClean="0">
                <a:solidFill>
                  <a:srgbClr val="FFFF00"/>
                </a:solidFill>
              </a:rPr>
              <a:t> </a:t>
            </a:r>
            <a:r>
              <a:rPr lang="en-US" sz="2400" dirty="0" err="1" smtClean="0">
                <a:solidFill>
                  <a:srgbClr val="FFFF00"/>
                </a:solidFill>
              </a:rPr>
              <a:t>bagian</a:t>
            </a:r>
            <a:r>
              <a:rPr lang="en-US" sz="2400" dirty="0" smtClean="0">
                <a:solidFill>
                  <a:srgbClr val="FFFF00"/>
                </a:solidFill>
              </a:rPr>
              <a:t> </a:t>
            </a:r>
            <a:r>
              <a:rPr lang="en-US" sz="2400" dirty="0" err="1" smtClean="0">
                <a:solidFill>
                  <a:srgbClr val="FFFF00"/>
                </a:solidFill>
              </a:rPr>
              <a:t>kanan</a:t>
            </a:r>
            <a:r>
              <a:rPr lang="en-US" sz="2400" dirty="0" smtClean="0">
                <a:solidFill>
                  <a:srgbClr val="FFFF00"/>
                </a:solidFill>
              </a:rPr>
              <a:t> </a:t>
            </a:r>
            <a:r>
              <a:rPr lang="en-US" sz="2400" dirty="0" err="1" smtClean="0">
                <a:solidFill>
                  <a:srgbClr val="FFFF00"/>
                </a:solidFill>
              </a:rPr>
              <a:t>dan</a:t>
            </a:r>
            <a:r>
              <a:rPr lang="en-US" sz="2400" dirty="0" smtClean="0">
                <a:solidFill>
                  <a:srgbClr val="FFFF00"/>
                </a:solidFill>
              </a:rPr>
              <a:t> </a:t>
            </a:r>
            <a:r>
              <a:rPr lang="en-US" sz="2400" dirty="0" err="1" smtClean="0">
                <a:solidFill>
                  <a:srgbClr val="FFFF00"/>
                </a:solidFill>
              </a:rPr>
              <a:t>kiri</a:t>
            </a:r>
            <a:r>
              <a:rPr lang="en-US" sz="2400" dirty="0" smtClean="0">
                <a:solidFill>
                  <a:srgbClr val="FFFF00"/>
                </a:solidFill>
              </a:rPr>
              <a:t>. </a:t>
            </a:r>
            <a:endParaRPr lang="en-US" sz="2400" dirty="0">
              <a:solidFill>
                <a:srgbClr val="FFFF00"/>
              </a:solidFill>
            </a:endParaRPr>
          </a:p>
        </p:txBody>
      </p:sp>
      <p:pic>
        <p:nvPicPr>
          <p:cNvPr id="18434" name="Picture 2" descr="F:\MATERI MINI WORKSHOP\pose1.jpg"/>
          <p:cNvPicPr>
            <a:picLocks noChangeAspect="1" noChangeArrowheads="1"/>
          </p:cNvPicPr>
          <p:nvPr/>
        </p:nvPicPr>
        <p:blipFill>
          <a:blip r:embed="rId2"/>
          <a:srcRect t="43313" b="15957"/>
          <a:stretch>
            <a:fillRect/>
          </a:stretch>
        </p:blipFill>
        <p:spPr bwMode="auto">
          <a:xfrm>
            <a:off x="2743200" y="2895600"/>
            <a:ext cx="2209800" cy="2389092"/>
          </a:xfrm>
          <a:prstGeom prst="rect">
            <a:avLst/>
          </a:prstGeom>
          <a:noFill/>
        </p:spPr>
      </p:pic>
      <p:sp>
        <p:nvSpPr>
          <p:cNvPr id="5" name="TextBox 4"/>
          <p:cNvSpPr txBox="1"/>
          <p:nvPr/>
        </p:nvSpPr>
        <p:spPr>
          <a:xfrm>
            <a:off x="5181600" y="3429000"/>
            <a:ext cx="3657600" cy="830997"/>
          </a:xfrm>
          <a:prstGeom prst="rect">
            <a:avLst/>
          </a:prstGeom>
          <a:noFill/>
        </p:spPr>
        <p:txBody>
          <a:bodyPr wrap="square" rtlCol="0">
            <a:spAutoFit/>
          </a:bodyPr>
          <a:lstStyle/>
          <a:p>
            <a:r>
              <a:rPr lang="en-US" sz="2400" dirty="0" smtClean="0">
                <a:solidFill>
                  <a:srgbClr val="FFFF00"/>
                </a:solidFill>
              </a:rPr>
              <a:t>SIMETRIS = </a:t>
            </a:r>
            <a:r>
              <a:rPr lang="en-US" sz="2400" dirty="0" err="1" smtClean="0">
                <a:solidFill>
                  <a:srgbClr val="FFFF00"/>
                </a:solidFill>
              </a:rPr>
              <a:t>membosankan</a:t>
            </a:r>
            <a:r>
              <a:rPr lang="en-US" sz="2400" dirty="0" smtClean="0">
                <a:solidFill>
                  <a:srgbClr val="FFFF00"/>
                </a:solidFill>
              </a:rPr>
              <a:t>, </a:t>
            </a:r>
            <a:r>
              <a:rPr lang="en-US" sz="2400" dirty="0" err="1" smtClean="0">
                <a:solidFill>
                  <a:srgbClr val="FFFF00"/>
                </a:solidFill>
              </a:rPr>
              <a:t>kaku</a:t>
            </a:r>
            <a:r>
              <a:rPr lang="en-US" sz="2400" dirty="0" smtClean="0">
                <a:solidFill>
                  <a:srgbClr val="FFFF00"/>
                </a:solidFill>
              </a:rPr>
              <a:t>, </a:t>
            </a:r>
            <a:r>
              <a:rPr lang="en-US" sz="2400" dirty="0" err="1" smtClean="0">
                <a:solidFill>
                  <a:srgbClr val="FFFF00"/>
                </a:solidFill>
              </a:rPr>
              <a:t>tidak</a:t>
            </a:r>
            <a:r>
              <a:rPr lang="en-US" sz="2400" dirty="0" smtClean="0">
                <a:solidFill>
                  <a:srgbClr val="FFFF00"/>
                </a:solidFill>
              </a:rPr>
              <a:t> natural</a:t>
            </a:r>
            <a:endParaRPr lang="en-US" sz="2400" dirty="0">
              <a:solidFill>
                <a:srgbClr val="FFFF00"/>
              </a:solidFill>
            </a:endParaRPr>
          </a:p>
        </p:txBody>
      </p:sp>
      <p:pic>
        <p:nvPicPr>
          <p:cNvPr id="6" name="Picture 2" descr="F:\MATERI MINI WORKSHOP\pose1.jpg"/>
          <p:cNvPicPr>
            <a:picLocks noChangeAspect="1" noChangeArrowheads="1"/>
          </p:cNvPicPr>
          <p:nvPr/>
        </p:nvPicPr>
        <p:blipFill>
          <a:blip r:embed="rId2"/>
          <a:srcRect t="2280" b="56991"/>
          <a:stretch>
            <a:fillRect/>
          </a:stretch>
        </p:blipFill>
        <p:spPr bwMode="auto">
          <a:xfrm>
            <a:off x="381000" y="2895600"/>
            <a:ext cx="2209800" cy="2389029"/>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F:\MATERI MINI WORKSHOP\1910-i3d11fig10.jpg"/>
          <p:cNvPicPr>
            <a:picLocks noChangeAspect="1" noChangeArrowheads="1"/>
          </p:cNvPicPr>
          <p:nvPr/>
        </p:nvPicPr>
        <p:blipFill>
          <a:blip r:embed="rId2"/>
          <a:srcRect/>
          <a:stretch>
            <a:fillRect/>
          </a:stretch>
        </p:blipFill>
        <p:spPr bwMode="auto">
          <a:xfrm>
            <a:off x="-52496" y="1524000"/>
            <a:ext cx="9196496" cy="3633788"/>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1447800" y="1143000"/>
            <a:ext cx="6699089" cy="43767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71600" y="2667000"/>
            <a:ext cx="6553200" cy="1323439"/>
          </a:xfrm>
          <a:prstGeom prst="rect">
            <a:avLst/>
          </a:prstGeom>
          <a:noFill/>
        </p:spPr>
        <p:txBody>
          <a:bodyPr wrap="square" rtlCol="0">
            <a:spAutoFit/>
          </a:bodyPr>
          <a:lstStyle/>
          <a:p>
            <a:pPr algn="ctr"/>
            <a:r>
              <a:rPr lang="en-US" sz="4000" b="1" smtClean="0">
                <a:solidFill>
                  <a:srgbClr val="FFC000"/>
                </a:solidFill>
              </a:rPr>
              <a:t>5. </a:t>
            </a:r>
            <a:r>
              <a:rPr lang="en-US" sz="4000" b="1" dirty="0" smtClean="0">
                <a:solidFill>
                  <a:srgbClr val="FFC000"/>
                </a:solidFill>
              </a:rPr>
              <a:t>Center Of Gravity, Balance and Weight</a:t>
            </a:r>
            <a:endParaRPr lang="en-US" sz="4000" b="1" dirty="0">
              <a:solidFill>
                <a:srgbClr val="FFC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p:cNvSpPr txBox="1"/>
          <p:nvPr/>
        </p:nvSpPr>
        <p:spPr>
          <a:xfrm>
            <a:off x="1828800" y="4724400"/>
            <a:ext cx="7619999" cy="1077218"/>
          </a:xfrm>
          <a:prstGeom prst="rect">
            <a:avLst/>
          </a:prstGeom>
          <a:noFill/>
        </p:spPr>
        <p:txBody>
          <a:bodyPr wrap="square" rtlCol="0">
            <a:spAutoFit/>
          </a:bodyPr>
          <a:lstStyle/>
          <a:p>
            <a:r>
              <a:rPr lang="en-US" sz="3200" i="1" dirty="0" smtClean="0">
                <a:solidFill>
                  <a:srgbClr val="FFC000"/>
                </a:solidFill>
              </a:rPr>
              <a:t>Posing</a:t>
            </a:r>
            <a:r>
              <a:rPr lang="en-US" sz="3200" dirty="0" smtClean="0"/>
              <a:t> merupakan PROSES animasi dan</a:t>
            </a:r>
          </a:p>
          <a:p>
            <a:r>
              <a:rPr lang="en-US" sz="3200" i="1" dirty="0" smtClean="0">
                <a:solidFill>
                  <a:srgbClr val="FFC000"/>
                </a:solidFill>
              </a:rPr>
              <a:t>gerakan</a:t>
            </a:r>
            <a:r>
              <a:rPr lang="en-US" sz="3200" dirty="0" smtClean="0"/>
              <a:t> merupakan HASIL</a:t>
            </a:r>
            <a:endParaRPr lang="en-US" sz="3200" dirty="0"/>
          </a:p>
        </p:txBody>
      </p:sp>
      <p:pic>
        <p:nvPicPr>
          <p:cNvPr id="3" name="Picture 2" descr="D:\DATA_INTERNET_03\PROGRESS\PELATIHAN\ANIMATION_MENTOR\CLASS_CHARACTER_ANIMATION\SILABUS\FINAL\KELAS_01\Referensi\Materi_03\robin_03.jpg"/>
          <p:cNvPicPr>
            <a:picLocks noChangeAspect="1" noChangeArrowheads="1"/>
          </p:cNvPicPr>
          <p:nvPr/>
        </p:nvPicPr>
        <p:blipFill>
          <a:blip r:embed="rId2"/>
          <a:srcRect/>
          <a:stretch>
            <a:fillRect/>
          </a:stretch>
        </p:blipFill>
        <p:spPr bwMode="auto">
          <a:xfrm>
            <a:off x="0" y="685800"/>
            <a:ext cx="4403336" cy="3276600"/>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86200" y="2438400"/>
            <a:ext cx="4742452" cy="646331"/>
          </a:xfrm>
          <a:prstGeom prst="rect">
            <a:avLst/>
          </a:prstGeom>
          <a:noFill/>
        </p:spPr>
        <p:txBody>
          <a:bodyPr wrap="none" rtlCol="0">
            <a:spAutoFit/>
          </a:bodyPr>
          <a:lstStyle/>
          <a:p>
            <a:r>
              <a:rPr lang="en-US" sz="3600" b="1" dirty="0" smtClean="0">
                <a:solidFill>
                  <a:srgbClr val="FFFF00"/>
                </a:solidFill>
              </a:rPr>
              <a:t>Center Of Gravity (COG)</a:t>
            </a:r>
            <a:endParaRPr lang="en-US" sz="3600" b="1" dirty="0">
              <a:solidFill>
                <a:srgbClr val="FFFF00"/>
              </a:solidFill>
            </a:endParaRPr>
          </a:p>
        </p:txBody>
      </p:sp>
      <p:sp>
        <p:nvSpPr>
          <p:cNvPr id="5" name="TextBox 4"/>
          <p:cNvSpPr txBox="1"/>
          <p:nvPr/>
        </p:nvSpPr>
        <p:spPr>
          <a:xfrm>
            <a:off x="3886200" y="3124200"/>
            <a:ext cx="5257800" cy="954107"/>
          </a:xfrm>
          <a:prstGeom prst="rect">
            <a:avLst/>
          </a:prstGeom>
          <a:noFill/>
        </p:spPr>
        <p:txBody>
          <a:bodyPr wrap="square" rtlCol="0">
            <a:spAutoFit/>
          </a:bodyPr>
          <a:lstStyle/>
          <a:p>
            <a:r>
              <a:rPr lang="en-US" sz="2800" dirty="0" err="1" smtClean="0">
                <a:solidFill>
                  <a:srgbClr val="FFFF00"/>
                </a:solidFill>
              </a:rPr>
              <a:t>Titik</a:t>
            </a:r>
            <a:r>
              <a:rPr lang="en-US" sz="2800" dirty="0" smtClean="0">
                <a:solidFill>
                  <a:srgbClr val="FFFF00"/>
                </a:solidFill>
              </a:rPr>
              <a:t> </a:t>
            </a:r>
            <a:r>
              <a:rPr lang="en-US" sz="2800" dirty="0" err="1" smtClean="0">
                <a:solidFill>
                  <a:srgbClr val="FFFF00"/>
                </a:solidFill>
              </a:rPr>
              <a:t>lokasi</a:t>
            </a:r>
            <a:r>
              <a:rPr lang="en-US" sz="2800" dirty="0" smtClean="0">
                <a:solidFill>
                  <a:srgbClr val="FFFF00"/>
                </a:solidFill>
              </a:rPr>
              <a:t> rata-rata </a:t>
            </a:r>
            <a:r>
              <a:rPr lang="en-US" sz="2800" dirty="0" err="1" smtClean="0">
                <a:solidFill>
                  <a:srgbClr val="FFFF00"/>
                </a:solidFill>
              </a:rPr>
              <a:t>dari</a:t>
            </a:r>
            <a:r>
              <a:rPr lang="en-US" sz="2800" dirty="0" smtClean="0">
                <a:solidFill>
                  <a:srgbClr val="FFFF00"/>
                </a:solidFill>
              </a:rPr>
              <a:t> </a:t>
            </a:r>
            <a:r>
              <a:rPr lang="en-US" sz="2800" dirty="0" err="1" smtClean="0">
                <a:solidFill>
                  <a:srgbClr val="FFFF00"/>
                </a:solidFill>
              </a:rPr>
              <a:t>berat</a:t>
            </a:r>
            <a:r>
              <a:rPr lang="en-US" sz="2800" dirty="0" smtClean="0">
                <a:solidFill>
                  <a:srgbClr val="FFFF00"/>
                </a:solidFill>
              </a:rPr>
              <a:t> </a:t>
            </a:r>
            <a:r>
              <a:rPr lang="en-US" sz="2800" dirty="0" err="1" smtClean="0">
                <a:solidFill>
                  <a:srgbClr val="FFFF00"/>
                </a:solidFill>
              </a:rPr>
              <a:t>suatu</a:t>
            </a:r>
            <a:r>
              <a:rPr lang="en-US" sz="2800" dirty="0" smtClean="0">
                <a:solidFill>
                  <a:srgbClr val="FFFF00"/>
                </a:solidFill>
              </a:rPr>
              <a:t> </a:t>
            </a:r>
            <a:r>
              <a:rPr lang="en-US" sz="2800" dirty="0" err="1" smtClean="0">
                <a:solidFill>
                  <a:srgbClr val="FFFF00"/>
                </a:solidFill>
              </a:rPr>
              <a:t>benda</a:t>
            </a:r>
            <a:endParaRPr lang="en-US" sz="2800" dirty="0">
              <a:solidFill>
                <a:srgbClr val="FFFF00"/>
              </a:solidFill>
            </a:endParaRPr>
          </a:p>
        </p:txBody>
      </p:sp>
      <p:pic>
        <p:nvPicPr>
          <p:cNvPr id="20482" name="Picture 2" descr="F:\MATERI MINI WORKSHOP\Forks_Balancing.jpg"/>
          <p:cNvPicPr>
            <a:picLocks noChangeAspect="1" noChangeArrowheads="1"/>
          </p:cNvPicPr>
          <p:nvPr/>
        </p:nvPicPr>
        <p:blipFill>
          <a:blip r:embed="rId2"/>
          <a:srcRect/>
          <a:stretch>
            <a:fillRect/>
          </a:stretch>
        </p:blipFill>
        <p:spPr bwMode="auto">
          <a:xfrm>
            <a:off x="228600" y="1219200"/>
            <a:ext cx="3276600" cy="4282878"/>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1506" name="Picture 2" descr="F:\MATERI MINI WORKSHOP\0199210896_centre-of-gravity_1.jpg"/>
          <p:cNvPicPr>
            <a:picLocks noChangeAspect="1" noChangeArrowheads="1"/>
          </p:cNvPicPr>
          <p:nvPr/>
        </p:nvPicPr>
        <p:blipFill>
          <a:blip r:embed="rId2"/>
          <a:srcRect/>
          <a:stretch>
            <a:fillRect/>
          </a:stretch>
        </p:blipFill>
        <p:spPr bwMode="auto">
          <a:xfrm>
            <a:off x="1828800" y="304800"/>
            <a:ext cx="5715000" cy="4286250"/>
          </a:xfrm>
          <a:prstGeom prst="rect">
            <a:avLst/>
          </a:prstGeom>
          <a:noFill/>
        </p:spPr>
      </p:pic>
      <p:sp>
        <p:nvSpPr>
          <p:cNvPr id="6" name="TextBox 5"/>
          <p:cNvSpPr txBox="1"/>
          <p:nvPr/>
        </p:nvSpPr>
        <p:spPr>
          <a:xfrm>
            <a:off x="1219200" y="5257800"/>
            <a:ext cx="6705600" cy="707886"/>
          </a:xfrm>
          <a:prstGeom prst="rect">
            <a:avLst/>
          </a:prstGeom>
          <a:noFill/>
        </p:spPr>
        <p:txBody>
          <a:bodyPr wrap="square" rtlCol="0">
            <a:spAutoFit/>
          </a:bodyPr>
          <a:lstStyle/>
          <a:p>
            <a:pPr algn="ctr"/>
            <a:r>
              <a:rPr lang="en-US" sz="2000" b="1" dirty="0" err="1" smtClean="0">
                <a:solidFill>
                  <a:schemeClr val="bg1"/>
                </a:solidFill>
              </a:rPr>
              <a:t>Lokasi</a:t>
            </a:r>
            <a:r>
              <a:rPr lang="en-US" sz="2000" b="1" dirty="0" smtClean="0">
                <a:solidFill>
                  <a:schemeClr val="bg1"/>
                </a:solidFill>
              </a:rPr>
              <a:t> COG </a:t>
            </a:r>
            <a:r>
              <a:rPr lang="en-US" sz="2000" b="1" dirty="0" err="1" smtClean="0">
                <a:solidFill>
                  <a:schemeClr val="bg1"/>
                </a:solidFill>
              </a:rPr>
              <a:t>akan</a:t>
            </a:r>
            <a:r>
              <a:rPr lang="en-US" sz="2000" b="1" dirty="0" smtClean="0">
                <a:solidFill>
                  <a:schemeClr val="bg1"/>
                </a:solidFill>
              </a:rPr>
              <a:t> </a:t>
            </a:r>
            <a:r>
              <a:rPr lang="en-US" sz="2000" b="1" dirty="0" err="1" smtClean="0">
                <a:solidFill>
                  <a:schemeClr val="bg1"/>
                </a:solidFill>
              </a:rPr>
              <a:t>selalu</a:t>
            </a:r>
            <a:r>
              <a:rPr lang="en-US" sz="2000" b="1" dirty="0" smtClean="0">
                <a:solidFill>
                  <a:schemeClr val="bg1"/>
                </a:solidFill>
              </a:rPr>
              <a:t> </a:t>
            </a:r>
            <a:r>
              <a:rPr lang="en-US" sz="2000" b="1" dirty="0" err="1" smtClean="0">
                <a:solidFill>
                  <a:schemeClr val="bg1"/>
                </a:solidFill>
              </a:rPr>
              <a:t>berpindah</a:t>
            </a:r>
            <a:r>
              <a:rPr lang="en-US" sz="2000" b="1" dirty="0" smtClean="0">
                <a:solidFill>
                  <a:schemeClr val="bg1"/>
                </a:solidFill>
              </a:rPr>
              <a:t> </a:t>
            </a:r>
            <a:r>
              <a:rPr lang="en-US" sz="2000" b="1" dirty="0" err="1" smtClean="0">
                <a:solidFill>
                  <a:schemeClr val="bg1"/>
                </a:solidFill>
              </a:rPr>
              <a:t>bila</a:t>
            </a:r>
            <a:r>
              <a:rPr lang="en-US" sz="2000" b="1" dirty="0" smtClean="0">
                <a:solidFill>
                  <a:schemeClr val="bg1"/>
                </a:solidFill>
              </a:rPr>
              <a:t> </a:t>
            </a:r>
            <a:r>
              <a:rPr lang="en-US" sz="2000" b="1" dirty="0" err="1" smtClean="0">
                <a:solidFill>
                  <a:schemeClr val="bg1"/>
                </a:solidFill>
              </a:rPr>
              <a:t>kita</a:t>
            </a:r>
            <a:r>
              <a:rPr lang="en-US" sz="2000" b="1" dirty="0" smtClean="0">
                <a:solidFill>
                  <a:schemeClr val="bg1"/>
                </a:solidFill>
              </a:rPr>
              <a:t> </a:t>
            </a:r>
            <a:r>
              <a:rPr lang="en-US" sz="2000" b="1" dirty="0" err="1" smtClean="0">
                <a:solidFill>
                  <a:schemeClr val="bg1"/>
                </a:solidFill>
              </a:rPr>
              <a:t>membungkuk</a:t>
            </a:r>
            <a:r>
              <a:rPr lang="en-US" sz="2000" b="1" dirty="0" smtClean="0">
                <a:solidFill>
                  <a:schemeClr val="bg1"/>
                </a:solidFill>
              </a:rPr>
              <a:t>, </a:t>
            </a:r>
            <a:r>
              <a:rPr lang="en-US" sz="2000" b="1" dirty="0" err="1" smtClean="0">
                <a:solidFill>
                  <a:schemeClr val="bg1"/>
                </a:solidFill>
              </a:rPr>
              <a:t>menggerakkan</a:t>
            </a:r>
            <a:r>
              <a:rPr lang="en-US" sz="2000" b="1" dirty="0" smtClean="0">
                <a:solidFill>
                  <a:schemeClr val="bg1"/>
                </a:solidFill>
              </a:rPr>
              <a:t> kaki, </a:t>
            </a:r>
            <a:r>
              <a:rPr lang="en-US" sz="2000" b="1" dirty="0" err="1" smtClean="0">
                <a:solidFill>
                  <a:schemeClr val="bg1"/>
                </a:solidFill>
              </a:rPr>
              <a:t>menggerakkan</a:t>
            </a:r>
            <a:r>
              <a:rPr lang="en-US" sz="2000" b="1" dirty="0" smtClean="0">
                <a:solidFill>
                  <a:schemeClr val="bg1"/>
                </a:solidFill>
              </a:rPr>
              <a:t> </a:t>
            </a:r>
            <a:r>
              <a:rPr lang="en-US" sz="2000" b="1" dirty="0" err="1" smtClean="0">
                <a:solidFill>
                  <a:schemeClr val="bg1"/>
                </a:solidFill>
              </a:rPr>
              <a:t>tangan</a:t>
            </a:r>
            <a:r>
              <a:rPr lang="en-US" sz="2000" b="1" dirty="0" smtClean="0">
                <a:solidFill>
                  <a:schemeClr val="bg1"/>
                </a:solidFill>
              </a:rPr>
              <a:t>, </a:t>
            </a:r>
            <a:r>
              <a:rPr lang="en-US" sz="2000" b="1" dirty="0" err="1" smtClean="0">
                <a:solidFill>
                  <a:schemeClr val="bg1"/>
                </a:solidFill>
              </a:rPr>
              <a:t>dll</a:t>
            </a:r>
            <a:r>
              <a:rPr lang="en-US" sz="2000" b="1" dirty="0" smtClean="0">
                <a:solidFill>
                  <a:schemeClr val="bg1"/>
                </a:solidFill>
              </a:rPr>
              <a:t>.</a:t>
            </a:r>
            <a:endParaRPr lang="en-US" sz="2000" b="1" dirty="0">
              <a:solidFill>
                <a:schemeClr val="bg1"/>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38200" y="533400"/>
            <a:ext cx="4434034" cy="707886"/>
          </a:xfrm>
          <a:prstGeom prst="rect">
            <a:avLst/>
          </a:prstGeom>
          <a:noFill/>
        </p:spPr>
        <p:txBody>
          <a:bodyPr wrap="none" rtlCol="0">
            <a:spAutoFit/>
          </a:bodyPr>
          <a:lstStyle/>
          <a:p>
            <a:r>
              <a:rPr lang="en-US" sz="4000" dirty="0" smtClean="0">
                <a:solidFill>
                  <a:srgbClr val="FFC000"/>
                </a:solidFill>
              </a:rPr>
              <a:t>BALANCE &amp; WEIGHT</a:t>
            </a:r>
            <a:endParaRPr lang="en-US" sz="4000" dirty="0">
              <a:solidFill>
                <a:srgbClr val="FFC000"/>
              </a:solidFill>
            </a:endParaRPr>
          </a:p>
        </p:txBody>
      </p:sp>
      <p:sp>
        <p:nvSpPr>
          <p:cNvPr id="5" name="TextBox 4"/>
          <p:cNvSpPr txBox="1"/>
          <p:nvPr/>
        </p:nvSpPr>
        <p:spPr>
          <a:xfrm>
            <a:off x="838200" y="1295400"/>
            <a:ext cx="7772400" cy="1938992"/>
          </a:xfrm>
          <a:prstGeom prst="rect">
            <a:avLst/>
          </a:prstGeom>
          <a:noFill/>
        </p:spPr>
        <p:txBody>
          <a:bodyPr wrap="square" rtlCol="0">
            <a:spAutoFit/>
          </a:bodyPr>
          <a:lstStyle/>
          <a:p>
            <a:r>
              <a:rPr lang="en-US" sz="2000" dirty="0" smtClean="0"/>
              <a:t>Balance </a:t>
            </a:r>
            <a:r>
              <a:rPr lang="en-US" sz="2000" dirty="0" err="1" smtClean="0"/>
              <a:t>memungkinkan</a:t>
            </a:r>
            <a:r>
              <a:rPr lang="en-US" sz="2000" dirty="0" smtClean="0"/>
              <a:t> </a:t>
            </a:r>
            <a:r>
              <a:rPr lang="en-US" sz="2000" dirty="0" err="1" smtClean="0"/>
              <a:t>tubuh</a:t>
            </a:r>
            <a:r>
              <a:rPr lang="en-US" sz="2000" dirty="0" smtClean="0"/>
              <a:t> </a:t>
            </a:r>
            <a:r>
              <a:rPr lang="en-US" sz="2000" dirty="0" err="1" smtClean="0"/>
              <a:t>manusia</a:t>
            </a:r>
            <a:r>
              <a:rPr lang="en-US" sz="2000" dirty="0" smtClean="0"/>
              <a:t> </a:t>
            </a:r>
            <a:r>
              <a:rPr lang="en-US" sz="2000" dirty="0" err="1" smtClean="0"/>
              <a:t>mempertahankan</a:t>
            </a:r>
            <a:r>
              <a:rPr lang="en-US" sz="2000" dirty="0" smtClean="0"/>
              <a:t> </a:t>
            </a:r>
            <a:r>
              <a:rPr lang="en-US" sz="2000" dirty="0" err="1" smtClean="0"/>
              <a:t>untuk</a:t>
            </a:r>
            <a:r>
              <a:rPr lang="en-US" sz="2000" dirty="0" smtClean="0"/>
              <a:t> </a:t>
            </a:r>
            <a:r>
              <a:rPr lang="en-US" sz="2000" dirty="0" err="1" smtClean="0"/>
              <a:t>tidak</a:t>
            </a:r>
            <a:r>
              <a:rPr lang="en-US" sz="2000" dirty="0" smtClean="0"/>
              <a:t> </a:t>
            </a:r>
            <a:r>
              <a:rPr lang="en-US" sz="2000" dirty="0" err="1" smtClean="0"/>
              <a:t>terjatuh</a:t>
            </a:r>
            <a:r>
              <a:rPr lang="en-US" sz="2000" dirty="0" smtClean="0"/>
              <a:t> </a:t>
            </a:r>
            <a:r>
              <a:rPr lang="en-US" sz="2000" dirty="0" err="1" smtClean="0"/>
              <a:t>pada</a:t>
            </a:r>
            <a:r>
              <a:rPr lang="en-US" sz="2000" dirty="0" smtClean="0"/>
              <a:t> </a:t>
            </a:r>
            <a:r>
              <a:rPr lang="en-US" sz="2000" dirty="0" err="1" smtClean="0"/>
              <a:t>saat</a:t>
            </a:r>
            <a:r>
              <a:rPr lang="en-US" sz="2000" dirty="0" smtClean="0"/>
              <a:t> </a:t>
            </a:r>
            <a:r>
              <a:rPr lang="en-US" sz="2000" dirty="0" err="1" smtClean="0"/>
              <a:t>bergerak</a:t>
            </a:r>
            <a:r>
              <a:rPr lang="en-US" sz="2000" dirty="0" smtClean="0"/>
              <a:t> </a:t>
            </a:r>
            <a:r>
              <a:rPr lang="en-US" sz="2000" dirty="0" err="1" smtClean="0"/>
              <a:t>atau</a:t>
            </a:r>
            <a:r>
              <a:rPr lang="en-US" sz="2000" dirty="0" smtClean="0"/>
              <a:t> </a:t>
            </a:r>
            <a:r>
              <a:rPr lang="en-US" sz="2000" dirty="0" err="1" smtClean="0"/>
              <a:t>diam</a:t>
            </a:r>
            <a:r>
              <a:rPr lang="en-US" sz="2000" dirty="0" smtClean="0"/>
              <a:t> </a:t>
            </a:r>
            <a:r>
              <a:rPr lang="en-US" sz="2000" dirty="0" err="1" smtClean="0"/>
              <a:t>berdiri</a:t>
            </a:r>
            <a:r>
              <a:rPr lang="en-US" sz="2000" dirty="0" smtClean="0"/>
              <a:t>.</a:t>
            </a:r>
          </a:p>
          <a:p>
            <a:endParaRPr lang="en-US" sz="2000" dirty="0" smtClean="0"/>
          </a:p>
          <a:p>
            <a:r>
              <a:rPr lang="en-US" sz="2000" dirty="0" smtClean="0"/>
              <a:t>Balance </a:t>
            </a:r>
            <a:r>
              <a:rPr lang="en-US" sz="2000" dirty="0" err="1" smtClean="0"/>
              <a:t>bisa</a:t>
            </a:r>
            <a:r>
              <a:rPr lang="en-US" sz="2000" dirty="0" smtClean="0"/>
              <a:t> </a:t>
            </a:r>
            <a:r>
              <a:rPr lang="en-US" sz="2000" dirty="0" err="1" smtClean="0"/>
              <a:t>terjadi</a:t>
            </a:r>
            <a:r>
              <a:rPr lang="en-US" sz="2000" dirty="0" smtClean="0"/>
              <a:t> </a:t>
            </a:r>
            <a:r>
              <a:rPr lang="en-US" sz="2000" dirty="0" err="1" smtClean="0"/>
              <a:t>disebabkan</a:t>
            </a:r>
            <a:r>
              <a:rPr lang="en-US" sz="2000" dirty="0" smtClean="0"/>
              <a:t> </a:t>
            </a:r>
            <a:r>
              <a:rPr lang="en-US" sz="2000" dirty="0" err="1" smtClean="0"/>
              <a:t>karena</a:t>
            </a:r>
            <a:r>
              <a:rPr lang="en-US" sz="2000" dirty="0" smtClean="0"/>
              <a:t> </a:t>
            </a:r>
            <a:r>
              <a:rPr lang="en-US" sz="2000" dirty="0" err="1" smtClean="0"/>
              <a:t>berat</a:t>
            </a:r>
            <a:r>
              <a:rPr lang="en-US" sz="2000" dirty="0" smtClean="0"/>
              <a:t> </a:t>
            </a:r>
            <a:r>
              <a:rPr lang="en-US" sz="2000" dirty="0" err="1" smtClean="0"/>
              <a:t>dari</a:t>
            </a:r>
            <a:r>
              <a:rPr lang="en-US" sz="2000" dirty="0" smtClean="0"/>
              <a:t> </a:t>
            </a:r>
            <a:r>
              <a:rPr lang="en-US" sz="2000" dirty="0" err="1" smtClean="0"/>
              <a:t>karakter</a:t>
            </a:r>
            <a:r>
              <a:rPr lang="en-US" sz="2000" dirty="0" smtClean="0"/>
              <a:t> </a:t>
            </a:r>
            <a:r>
              <a:rPr lang="en-US" sz="2000" dirty="0" err="1" smtClean="0"/>
              <a:t>terdistribusi</a:t>
            </a:r>
            <a:r>
              <a:rPr lang="en-US" sz="2000" dirty="0" smtClean="0"/>
              <a:t> </a:t>
            </a:r>
            <a:r>
              <a:rPr lang="en-US" sz="2000" dirty="0" err="1" smtClean="0"/>
              <a:t>secara</a:t>
            </a:r>
            <a:r>
              <a:rPr lang="en-US" sz="2000" dirty="0" smtClean="0"/>
              <a:t> </a:t>
            </a:r>
            <a:r>
              <a:rPr lang="en-US" sz="2000" dirty="0" err="1" smtClean="0"/>
              <a:t>merata</a:t>
            </a:r>
            <a:r>
              <a:rPr lang="en-US" sz="2000" dirty="0" smtClean="0"/>
              <a:t>  </a:t>
            </a:r>
            <a:r>
              <a:rPr lang="en-US" sz="2000" dirty="0" err="1" smtClean="0"/>
              <a:t>dan</a:t>
            </a:r>
            <a:r>
              <a:rPr lang="en-US" sz="2000" dirty="0" smtClean="0"/>
              <a:t> </a:t>
            </a:r>
            <a:r>
              <a:rPr lang="en-US" sz="2000" dirty="0" err="1" smtClean="0"/>
              <a:t>tersupport</a:t>
            </a:r>
            <a:r>
              <a:rPr lang="en-US" sz="2000" dirty="0" smtClean="0"/>
              <a:t>  </a:t>
            </a:r>
            <a:r>
              <a:rPr lang="en-US" sz="2000" dirty="0" err="1" smtClean="0"/>
              <a:t>tapat</a:t>
            </a:r>
            <a:r>
              <a:rPr lang="en-US" sz="2000" dirty="0" smtClean="0"/>
              <a:t> </a:t>
            </a:r>
            <a:r>
              <a:rPr lang="en-US" sz="2000" dirty="0" err="1" smtClean="0"/>
              <a:t>di</a:t>
            </a:r>
            <a:r>
              <a:rPr lang="en-US" sz="2000" dirty="0" smtClean="0"/>
              <a:t> Center Of Gravity </a:t>
            </a:r>
            <a:r>
              <a:rPr lang="en-US" sz="2000" dirty="0" err="1" smtClean="0"/>
              <a:t>dari</a:t>
            </a:r>
            <a:r>
              <a:rPr lang="en-US" sz="2000" dirty="0" smtClean="0"/>
              <a:t> </a:t>
            </a:r>
            <a:r>
              <a:rPr lang="en-US" sz="2000" dirty="0" err="1" smtClean="0"/>
              <a:t>karakter</a:t>
            </a:r>
            <a:r>
              <a:rPr lang="en-US" sz="2000" dirty="0" smtClean="0"/>
              <a:t>.</a:t>
            </a:r>
          </a:p>
          <a:p>
            <a:endParaRPr lang="en-US" sz="2000" dirty="0" smtClean="0"/>
          </a:p>
        </p:txBody>
      </p:sp>
      <p:pic>
        <p:nvPicPr>
          <p:cNvPr id="28674" name="Picture 2"/>
          <p:cNvPicPr>
            <a:picLocks noChangeAspect="1" noChangeArrowheads="1"/>
          </p:cNvPicPr>
          <p:nvPr/>
        </p:nvPicPr>
        <p:blipFill>
          <a:blip r:embed="rId2"/>
          <a:srcRect l="23250" t="19200" r="22500" b="46800"/>
          <a:stretch>
            <a:fillRect/>
          </a:stretch>
        </p:blipFill>
        <p:spPr bwMode="auto">
          <a:xfrm>
            <a:off x="117615" y="3048000"/>
            <a:ext cx="9026385" cy="353568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7891" name="Picture 3"/>
          <p:cNvPicPr>
            <a:picLocks noChangeAspect="1" noChangeArrowheads="1"/>
          </p:cNvPicPr>
          <p:nvPr/>
        </p:nvPicPr>
        <p:blipFill>
          <a:blip r:embed="rId2"/>
          <a:srcRect t="7001"/>
          <a:stretch>
            <a:fillRect/>
          </a:stretch>
        </p:blipFill>
        <p:spPr bwMode="auto">
          <a:xfrm>
            <a:off x="914400" y="152400"/>
            <a:ext cx="7515225" cy="637784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6867" name="Picture 3"/>
          <p:cNvPicPr>
            <a:picLocks noChangeAspect="1" noChangeArrowheads="1"/>
          </p:cNvPicPr>
          <p:nvPr/>
        </p:nvPicPr>
        <p:blipFill>
          <a:blip r:embed="rId2"/>
          <a:srcRect b="19892"/>
          <a:stretch>
            <a:fillRect/>
          </a:stretch>
        </p:blipFill>
        <p:spPr bwMode="auto">
          <a:xfrm>
            <a:off x="914400" y="28236"/>
            <a:ext cx="7010400" cy="5534364"/>
          </a:xfrm>
          <a:prstGeom prst="rect">
            <a:avLst/>
          </a:prstGeom>
          <a:noFill/>
          <a:ln w="9525">
            <a:noFill/>
            <a:miter lim="800000"/>
            <a:headEnd/>
            <a:tailEnd/>
          </a:ln>
          <a:effectLst/>
        </p:spPr>
      </p:pic>
      <p:sp>
        <p:nvSpPr>
          <p:cNvPr id="3" name="TextBox 2"/>
          <p:cNvSpPr txBox="1"/>
          <p:nvPr/>
        </p:nvSpPr>
        <p:spPr>
          <a:xfrm>
            <a:off x="762000" y="5638800"/>
            <a:ext cx="7620000" cy="830997"/>
          </a:xfrm>
          <a:prstGeom prst="rect">
            <a:avLst/>
          </a:prstGeom>
          <a:noFill/>
        </p:spPr>
        <p:txBody>
          <a:bodyPr wrap="square" rtlCol="0">
            <a:spAutoFit/>
          </a:bodyPr>
          <a:lstStyle/>
          <a:p>
            <a:pPr algn="ctr"/>
            <a:r>
              <a:rPr lang="en-US" sz="2400" b="1" dirty="0" err="1" smtClean="0">
                <a:solidFill>
                  <a:schemeClr val="bg1">
                    <a:lumMod val="95000"/>
                    <a:lumOff val="5000"/>
                  </a:schemeClr>
                </a:solidFill>
              </a:rPr>
              <a:t>Obyek</a:t>
            </a:r>
            <a:r>
              <a:rPr lang="en-US" sz="2400" b="1" dirty="0" smtClean="0">
                <a:solidFill>
                  <a:schemeClr val="bg1">
                    <a:lumMod val="95000"/>
                    <a:lumOff val="5000"/>
                  </a:schemeClr>
                </a:solidFill>
              </a:rPr>
              <a:t> </a:t>
            </a:r>
            <a:r>
              <a:rPr lang="en-US" sz="2400" b="1" dirty="0" err="1" smtClean="0">
                <a:solidFill>
                  <a:schemeClr val="bg1">
                    <a:lumMod val="95000"/>
                    <a:lumOff val="5000"/>
                  </a:schemeClr>
                </a:solidFill>
              </a:rPr>
              <a:t>akan</a:t>
            </a:r>
            <a:r>
              <a:rPr lang="en-US" sz="2400" b="1" dirty="0" smtClean="0">
                <a:solidFill>
                  <a:schemeClr val="bg1">
                    <a:lumMod val="95000"/>
                    <a:lumOff val="5000"/>
                  </a:schemeClr>
                </a:solidFill>
              </a:rPr>
              <a:t> BALANCE </a:t>
            </a:r>
            <a:r>
              <a:rPr lang="en-US" sz="2400" b="1" dirty="0" err="1" smtClean="0">
                <a:solidFill>
                  <a:schemeClr val="bg1">
                    <a:lumMod val="95000"/>
                    <a:lumOff val="5000"/>
                  </a:schemeClr>
                </a:solidFill>
              </a:rPr>
              <a:t>bila</a:t>
            </a:r>
            <a:r>
              <a:rPr lang="en-US" sz="2400" b="1" dirty="0" smtClean="0">
                <a:solidFill>
                  <a:schemeClr val="bg1">
                    <a:lumMod val="95000"/>
                    <a:lumOff val="5000"/>
                  </a:schemeClr>
                </a:solidFill>
              </a:rPr>
              <a:t> COG </a:t>
            </a:r>
            <a:r>
              <a:rPr lang="en-US" sz="2400" b="1" dirty="0" err="1" smtClean="0">
                <a:solidFill>
                  <a:schemeClr val="bg1">
                    <a:lumMod val="95000"/>
                    <a:lumOff val="5000"/>
                  </a:schemeClr>
                </a:solidFill>
              </a:rPr>
              <a:t>segaris</a:t>
            </a:r>
            <a:r>
              <a:rPr lang="en-US" sz="2400" b="1" dirty="0" smtClean="0">
                <a:solidFill>
                  <a:schemeClr val="bg1">
                    <a:lumMod val="95000"/>
                    <a:lumOff val="5000"/>
                  </a:schemeClr>
                </a:solidFill>
              </a:rPr>
              <a:t> </a:t>
            </a:r>
            <a:r>
              <a:rPr lang="en-US" sz="2400" b="1" dirty="0" err="1" smtClean="0">
                <a:solidFill>
                  <a:schemeClr val="bg1">
                    <a:lumMod val="95000"/>
                    <a:lumOff val="5000"/>
                  </a:schemeClr>
                </a:solidFill>
              </a:rPr>
              <a:t>dengan</a:t>
            </a:r>
            <a:r>
              <a:rPr lang="en-US" sz="2400" b="1" dirty="0" smtClean="0">
                <a:solidFill>
                  <a:schemeClr val="bg1">
                    <a:lumMod val="95000"/>
                    <a:lumOff val="5000"/>
                  </a:schemeClr>
                </a:solidFill>
              </a:rPr>
              <a:t> support base </a:t>
            </a:r>
            <a:r>
              <a:rPr lang="en-US" sz="2400" b="1" dirty="0" err="1" smtClean="0">
                <a:solidFill>
                  <a:schemeClr val="bg1">
                    <a:lumMod val="95000"/>
                    <a:lumOff val="5000"/>
                  </a:schemeClr>
                </a:solidFill>
              </a:rPr>
              <a:t>dari</a:t>
            </a:r>
            <a:r>
              <a:rPr lang="en-US" sz="2400" b="1" dirty="0" smtClean="0">
                <a:solidFill>
                  <a:schemeClr val="bg1">
                    <a:lumMod val="95000"/>
                    <a:lumOff val="5000"/>
                  </a:schemeClr>
                </a:solidFill>
              </a:rPr>
              <a:t> </a:t>
            </a:r>
            <a:r>
              <a:rPr lang="en-US" sz="2400" b="1" dirty="0" err="1" smtClean="0">
                <a:solidFill>
                  <a:schemeClr val="bg1">
                    <a:lumMod val="95000"/>
                    <a:lumOff val="5000"/>
                  </a:schemeClr>
                </a:solidFill>
              </a:rPr>
              <a:t>obyek</a:t>
            </a:r>
            <a:r>
              <a:rPr lang="en-US" sz="2400" b="1" dirty="0" smtClean="0">
                <a:solidFill>
                  <a:schemeClr val="bg1">
                    <a:lumMod val="95000"/>
                    <a:lumOff val="5000"/>
                  </a:schemeClr>
                </a:solidFill>
              </a:rPr>
              <a:t> </a:t>
            </a:r>
            <a:endParaRPr lang="en-US" sz="2400" b="1" dirty="0">
              <a:solidFill>
                <a:schemeClr val="bg1">
                  <a:lumMod val="95000"/>
                  <a:lumOff val="5000"/>
                </a:schemeClr>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srcRect l="21000" t="12000" r="18000" b="22800"/>
          <a:stretch>
            <a:fillRect/>
          </a:stretch>
        </p:blipFill>
        <p:spPr bwMode="auto">
          <a:xfrm>
            <a:off x="566202" y="457200"/>
            <a:ext cx="8577798" cy="573024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F:\MATERI MINI WORKSHOP\296px-Museo_pushkin,_calchi,_verrocchio,_david_01.JPG"/>
          <p:cNvPicPr>
            <a:picLocks noChangeAspect="1" noChangeArrowheads="1"/>
          </p:cNvPicPr>
          <p:nvPr/>
        </p:nvPicPr>
        <p:blipFill>
          <a:blip r:embed="rId2"/>
          <a:srcRect/>
          <a:stretch>
            <a:fillRect/>
          </a:stretch>
        </p:blipFill>
        <p:spPr bwMode="auto">
          <a:xfrm>
            <a:off x="914400" y="457200"/>
            <a:ext cx="3048000" cy="6170024"/>
          </a:xfrm>
          <a:prstGeom prst="rect">
            <a:avLst/>
          </a:prstGeom>
          <a:noFill/>
        </p:spPr>
      </p:pic>
      <p:sp>
        <p:nvSpPr>
          <p:cNvPr id="5" name="TextBox 4"/>
          <p:cNvSpPr txBox="1"/>
          <p:nvPr/>
        </p:nvSpPr>
        <p:spPr>
          <a:xfrm>
            <a:off x="5029200" y="2667000"/>
            <a:ext cx="3283848" cy="646331"/>
          </a:xfrm>
          <a:prstGeom prst="rect">
            <a:avLst/>
          </a:prstGeom>
          <a:noFill/>
        </p:spPr>
        <p:txBody>
          <a:bodyPr wrap="none" rtlCol="0">
            <a:spAutoFit/>
          </a:bodyPr>
          <a:lstStyle/>
          <a:p>
            <a:r>
              <a:rPr lang="en-US" sz="3600" dirty="0" smtClean="0">
                <a:solidFill>
                  <a:srgbClr val="FFC000"/>
                </a:solidFill>
              </a:rPr>
              <a:t>CONTRAPPOSTO</a:t>
            </a:r>
          </a:p>
        </p:txBody>
      </p:sp>
      <p:sp>
        <p:nvSpPr>
          <p:cNvPr id="4" name="TextBox 3"/>
          <p:cNvSpPr txBox="1"/>
          <p:nvPr/>
        </p:nvSpPr>
        <p:spPr>
          <a:xfrm>
            <a:off x="5791200" y="3200400"/>
            <a:ext cx="1939185" cy="461665"/>
          </a:xfrm>
          <a:prstGeom prst="rect">
            <a:avLst/>
          </a:prstGeom>
          <a:noFill/>
        </p:spPr>
        <p:txBody>
          <a:bodyPr wrap="none" rtlCol="0">
            <a:spAutoFit/>
          </a:bodyPr>
          <a:lstStyle/>
          <a:p>
            <a:r>
              <a:rPr lang="en-US" sz="2400" dirty="0" smtClean="0"/>
              <a:t>(</a:t>
            </a:r>
            <a:r>
              <a:rPr lang="en-US" sz="2400" dirty="0" err="1" smtClean="0"/>
              <a:t>counterpose</a:t>
            </a:r>
            <a:r>
              <a:rPr lang="en-US" sz="2400" dirty="0" smtClean="0"/>
              <a:t>)</a:t>
            </a:r>
            <a:endParaRPr lang="en-US" sz="24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4" name="Picture 2" descr="F:\MATERI MINI WORKSHOP\counterpose.jpg"/>
          <p:cNvPicPr>
            <a:picLocks noChangeAspect="1" noChangeArrowheads="1"/>
          </p:cNvPicPr>
          <p:nvPr/>
        </p:nvPicPr>
        <p:blipFill>
          <a:blip r:embed="rId2"/>
          <a:srcRect l="11200" r="11200"/>
          <a:stretch>
            <a:fillRect/>
          </a:stretch>
        </p:blipFill>
        <p:spPr bwMode="auto">
          <a:xfrm>
            <a:off x="184394" y="228600"/>
            <a:ext cx="8775212" cy="6370320"/>
          </a:xfrm>
          <a:prstGeom prst="rect">
            <a:avLst/>
          </a:prstGeom>
          <a:noFill/>
        </p:spPr>
      </p:pic>
      <p:sp>
        <p:nvSpPr>
          <p:cNvPr id="5" name="Rectangle 4"/>
          <p:cNvSpPr/>
          <p:nvPr/>
        </p:nvSpPr>
        <p:spPr>
          <a:xfrm>
            <a:off x="6781800" y="5867400"/>
            <a:ext cx="2133600" cy="6858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6248400" y="2286000"/>
            <a:ext cx="2133600" cy="6858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9698" name="Picture 2" descr="F:\MATERI MINI WORKSHOP\Animation_Physics.jpg"/>
          <p:cNvPicPr>
            <a:picLocks noChangeAspect="1" noChangeArrowheads="1"/>
          </p:cNvPicPr>
          <p:nvPr/>
        </p:nvPicPr>
        <p:blipFill>
          <a:blip r:embed="rId2"/>
          <a:srcRect r="57477"/>
          <a:stretch>
            <a:fillRect/>
          </a:stretch>
        </p:blipFill>
        <p:spPr bwMode="auto">
          <a:xfrm>
            <a:off x="1371600" y="457200"/>
            <a:ext cx="6324600" cy="6159580"/>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099" name="Picture 3" descr="D:\MINI WORKSHOP INAMAFEST 2016\counter balancew.jpg"/>
          <p:cNvPicPr>
            <a:picLocks noChangeAspect="1" noChangeArrowheads="1"/>
          </p:cNvPicPr>
          <p:nvPr/>
        </p:nvPicPr>
        <p:blipFill>
          <a:blip r:embed="rId2"/>
          <a:srcRect/>
          <a:stretch>
            <a:fillRect/>
          </a:stretch>
        </p:blipFill>
        <p:spPr bwMode="auto">
          <a:xfrm>
            <a:off x="1905000" y="381000"/>
            <a:ext cx="5295900" cy="6276622"/>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TextBox 14"/>
          <p:cNvSpPr txBox="1"/>
          <p:nvPr/>
        </p:nvSpPr>
        <p:spPr>
          <a:xfrm>
            <a:off x="685800" y="762000"/>
            <a:ext cx="8077200" cy="2246769"/>
          </a:xfrm>
          <a:prstGeom prst="rect">
            <a:avLst/>
          </a:prstGeom>
          <a:noFill/>
        </p:spPr>
        <p:txBody>
          <a:bodyPr wrap="square" rtlCol="0">
            <a:spAutoFit/>
          </a:bodyPr>
          <a:lstStyle/>
          <a:p>
            <a:pPr algn="r"/>
            <a:r>
              <a:rPr lang="en-US" sz="2800" dirty="0" smtClean="0"/>
              <a:t>“A good pose can communicate your </a:t>
            </a:r>
            <a:r>
              <a:rPr lang="en-US" sz="2800" smtClean="0"/>
              <a:t>character's psycology</a:t>
            </a:r>
            <a:r>
              <a:rPr lang="en-US" sz="2800" dirty="0" smtClean="0"/>
              <a:t>, personality, emotion and intent, even when the scene is paused. Animation is storytelling, and a good pose can tell a story.”</a:t>
            </a:r>
          </a:p>
          <a:p>
            <a:pPr algn="r"/>
            <a:r>
              <a:rPr lang="en-US" sz="2800" dirty="0" smtClean="0"/>
              <a:t> </a:t>
            </a:r>
            <a:endParaRPr lang="en-US" sz="2800" dirty="0"/>
          </a:p>
        </p:txBody>
      </p:sp>
      <p:sp>
        <p:nvSpPr>
          <p:cNvPr id="18" name="TextBox 17"/>
          <p:cNvSpPr txBox="1"/>
          <p:nvPr/>
        </p:nvSpPr>
        <p:spPr>
          <a:xfrm>
            <a:off x="4876800" y="2743200"/>
            <a:ext cx="3810000" cy="369332"/>
          </a:xfrm>
          <a:prstGeom prst="rect">
            <a:avLst/>
          </a:prstGeom>
          <a:noFill/>
        </p:spPr>
        <p:txBody>
          <a:bodyPr wrap="square" rtlCol="0">
            <a:spAutoFit/>
          </a:bodyPr>
          <a:lstStyle/>
          <a:p>
            <a:pPr algn="r"/>
            <a:r>
              <a:rPr lang="en-US" dirty="0" smtClean="0"/>
              <a:t>Victor Navone – Pixar Animator</a:t>
            </a:r>
            <a:endParaRPr lang="en-US" dirty="0"/>
          </a:p>
        </p:txBody>
      </p:sp>
      <p:pic>
        <p:nvPicPr>
          <p:cNvPr id="19" name="Picture 18" descr="D:\DATA_INTERNET_03\PROGRESS\PELATIHAN\ANIMATION_MENTOR\CLASS_CHARACTER_ANIMATION\SILABUS\KELAS_01\Materi_08\182_Exhausted Pose\1_10_3d_exhausted_c.jpg"/>
          <p:cNvPicPr>
            <a:picLocks noChangeAspect="1" noChangeArrowheads="1"/>
          </p:cNvPicPr>
          <p:nvPr/>
        </p:nvPicPr>
        <p:blipFill>
          <a:blip r:embed="rId2"/>
          <a:srcRect/>
          <a:stretch>
            <a:fillRect/>
          </a:stretch>
        </p:blipFill>
        <p:spPr bwMode="auto">
          <a:xfrm>
            <a:off x="838200" y="3200399"/>
            <a:ext cx="3733800" cy="2815797"/>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66800" y="1676400"/>
            <a:ext cx="6858000" cy="2862322"/>
          </a:xfrm>
          <a:prstGeom prst="rect">
            <a:avLst/>
          </a:prstGeom>
          <a:noFill/>
        </p:spPr>
        <p:txBody>
          <a:bodyPr wrap="square" rtlCol="0">
            <a:spAutoFit/>
          </a:bodyPr>
          <a:lstStyle/>
          <a:p>
            <a:r>
              <a:rPr lang="en-US" sz="2000" dirty="0" err="1" smtClean="0"/>
              <a:t>Secara</a:t>
            </a:r>
            <a:r>
              <a:rPr lang="en-US" sz="2000" dirty="0" smtClean="0"/>
              <a:t> </a:t>
            </a:r>
            <a:r>
              <a:rPr lang="en-US" sz="2000" dirty="0" err="1" smtClean="0"/>
              <a:t>otomatis</a:t>
            </a:r>
            <a:r>
              <a:rPr lang="en-US" sz="2000" dirty="0" smtClean="0"/>
              <a:t> </a:t>
            </a:r>
            <a:r>
              <a:rPr lang="en-US" sz="2000" dirty="0" err="1" smtClean="0"/>
              <a:t>sebenarnya</a:t>
            </a:r>
            <a:r>
              <a:rPr lang="en-US" sz="2000" dirty="0" smtClean="0"/>
              <a:t> </a:t>
            </a:r>
            <a:r>
              <a:rPr lang="en-US" sz="2000" dirty="0" err="1" smtClean="0"/>
              <a:t>badan</a:t>
            </a:r>
            <a:r>
              <a:rPr lang="en-US" sz="2000" dirty="0" smtClean="0"/>
              <a:t> </a:t>
            </a:r>
            <a:r>
              <a:rPr lang="en-US" sz="2000" dirty="0" err="1" smtClean="0"/>
              <a:t>manusia</a:t>
            </a:r>
            <a:r>
              <a:rPr lang="en-US" sz="2000" dirty="0" smtClean="0"/>
              <a:t> </a:t>
            </a:r>
            <a:r>
              <a:rPr lang="en-US" sz="2000" dirty="0" err="1" smtClean="0"/>
              <a:t>selalu</a:t>
            </a:r>
            <a:r>
              <a:rPr lang="en-US" sz="2000" dirty="0" smtClean="0"/>
              <a:t> </a:t>
            </a:r>
            <a:r>
              <a:rPr lang="en-US" sz="2000" dirty="0" err="1" smtClean="0"/>
              <a:t>mencari</a:t>
            </a:r>
            <a:r>
              <a:rPr lang="en-US" sz="2000" dirty="0" smtClean="0"/>
              <a:t> balance, </a:t>
            </a:r>
            <a:r>
              <a:rPr lang="en-US" sz="2000" dirty="0" err="1" smtClean="0"/>
              <a:t>baik</a:t>
            </a:r>
            <a:r>
              <a:rPr lang="en-US" sz="2000" dirty="0" smtClean="0"/>
              <a:t> </a:t>
            </a:r>
            <a:r>
              <a:rPr lang="en-US" sz="2000" dirty="0" err="1" smtClean="0"/>
              <a:t>dalam</a:t>
            </a:r>
            <a:r>
              <a:rPr lang="en-US" sz="2000" dirty="0" smtClean="0"/>
              <a:t> </a:t>
            </a:r>
            <a:r>
              <a:rPr lang="en-US" sz="2000" dirty="0" err="1" smtClean="0"/>
              <a:t>kondisi</a:t>
            </a:r>
            <a:r>
              <a:rPr lang="en-US" sz="2000" dirty="0" smtClean="0"/>
              <a:t> </a:t>
            </a:r>
            <a:r>
              <a:rPr lang="en-US" sz="2000" dirty="0" err="1" smtClean="0"/>
              <a:t>diam</a:t>
            </a:r>
            <a:r>
              <a:rPr lang="en-US" sz="2000" dirty="0" smtClean="0"/>
              <a:t> </a:t>
            </a:r>
            <a:r>
              <a:rPr lang="en-US" sz="2000" dirty="0" err="1" smtClean="0"/>
              <a:t>atau</a:t>
            </a:r>
            <a:r>
              <a:rPr lang="en-US" sz="2000" dirty="0" smtClean="0"/>
              <a:t> </a:t>
            </a:r>
            <a:r>
              <a:rPr lang="en-US" sz="2000" dirty="0" err="1" smtClean="0"/>
              <a:t>bergerak</a:t>
            </a:r>
            <a:r>
              <a:rPr lang="en-US" sz="2000" dirty="0" smtClean="0"/>
              <a:t>. </a:t>
            </a:r>
            <a:r>
              <a:rPr lang="en-US" sz="2000" dirty="0" err="1" smtClean="0"/>
              <a:t>Jadi</a:t>
            </a:r>
            <a:r>
              <a:rPr lang="en-US" sz="2000" dirty="0" smtClean="0"/>
              <a:t> </a:t>
            </a:r>
            <a:r>
              <a:rPr lang="en-US" sz="2000" dirty="0" err="1" smtClean="0"/>
              <a:t>bila</a:t>
            </a:r>
            <a:r>
              <a:rPr lang="en-US" sz="2000" dirty="0" smtClean="0"/>
              <a:t> pose </a:t>
            </a:r>
            <a:r>
              <a:rPr lang="en-US" sz="2000" dirty="0" err="1" smtClean="0"/>
              <a:t>tidak</a:t>
            </a:r>
            <a:r>
              <a:rPr lang="en-US" sz="2000" dirty="0" smtClean="0"/>
              <a:t> </a:t>
            </a:r>
            <a:r>
              <a:rPr lang="en-US" sz="2000" dirty="0" err="1" smtClean="0"/>
              <a:t>mempunyai</a:t>
            </a:r>
            <a:r>
              <a:rPr lang="en-US" sz="2000" dirty="0" smtClean="0"/>
              <a:t> </a:t>
            </a:r>
            <a:r>
              <a:rPr lang="en-US" sz="2000" dirty="0" err="1" smtClean="0"/>
              <a:t>kondisi</a:t>
            </a:r>
            <a:r>
              <a:rPr lang="en-US" sz="2000" dirty="0" smtClean="0"/>
              <a:t> balance yang </a:t>
            </a:r>
            <a:r>
              <a:rPr lang="en-US" sz="2000" dirty="0" err="1" smtClean="0"/>
              <a:t>benar</a:t>
            </a:r>
            <a:r>
              <a:rPr lang="en-US" sz="2000" dirty="0" smtClean="0"/>
              <a:t> </a:t>
            </a:r>
            <a:r>
              <a:rPr lang="en-US" sz="2000" dirty="0" err="1" smtClean="0"/>
              <a:t>maka</a:t>
            </a:r>
            <a:r>
              <a:rPr lang="en-US" sz="2000" dirty="0" smtClean="0"/>
              <a:t> </a:t>
            </a:r>
            <a:r>
              <a:rPr lang="en-US" sz="2000" dirty="0" err="1" smtClean="0"/>
              <a:t>animasi</a:t>
            </a:r>
            <a:r>
              <a:rPr lang="en-US" sz="2000" dirty="0" smtClean="0"/>
              <a:t> </a:t>
            </a:r>
            <a:r>
              <a:rPr lang="en-US" sz="2000" dirty="0" err="1" smtClean="0"/>
              <a:t>tidak</a:t>
            </a:r>
            <a:r>
              <a:rPr lang="en-US" sz="2000" dirty="0" smtClean="0"/>
              <a:t> </a:t>
            </a:r>
            <a:r>
              <a:rPr lang="en-US" sz="2000" dirty="0" err="1" smtClean="0"/>
              <a:t>terlihat</a:t>
            </a:r>
            <a:r>
              <a:rPr lang="en-US" sz="2000" dirty="0" smtClean="0"/>
              <a:t> natural </a:t>
            </a:r>
            <a:r>
              <a:rPr lang="en-US" sz="2000" dirty="0" err="1" smtClean="0"/>
              <a:t>atau</a:t>
            </a:r>
            <a:r>
              <a:rPr lang="en-US" sz="2000" dirty="0" smtClean="0"/>
              <a:t> believable.</a:t>
            </a:r>
          </a:p>
          <a:p>
            <a:endParaRPr lang="en-US" sz="2000" dirty="0" smtClean="0"/>
          </a:p>
          <a:p>
            <a:r>
              <a:rPr lang="en-US" sz="2000" dirty="0" err="1" smtClean="0"/>
              <a:t>Kondisi</a:t>
            </a:r>
            <a:r>
              <a:rPr lang="en-US" sz="2000" dirty="0" smtClean="0"/>
              <a:t> balance </a:t>
            </a:r>
            <a:r>
              <a:rPr lang="en-US" sz="2000" dirty="0" err="1" smtClean="0"/>
              <a:t>dari</a:t>
            </a:r>
            <a:r>
              <a:rPr lang="en-US" sz="2000" dirty="0" smtClean="0"/>
              <a:t> </a:t>
            </a:r>
            <a:r>
              <a:rPr lang="en-US" sz="2000" dirty="0" err="1" smtClean="0"/>
              <a:t>karakter</a:t>
            </a:r>
            <a:r>
              <a:rPr lang="en-US" sz="2000" dirty="0" smtClean="0"/>
              <a:t> </a:t>
            </a:r>
            <a:r>
              <a:rPr lang="en-US" sz="2000" dirty="0" err="1" smtClean="0"/>
              <a:t>bisa</a:t>
            </a:r>
            <a:r>
              <a:rPr lang="en-US" sz="2000" dirty="0" smtClean="0"/>
              <a:t> </a:t>
            </a:r>
            <a:r>
              <a:rPr lang="en-US" sz="2000" dirty="0" err="1" smtClean="0"/>
              <a:t>ditunjukan</a:t>
            </a:r>
            <a:r>
              <a:rPr lang="en-US" sz="2000" dirty="0" smtClean="0"/>
              <a:t> </a:t>
            </a:r>
            <a:r>
              <a:rPr lang="en-US" sz="2000" dirty="0" err="1" smtClean="0"/>
              <a:t>dengan</a:t>
            </a:r>
            <a:r>
              <a:rPr lang="en-US" sz="2000" dirty="0" smtClean="0"/>
              <a:t> </a:t>
            </a:r>
            <a:r>
              <a:rPr lang="en-US" sz="2000" dirty="0" err="1" smtClean="0"/>
              <a:t>melakukan</a:t>
            </a:r>
            <a:r>
              <a:rPr lang="en-US" sz="2000" dirty="0" smtClean="0"/>
              <a:t> </a:t>
            </a:r>
            <a:r>
              <a:rPr lang="en-US" sz="2000" dirty="0" err="1" smtClean="0"/>
              <a:t>identifikasi</a:t>
            </a:r>
            <a:r>
              <a:rPr lang="en-US" sz="2000" dirty="0" smtClean="0"/>
              <a:t> </a:t>
            </a:r>
            <a:r>
              <a:rPr lang="en-US" sz="2000" dirty="0" err="1" smtClean="0"/>
              <a:t>posisi</a:t>
            </a:r>
            <a:r>
              <a:rPr lang="en-US" sz="2000" dirty="0" smtClean="0"/>
              <a:t> Center Of Gravity  </a:t>
            </a:r>
            <a:r>
              <a:rPr lang="en-US" sz="2000" dirty="0" err="1" smtClean="0"/>
              <a:t>dan</a:t>
            </a:r>
            <a:r>
              <a:rPr lang="en-US" sz="2000" dirty="0" smtClean="0"/>
              <a:t> </a:t>
            </a:r>
            <a:r>
              <a:rPr lang="en-US" sz="2000" dirty="0" err="1" smtClean="0"/>
              <a:t>melakukan</a:t>
            </a:r>
            <a:r>
              <a:rPr lang="en-US" sz="2000" dirty="0" smtClean="0"/>
              <a:t> “spreading” kaki </a:t>
            </a:r>
            <a:r>
              <a:rPr lang="en-US" sz="2000" dirty="0" err="1" smtClean="0"/>
              <a:t>atau</a:t>
            </a:r>
            <a:r>
              <a:rPr lang="en-US" sz="2000" dirty="0" smtClean="0"/>
              <a:t> </a:t>
            </a:r>
            <a:r>
              <a:rPr lang="en-US" sz="2000" dirty="0" err="1" smtClean="0"/>
              <a:t>bagian</a:t>
            </a:r>
            <a:r>
              <a:rPr lang="en-US" sz="2000" dirty="0" smtClean="0"/>
              <a:t> </a:t>
            </a:r>
            <a:r>
              <a:rPr lang="en-US" sz="2000" dirty="0" err="1" smtClean="0"/>
              <a:t>tubuh</a:t>
            </a:r>
            <a:r>
              <a:rPr lang="en-US" sz="2000" dirty="0" smtClean="0"/>
              <a:t> lain </a:t>
            </a:r>
            <a:r>
              <a:rPr lang="en-US" sz="2000" dirty="0" err="1" smtClean="0"/>
              <a:t>bila</a:t>
            </a:r>
            <a:r>
              <a:rPr lang="en-US" sz="2000" dirty="0" smtClean="0"/>
              <a:t> </a:t>
            </a:r>
            <a:r>
              <a:rPr lang="en-US" sz="2000" dirty="0" err="1" smtClean="0"/>
              <a:t>diperlukan</a:t>
            </a:r>
            <a:r>
              <a:rPr lang="en-US" sz="2000" dirty="0" smtClean="0"/>
              <a:t>.</a:t>
            </a:r>
          </a:p>
          <a:p>
            <a:endParaRPr lang="en-US" sz="2000" dirty="0"/>
          </a:p>
        </p:txBody>
      </p:sp>
      <p:sp>
        <p:nvSpPr>
          <p:cNvPr id="5" name="TextBox 4"/>
          <p:cNvSpPr txBox="1"/>
          <p:nvPr/>
        </p:nvSpPr>
        <p:spPr>
          <a:xfrm>
            <a:off x="7391400" y="6248400"/>
            <a:ext cx="1511952" cy="369332"/>
          </a:xfrm>
          <a:prstGeom prst="rect">
            <a:avLst/>
          </a:prstGeom>
          <a:noFill/>
        </p:spPr>
        <p:txBody>
          <a:bodyPr wrap="none" rtlCol="0">
            <a:spAutoFit/>
          </a:bodyPr>
          <a:lstStyle/>
          <a:p>
            <a:r>
              <a:rPr lang="en-US" dirty="0" smtClean="0"/>
              <a:t>Video balance</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l="28500" t="28800" r="27750" b="37200"/>
          <a:stretch>
            <a:fillRect/>
          </a:stretch>
        </p:blipFill>
        <p:spPr bwMode="auto">
          <a:xfrm>
            <a:off x="381000" y="1066800"/>
            <a:ext cx="8339750" cy="405073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srcRect l="27000" t="18000" r="27000" b="49200"/>
          <a:stretch>
            <a:fillRect/>
          </a:stretch>
        </p:blipFill>
        <p:spPr bwMode="auto">
          <a:xfrm>
            <a:off x="457200" y="1524000"/>
            <a:ext cx="8230546" cy="36679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F:\MATERI MINI WORKSHOP\pose2.jpg"/>
          <p:cNvPicPr>
            <a:picLocks noChangeAspect="1" noChangeArrowheads="1"/>
          </p:cNvPicPr>
          <p:nvPr/>
        </p:nvPicPr>
        <p:blipFill>
          <a:blip r:embed="rId2"/>
          <a:srcRect b="23873"/>
          <a:stretch>
            <a:fillRect/>
          </a:stretch>
        </p:blipFill>
        <p:spPr bwMode="auto">
          <a:xfrm>
            <a:off x="0" y="1828800"/>
            <a:ext cx="9144000" cy="2766072"/>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1747" name="Picture 3" descr="D:\MINI WORKSHOP INAMAFEST 2016\no_weight.jpg"/>
          <p:cNvPicPr>
            <a:picLocks noChangeAspect="1" noChangeArrowheads="1"/>
          </p:cNvPicPr>
          <p:nvPr/>
        </p:nvPicPr>
        <p:blipFill>
          <a:blip r:embed="rId2"/>
          <a:srcRect/>
          <a:stretch>
            <a:fillRect/>
          </a:stretch>
        </p:blipFill>
        <p:spPr bwMode="auto">
          <a:xfrm>
            <a:off x="2809875" y="814388"/>
            <a:ext cx="3524250" cy="5229225"/>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2770" name="Picture 2" descr="D:\MINI WORKSHOP INAMAFEST 2016\weight_1.jpg"/>
          <p:cNvPicPr>
            <a:picLocks noChangeAspect="1" noChangeArrowheads="1"/>
          </p:cNvPicPr>
          <p:nvPr/>
        </p:nvPicPr>
        <p:blipFill>
          <a:blip r:embed="rId2"/>
          <a:srcRect/>
          <a:stretch>
            <a:fillRect/>
          </a:stretch>
        </p:blipFill>
        <p:spPr bwMode="auto">
          <a:xfrm>
            <a:off x="2809875" y="814388"/>
            <a:ext cx="3524250" cy="5229225"/>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3794" name="Picture 2" descr="D:\MINI WORKSHOP INAMAFEST 2016\Richard_William_Pressure_Weight.jpg"/>
          <p:cNvPicPr>
            <a:picLocks noChangeAspect="1" noChangeArrowheads="1"/>
          </p:cNvPicPr>
          <p:nvPr/>
        </p:nvPicPr>
        <p:blipFill>
          <a:blip r:embed="rId2"/>
          <a:srcRect/>
          <a:stretch>
            <a:fillRect/>
          </a:stretch>
        </p:blipFill>
        <p:spPr bwMode="auto">
          <a:xfrm>
            <a:off x="152400" y="457200"/>
            <a:ext cx="8707344" cy="4786793"/>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47800" y="2362200"/>
            <a:ext cx="6553200" cy="1323439"/>
          </a:xfrm>
          <a:prstGeom prst="rect">
            <a:avLst/>
          </a:prstGeom>
          <a:noFill/>
        </p:spPr>
        <p:txBody>
          <a:bodyPr wrap="square" rtlCol="0">
            <a:spAutoFit/>
          </a:bodyPr>
          <a:lstStyle/>
          <a:p>
            <a:pPr algn="ctr"/>
            <a:r>
              <a:rPr lang="en-US" sz="4000" b="1" dirty="0" smtClean="0">
                <a:solidFill>
                  <a:srgbClr val="FFC000"/>
                </a:solidFill>
              </a:rPr>
              <a:t>6. Push The Pose (Exaggeration)</a:t>
            </a:r>
            <a:endParaRPr lang="en-US" sz="4000" b="1" dirty="0">
              <a:solidFill>
                <a:srgbClr val="FFC000"/>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MATERI PELATIHAN ANIMASI GURU SMK9 SOLO\#HARI_2\2_SESI_1\dwtsposes02.jpg"/>
          <p:cNvPicPr>
            <a:picLocks noChangeAspect="1" noChangeArrowheads="1"/>
          </p:cNvPicPr>
          <p:nvPr/>
        </p:nvPicPr>
        <p:blipFill>
          <a:blip r:embed="rId2"/>
          <a:srcRect/>
          <a:stretch>
            <a:fillRect/>
          </a:stretch>
        </p:blipFill>
        <p:spPr bwMode="auto">
          <a:xfrm>
            <a:off x="609600" y="838200"/>
            <a:ext cx="7924800" cy="5124705"/>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MATERI PELATIHAN ANIMASI GURU SMK9 SOLO\#HARI_2\2_SESI_1\dwtsposes03.jpg"/>
          <p:cNvPicPr>
            <a:picLocks noChangeAspect="1" noChangeArrowheads="1"/>
          </p:cNvPicPr>
          <p:nvPr/>
        </p:nvPicPr>
        <p:blipFill>
          <a:blip r:embed="rId2"/>
          <a:srcRect/>
          <a:stretch>
            <a:fillRect/>
          </a:stretch>
        </p:blipFill>
        <p:spPr bwMode="auto">
          <a:xfrm>
            <a:off x="457200" y="838200"/>
            <a:ext cx="8248453" cy="53340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D:\LAKON\REFERENSI\posing_hogan_squash_stretch1.jpg"/>
          <p:cNvPicPr>
            <a:picLocks noChangeAspect="1" noChangeArrowheads="1"/>
          </p:cNvPicPr>
          <p:nvPr/>
        </p:nvPicPr>
        <p:blipFill>
          <a:blip r:embed="rId2"/>
          <a:srcRect r="29388"/>
          <a:stretch>
            <a:fillRect/>
          </a:stretch>
        </p:blipFill>
        <p:spPr bwMode="auto">
          <a:xfrm>
            <a:off x="304800" y="2057400"/>
            <a:ext cx="2972692" cy="2133600"/>
          </a:xfrm>
          <a:prstGeom prst="rect">
            <a:avLst/>
          </a:prstGeom>
          <a:noFill/>
        </p:spPr>
      </p:pic>
      <p:sp>
        <p:nvSpPr>
          <p:cNvPr id="14" name="Title 13"/>
          <p:cNvSpPr>
            <a:spLocks noGrp="1"/>
          </p:cNvSpPr>
          <p:nvPr>
            <p:ph type="ctrTitle"/>
          </p:nvPr>
        </p:nvSpPr>
        <p:spPr>
          <a:xfrm>
            <a:off x="3505200" y="2133600"/>
            <a:ext cx="5181600" cy="2209800"/>
          </a:xfrm>
        </p:spPr>
        <p:txBody>
          <a:bodyPr anchor="t">
            <a:noAutofit/>
          </a:bodyPr>
          <a:lstStyle/>
          <a:p>
            <a:pPr algn="l"/>
            <a:r>
              <a:rPr lang="en-US" sz="2000" i="1" dirty="0" smtClean="0">
                <a:solidFill>
                  <a:srgbClr val="FFFF00"/>
                </a:solidFill>
              </a:rPr>
              <a:t>“Your animation is only as good as  your poses.</a:t>
            </a:r>
            <a:br>
              <a:rPr lang="en-US" sz="2000" i="1" dirty="0" smtClean="0">
                <a:solidFill>
                  <a:srgbClr val="FFFF00"/>
                </a:solidFill>
              </a:rPr>
            </a:br>
            <a:r>
              <a:rPr lang="en-US" sz="2000" i="1" dirty="0" smtClean="0">
                <a:solidFill>
                  <a:srgbClr val="FFFF00"/>
                </a:solidFill>
              </a:rPr>
              <a:t>You can have good timing, good overlapping action, good follow through but if your poses are not strong and  not telling the story, you do not have good animation.”</a:t>
            </a:r>
            <a:r>
              <a:rPr lang="en-US" sz="2000" dirty="0" smtClean="0">
                <a:solidFill>
                  <a:srgbClr val="FFFF00"/>
                </a:solidFill>
              </a:rPr>
              <a:t/>
            </a:r>
            <a:br>
              <a:rPr lang="en-US" sz="2000" dirty="0" smtClean="0">
                <a:solidFill>
                  <a:srgbClr val="FFFF00"/>
                </a:solidFill>
              </a:rPr>
            </a:br>
            <a:r>
              <a:rPr lang="en-US" sz="2000" dirty="0" smtClean="0">
                <a:solidFill>
                  <a:srgbClr val="FFFF00"/>
                </a:solidFill>
              </a:rPr>
              <a:t/>
            </a:r>
            <a:br>
              <a:rPr lang="en-US" sz="2000" dirty="0" smtClean="0">
                <a:solidFill>
                  <a:srgbClr val="FFFF00"/>
                </a:solidFill>
              </a:rPr>
            </a:br>
            <a:r>
              <a:rPr lang="en-US" sz="2000" dirty="0" smtClean="0">
                <a:solidFill>
                  <a:srgbClr val="FFFF00"/>
                </a:solidFill>
              </a:rPr>
              <a:t>			---Ham  Luske --- </a:t>
            </a:r>
            <a:endParaRPr lang="en-US" sz="2000" dirty="0">
              <a:solidFill>
                <a:srgbClr val="FFFF00"/>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D:\MINI WORKSHOP INAMAFEST 2016\Poses_Original.jpg"/>
          <p:cNvPicPr>
            <a:picLocks noChangeAspect="1" noChangeArrowheads="1"/>
          </p:cNvPicPr>
          <p:nvPr/>
        </p:nvPicPr>
        <p:blipFill>
          <a:blip r:embed="rId2"/>
          <a:srcRect/>
          <a:stretch>
            <a:fillRect/>
          </a:stretch>
        </p:blipFill>
        <p:spPr bwMode="auto">
          <a:xfrm>
            <a:off x="0" y="838200"/>
            <a:ext cx="9144000" cy="5143500"/>
          </a:xfrm>
          <a:prstGeom prst="rect">
            <a:avLst/>
          </a:prstGeom>
          <a:noFill/>
        </p:spPr>
      </p:pic>
      <p:pic>
        <p:nvPicPr>
          <p:cNvPr id="5" name="Picture 2" descr="D:\MINI WORKSHOP INAMAFEST 2016\Poses_Exaggerated.jpg"/>
          <p:cNvPicPr>
            <a:picLocks noChangeAspect="1" noChangeArrowheads="1"/>
          </p:cNvPicPr>
          <p:nvPr/>
        </p:nvPicPr>
        <p:blipFill>
          <a:blip r:embed="rId3"/>
          <a:srcRect t="19200" r="75600" b="64000"/>
          <a:stretch>
            <a:fillRect/>
          </a:stretch>
        </p:blipFill>
        <p:spPr bwMode="auto">
          <a:xfrm>
            <a:off x="228600" y="990600"/>
            <a:ext cx="2231136" cy="864108"/>
          </a:xfrm>
          <a:prstGeom prst="rect">
            <a:avLst/>
          </a:prstGeom>
          <a:noFill/>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D:\MINI WORKSHOP INAMAFEST 2016\Poses_Exaggerated.jpg"/>
          <p:cNvPicPr>
            <a:picLocks noChangeAspect="1" noChangeArrowheads="1"/>
          </p:cNvPicPr>
          <p:nvPr/>
        </p:nvPicPr>
        <p:blipFill>
          <a:blip r:embed="rId2"/>
          <a:srcRect/>
          <a:stretch>
            <a:fillRect/>
          </a:stretch>
        </p:blipFill>
        <p:spPr bwMode="auto">
          <a:xfrm>
            <a:off x="0" y="857250"/>
            <a:ext cx="9144000" cy="5143500"/>
          </a:xfrm>
          <a:prstGeom prst="rect">
            <a:avLst/>
          </a:prstGeom>
          <a:noFill/>
        </p:spPr>
      </p:pic>
      <p:pic>
        <p:nvPicPr>
          <p:cNvPr id="5" name="Picture 2" descr="D:\MINI WORKSHOP INAMAFEST 2016\Poses_Exaggerated.jpg"/>
          <p:cNvPicPr>
            <a:picLocks noChangeAspect="1" noChangeArrowheads="1"/>
          </p:cNvPicPr>
          <p:nvPr/>
        </p:nvPicPr>
        <p:blipFill>
          <a:blip r:embed="rId2"/>
          <a:srcRect t="19200" r="75600" b="64000"/>
          <a:stretch>
            <a:fillRect/>
          </a:stretch>
        </p:blipFill>
        <p:spPr bwMode="auto">
          <a:xfrm>
            <a:off x="228600" y="990600"/>
            <a:ext cx="2231136" cy="864108"/>
          </a:xfrm>
          <a:prstGeom prst="rect">
            <a:avLst/>
          </a:prstGeom>
          <a:noFill/>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2000" y="2209800"/>
            <a:ext cx="7783606" cy="3046988"/>
          </a:xfrm>
          <a:prstGeom prst="rect">
            <a:avLst/>
          </a:prstGeom>
          <a:noFill/>
        </p:spPr>
        <p:txBody>
          <a:bodyPr wrap="none" rtlCol="0">
            <a:spAutoFit/>
          </a:bodyPr>
          <a:lstStyle/>
          <a:p>
            <a:pPr marL="342900" indent="-342900">
              <a:buAutoNum type="arabicPeriod"/>
            </a:pPr>
            <a:r>
              <a:rPr lang="en-US" sz="3200" dirty="0" smtClean="0"/>
              <a:t>Staging</a:t>
            </a:r>
          </a:p>
          <a:p>
            <a:pPr marL="342900" indent="-342900">
              <a:buAutoNum type="arabicPeriod"/>
            </a:pPr>
            <a:r>
              <a:rPr lang="en-US" sz="3200" dirty="0" smtClean="0"/>
              <a:t>Line of Action</a:t>
            </a:r>
          </a:p>
          <a:p>
            <a:pPr marL="342900" indent="-342900">
              <a:buAutoNum type="arabicPeriod"/>
            </a:pPr>
            <a:r>
              <a:rPr lang="en-US" sz="3200" dirty="0" err="1" smtClean="0"/>
              <a:t>Siluet</a:t>
            </a:r>
            <a:r>
              <a:rPr lang="en-US" sz="3200" dirty="0" smtClean="0"/>
              <a:t> &amp;  Negative Space</a:t>
            </a:r>
          </a:p>
          <a:p>
            <a:pPr marL="342900" indent="-342900">
              <a:buAutoNum type="arabicPeriod"/>
            </a:pPr>
            <a:r>
              <a:rPr lang="en-US" sz="3200" dirty="0" smtClean="0"/>
              <a:t>Break Symmetric/</a:t>
            </a:r>
            <a:r>
              <a:rPr lang="en-US" sz="3200" dirty="0" err="1" smtClean="0"/>
              <a:t>Tweening</a:t>
            </a:r>
            <a:endParaRPr lang="en-US" sz="3200" dirty="0" smtClean="0"/>
          </a:p>
          <a:p>
            <a:pPr marL="342900" indent="-342900">
              <a:buAutoNum type="arabicPeriod"/>
            </a:pPr>
            <a:r>
              <a:rPr lang="en-US" sz="3200" dirty="0" err="1" smtClean="0"/>
              <a:t>Balance,Weight</a:t>
            </a:r>
            <a:r>
              <a:rPr lang="en-US" sz="3200" dirty="0" smtClean="0"/>
              <a:t>, Gravity &amp; Center of Gravity</a:t>
            </a:r>
          </a:p>
          <a:p>
            <a:pPr marL="342900" indent="-342900">
              <a:buAutoNum type="arabicPeriod"/>
            </a:pPr>
            <a:r>
              <a:rPr lang="en-US" sz="3200" dirty="0" smtClean="0"/>
              <a:t>Push the Pose (Exaggerate)</a:t>
            </a:r>
            <a:endParaRPr lang="en-US" sz="3200" dirty="0"/>
          </a:p>
        </p:txBody>
      </p:sp>
      <p:sp>
        <p:nvSpPr>
          <p:cNvPr id="5" name="TextBox 4"/>
          <p:cNvSpPr txBox="1"/>
          <p:nvPr/>
        </p:nvSpPr>
        <p:spPr>
          <a:xfrm>
            <a:off x="2743200" y="914400"/>
            <a:ext cx="2671950" cy="707886"/>
          </a:xfrm>
          <a:prstGeom prst="rect">
            <a:avLst/>
          </a:prstGeom>
          <a:noFill/>
        </p:spPr>
        <p:txBody>
          <a:bodyPr wrap="none" rtlCol="0">
            <a:spAutoFit/>
          </a:bodyPr>
          <a:lstStyle/>
          <a:p>
            <a:r>
              <a:rPr lang="en-US" sz="4000" dirty="0" smtClean="0"/>
              <a:t>RINGKASAN</a:t>
            </a:r>
            <a:endParaRPr lang="en-US" sz="4000"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43200" y="2819400"/>
            <a:ext cx="3496470" cy="769441"/>
          </a:xfrm>
          <a:prstGeom prst="rect">
            <a:avLst/>
          </a:prstGeom>
          <a:noFill/>
        </p:spPr>
        <p:txBody>
          <a:bodyPr wrap="none" rtlCol="0">
            <a:spAutoFit/>
          </a:bodyPr>
          <a:lstStyle/>
          <a:p>
            <a:r>
              <a:rPr lang="en-US" sz="4400" dirty="0" smtClean="0"/>
              <a:t>TERIMA KASIH</a:t>
            </a:r>
            <a:endParaRPr lang="en-US" sz="4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p:cNvSpPr/>
          <p:nvPr/>
        </p:nvSpPr>
        <p:spPr>
          <a:xfrm>
            <a:off x="762000" y="914400"/>
            <a:ext cx="6858000" cy="584775"/>
          </a:xfrm>
          <a:prstGeom prst="rect">
            <a:avLst/>
          </a:prstGeom>
        </p:spPr>
        <p:txBody>
          <a:bodyPr wrap="square">
            <a:spAutoFit/>
          </a:bodyPr>
          <a:lstStyle/>
          <a:p>
            <a:r>
              <a:rPr lang="en-US" sz="3200" dirty="0" smtClean="0">
                <a:solidFill>
                  <a:srgbClr val="FFC000"/>
                </a:solidFill>
              </a:rPr>
              <a:t>Mengapa POSING begitu penting ?</a:t>
            </a:r>
            <a:endParaRPr lang="en-US" sz="3200" dirty="0">
              <a:solidFill>
                <a:srgbClr val="FFC000"/>
              </a:solidFill>
            </a:endParaRPr>
          </a:p>
        </p:txBody>
      </p:sp>
      <p:sp>
        <p:nvSpPr>
          <p:cNvPr id="17" name="TextBox 16"/>
          <p:cNvSpPr txBox="1"/>
          <p:nvPr/>
        </p:nvSpPr>
        <p:spPr>
          <a:xfrm>
            <a:off x="762000" y="1390471"/>
            <a:ext cx="7391400" cy="1200329"/>
          </a:xfrm>
          <a:prstGeom prst="rect">
            <a:avLst/>
          </a:prstGeom>
          <a:noFill/>
        </p:spPr>
        <p:txBody>
          <a:bodyPr wrap="square" rtlCol="0">
            <a:spAutoFit/>
          </a:bodyPr>
          <a:lstStyle/>
          <a:p>
            <a:r>
              <a:rPr lang="en-US" sz="2400" dirty="0" smtClean="0"/>
              <a:t>Pose merupakan aspek  mendasar dalam storytelling dari suatu animasi. Pose dipakai untuk menentukan </a:t>
            </a:r>
            <a:r>
              <a:rPr lang="en-US" sz="2400" b="1" i="1" dirty="0" smtClean="0"/>
              <a:t>key-frame</a:t>
            </a:r>
            <a:r>
              <a:rPr lang="en-US" sz="2400" dirty="0" smtClean="0"/>
              <a:t> dari animasi.</a:t>
            </a:r>
            <a:endParaRPr lang="en-US" sz="2400" dirty="0"/>
          </a:p>
        </p:txBody>
      </p:sp>
      <p:pic>
        <p:nvPicPr>
          <p:cNvPr id="18" name="Picture 4" descr="D:\DATA_INTERNET_03\PROGRESS\PELATIHAN\ANIMATION_MENTOR\CLASS_CHARACTER_ANIMATION\SILABUS\KELAS_01\Materi_01\116_Posing Character\stu_pose_final_02.jpg"/>
          <p:cNvPicPr>
            <a:picLocks noChangeAspect="1" noChangeArrowheads="1"/>
          </p:cNvPicPr>
          <p:nvPr/>
        </p:nvPicPr>
        <p:blipFill>
          <a:blip r:embed="rId2"/>
          <a:srcRect/>
          <a:stretch>
            <a:fillRect/>
          </a:stretch>
        </p:blipFill>
        <p:spPr bwMode="auto">
          <a:xfrm>
            <a:off x="5029200" y="3657600"/>
            <a:ext cx="3429000" cy="2514600"/>
          </a:xfrm>
          <a:prstGeom prst="rect">
            <a:avLst/>
          </a:prstGeom>
          <a:noFill/>
        </p:spPr>
      </p:pic>
      <p:pic>
        <p:nvPicPr>
          <p:cNvPr id="19" name="Picture 2" descr="D:\DATA_INTERNET_03\PROGRESS\PELATIHAN\ANIMATION_MENTOR\CLASS_CHARACTER_ANIMATION\SILABUS\FINAL\KELAS_01\Referensi\Materi_07\class1_week2_drawings.jpg"/>
          <p:cNvPicPr>
            <a:picLocks noChangeAspect="1" noChangeArrowheads="1"/>
          </p:cNvPicPr>
          <p:nvPr/>
        </p:nvPicPr>
        <p:blipFill>
          <a:blip r:embed="rId3"/>
          <a:srcRect/>
          <a:stretch>
            <a:fillRect/>
          </a:stretch>
        </p:blipFill>
        <p:spPr bwMode="auto">
          <a:xfrm>
            <a:off x="838200" y="2743200"/>
            <a:ext cx="4724400" cy="2289703"/>
          </a:xfrm>
          <a:prstGeom prst="rect">
            <a:avLst/>
          </a:prstGeom>
          <a:noFill/>
        </p:spPr>
      </p:pic>
      <p:cxnSp>
        <p:nvCxnSpPr>
          <p:cNvPr id="20" name="Straight Arrow Connector 19"/>
          <p:cNvCxnSpPr/>
          <p:nvPr/>
        </p:nvCxnSpPr>
        <p:spPr>
          <a:xfrm rot="16200000" flipH="1">
            <a:off x="5257800" y="3581400"/>
            <a:ext cx="762000" cy="457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4648200" y="2667000"/>
            <a:ext cx="990600" cy="990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2614239" y="5029200"/>
            <a:ext cx="662361" cy="276999"/>
          </a:xfrm>
          <a:prstGeom prst="rect">
            <a:avLst/>
          </a:prstGeom>
        </p:spPr>
        <p:txBody>
          <a:bodyPr wrap="none">
            <a:spAutoFit/>
          </a:bodyPr>
          <a:lstStyle/>
          <a:p>
            <a:r>
              <a:rPr lang="en-US" sz="1200" b="1" dirty="0" smtClean="0">
                <a:latin typeface="Comic Sans MS" pitchFamily="66" charset="0"/>
                <a:cs typeface="Arial" pitchFamily="34" charset="0"/>
              </a:rPr>
              <a:t>sketsa</a:t>
            </a:r>
            <a:endParaRPr lang="en-US" sz="1200" b="1" dirty="0">
              <a:latin typeface="Comic Sans MS" pitchFamily="66" charset="0"/>
              <a:cs typeface="Arial" pitchFamily="34" charset="0"/>
            </a:endParaRPr>
          </a:p>
        </p:txBody>
      </p:sp>
      <p:sp>
        <p:nvSpPr>
          <p:cNvPr id="23" name="Rectangle 22"/>
          <p:cNvSpPr/>
          <p:nvPr/>
        </p:nvSpPr>
        <p:spPr>
          <a:xfrm>
            <a:off x="6237776" y="6172200"/>
            <a:ext cx="1229824" cy="276999"/>
          </a:xfrm>
          <a:prstGeom prst="rect">
            <a:avLst/>
          </a:prstGeom>
        </p:spPr>
        <p:txBody>
          <a:bodyPr wrap="none">
            <a:spAutoFit/>
          </a:bodyPr>
          <a:lstStyle/>
          <a:p>
            <a:r>
              <a:rPr lang="en-US" sz="1200" b="1" dirty="0" smtClean="0">
                <a:latin typeface="Comic Sans MS" pitchFamily="66" charset="0"/>
                <a:cs typeface="Arial" pitchFamily="34" charset="0"/>
              </a:rPr>
              <a:t>pose karakter</a:t>
            </a:r>
            <a:endParaRPr lang="en-US" sz="1200" b="1" dirty="0">
              <a:latin typeface="Comic Sans MS" pitchFamily="66"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304800" y="838200"/>
            <a:ext cx="8534400" cy="4893647"/>
          </a:xfrm>
          <a:prstGeom prst="rect">
            <a:avLst/>
          </a:prstGeom>
        </p:spPr>
        <p:txBody>
          <a:bodyPr wrap="square">
            <a:spAutoFit/>
          </a:bodyPr>
          <a:lstStyle/>
          <a:p>
            <a:r>
              <a:rPr lang="en-US" sz="2400" dirty="0" smtClean="0"/>
              <a:t>Good posing…</a:t>
            </a:r>
          </a:p>
          <a:p>
            <a:pPr marL="282575" indent="-282575">
              <a:buFont typeface="Arial" pitchFamily="34" charset="0"/>
              <a:buChar char="•"/>
            </a:pPr>
            <a:r>
              <a:rPr lang="en-US" sz="2400" dirty="0" smtClean="0"/>
              <a:t>Menampilkan </a:t>
            </a:r>
            <a:r>
              <a:rPr lang="en-US" sz="2400" b="1" dirty="0" smtClean="0">
                <a:solidFill>
                  <a:srgbClr val="FFC000"/>
                </a:solidFill>
              </a:rPr>
              <a:t>action</a:t>
            </a:r>
            <a:r>
              <a:rPr lang="en-US" sz="2400" dirty="0" smtClean="0"/>
              <a:t> yang sedang karakter kerjakan</a:t>
            </a:r>
          </a:p>
          <a:p>
            <a:pPr marL="282575" indent="-282575">
              <a:buFont typeface="Arial" pitchFamily="34" charset="0"/>
              <a:buChar char="•"/>
            </a:pPr>
            <a:r>
              <a:rPr lang="en-US" sz="2400" dirty="0" smtClean="0"/>
              <a:t>Menyampaikan emosi dan perasaan karakter (saat karakter mengerjakan sesuatu dalam kondisi senang,sedih, percaya diri, dll.)</a:t>
            </a:r>
          </a:p>
          <a:p>
            <a:pPr marL="282575" indent="-282575">
              <a:buFont typeface="Arial" pitchFamily="34" charset="0"/>
              <a:buChar char="•"/>
            </a:pPr>
            <a:r>
              <a:rPr lang="en-US" sz="2400" dirty="0" smtClean="0"/>
              <a:t>Menyampaikan </a:t>
            </a:r>
            <a:r>
              <a:rPr lang="en-US" sz="2400" b="1" dirty="0" smtClean="0">
                <a:solidFill>
                  <a:srgbClr val="FFC000"/>
                </a:solidFill>
              </a:rPr>
              <a:t>motivasi</a:t>
            </a:r>
            <a:r>
              <a:rPr lang="en-US" sz="2400" dirty="0" smtClean="0"/>
              <a:t> karakter , mengapa karakter melakukan hal tersebut.</a:t>
            </a:r>
          </a:p>
          <a:p>
            <a:pPr marL="282575" indent="-282575">
              <a:buFont typeface="Arial" pitchFamily="34" charset="0"/>
              <a:buChar char="•"/>
            </a:pPr>
            <a:r>
              <a:rPr lang="en-US" sz="2400" dirty="0" smtClean="0"/>
              <a:t>Mampu menginformasikan </a:t>
            </a:r>
            <a:r>
              <a:rPr lang="en-US" sz="2400" b="1" dirty="0" smtClean="0">
                <a:solidFill>
                  <a:srgbClr val="FFC000"/>
                </a:solidFill>
              </a:rPr>
              <a:t>tipe badan karakter </a:t>
            </a:r>
            <a:r>
              <a:rPr lang="en-US" sz="2400" dirty="0" smtClean="0"/>
              <a:t>(berat/ringan)</a:t>
            </a:r>
          </a:p>
          <a:p>
            <a:pPr marL="282575" indent="-282575">
              <a:buFont typeface="Arial" pitchFamily="34" charset="0"/>
              <a:buChar char="•"/>
            </a:pPr>
            <a:r>
              <a:rPr lang="en-US" sz="2400" dirty="0" smtClean="0"/>
              <a:t>Terasa </a:t>
            </a:r>
            <a:r>
              <a:rPr lang="en-US" sz="2400" b="1" dirty="0" smtClean="0">
                <a:solidFill>
                  <a:srgbClr val="FFC000"/>
                </a:solidFill>
              </a:rPr>
              <a:t>natural dan tidak dipaksakan</a:t>
            </a:r>
            <a:r>
              <a:rPr lang="en-US" sz="2400" dirty="0" smtClean="0"/>
              <a:t> pada karakter</a:t>
            </a:r>
          </a:p>
          <a:p>
            <a:pPr marL="282575" indent="-282575">
              <a:buFont typeface="Arial" pitchFamily="34" charset="0"/>
              <a:buChar char="•"/>
            </a:pPr>
            <a:r>
              <a:rPr lang="en-US" sz="2400" dirty="0" smtClean="0"/>
              <a:t>Harus </a:t>
            </a:r>
            <a:r>
              <a:rPr lang="en-US" sz="2400" b="1" dirty="0" smtClean="0">
                <a:solidFill>
                  <a:srgbClr val="FFC000"/>
                </a:solidFill>
              </a:rPr>
              <a:t>jelas dan mudah terbaca</a:t>
            </a:r>
            <a:r>
              <a:rPr lang="en-US" sz="2400" dirty="0" smtClean="0"/>
              <a:t> secara sekilas</a:t>
            </a:r>
          </a:p>
          <a:p>
            <a:pPr marL="282575" indent="-282575">
              <a:buFont typeface="Arial" pitchFamily="34" charset="0"/>
              <a:buChar char="•"/>
            </a:pPr>
            <a:r>
              <a:rPr lang="en-US" sz="2400" dirty="0" smtClean="0"/>
              <a:t>Harus </a:t>
            </a:r>
            <a:r>
              <a:rPr lang="en-US" sz="2400" b="1" dirty="0" smtClean="0">
                <a:solidFill>
                  <a:srgbClr val="FFC000"/>
                </a:solidFill>
              </a:rPr>
              <a:t>menarik</a:t>
            </a:r>
            <a:r>
              <a:rPr lang="en-US" sz="2400" dirty="0" smtClean="0"/>
              <a:t> </a:t>
            </a:r>
            <a:r>
              <a:rPr lang="en-US" sz="2400" dirty="0" err="1" smtClean="0"/>
              <a:t>untuk</a:t>
            </a:r>
            <a:r>
              <a:rPr lang="en-US" sz="2400" dirty="0" smtClean="0"/>
              <a:t> </a:t>
            </a:r>
            <a:r>
              <a:rPr lang="en-US" sz="2400" dirty="0" err="1" smtClean="0"/>
              <a:t>dilihat</a:t>
            </a:r>
            <a:r>
              <a:rPr lang="en-US" sz="2400" dirty="0" smtClean="0"/>
              <a:t>.</a:t>
            </a:r>
          </a:p>
          <a:p>
            <a:pPr marL="282575" indent="-282575">
              <a:buFont typeface="Arial" pitchFamily="34" charset="0"/>
              <a:buChar char="•"/>
            </a:pPr>
            <a:r>
              <a:rPr lang="en-US" sz="2400" dirty="0" smtClean="0"/>
              <a:t>Harus bisa </a:t>
            </a:r>
            <a:r>
              <a:rPr lang="en-US" sz="2400" b="1" dirty="0" smtClean="0">
                <a:solidFill>
                  <a:srgbClr val="FFC000"/>
                </a:solidFill>
              </a:rPr>
              <a:t>memandu</a:t>
            </a:r>
            <a:r>
              <a:rPr lang="en-US" sz="2400" dirty="0" smtClean="0"/>
              <a:t> dari satu pose ke pose berikutnya dan mampu menampilkan cerita tanpa harus ditambah informasi</a:t>
            </a:r>
            <a:endParaRPr lang="en-US"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914400" y="609600"/>
            <a:ext cx="4879074" cy="2514600"/>
          </a:xfrm>
          <a:prstGeom prst="rect">
            <a:avLst/>
          </a:prstGeom>
          <a:noFill/>
          <a:ln w="9525">
            <a:noFill/>
            <a:miter lim="800000"/>
            <a:headEnd/>
            <a:tailEnd/>
          </a:ln>
          <a:effectLst/>
        </p:spPr>
      </p:pic>
      <p:pic>
        <p:nvPicPr>
          <p:cNvPr id="2052" name="Picture 4"/>
          <p:cNvPicPr>
            <a:picLocks noChangeAspect="1" noChangeArrowheads="1"/>
          </p:cNvPicPr>
          <p:nvPr/>
        </p:nvPicPr>
        <p:blipFill>
          <a:blip r:embed="rId3"/>
          <a:srcRect/>
          <a:stretch>
            <a:fillRect/>
          </a:stretch>
        </p:blipFill>
        <p:spPr bwMode="auto">
          <a:xfrm>
            <a:off x="914400" y="3581400"/>
            <a:ext cx="4953000" cy="268568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3055</TotalTime>
  <Words>513</Words>
  <Application>Microsoft Office PowerPoint</Application>
  <PresentationFormat>On-screen Show (4:3)</PresentationFormat>
  <Paragraphs>64</Paragraphs>
  <Slides>63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63</vt:i4>
      </vt:variant>
    </vt:vector>
  </HeadingPairs>
  <TitlesOfParts>
    <vt:vector size="68" baseType="lpstr">
      <vt:lpstr>Arial</vt:lpstr>
      <vt:lpstr>Berlin Sans FB Demi</vt:lpstr>
      <vt:lpstr>Calibri</vt:lpstr>
      <vt:lpstr>Comic Sans MS</vt:lpstr>
      <vt:lpstr>Office Theme</vt:lpstr>
      <vt:lpstr>POSING (membuat pose)</vt:lpstr>
      <vt:lpstr>PowerPoint Presentation</vt:lpstr>
      <vt:lpstr>PowerPoint Presentation</vt:lpstr>
      <vt:lpstr>PowerPoint Presentation</vt:lpstr>
      <vt:lpstr>PowerPoint Presentation</vt:lpstr>
      <vt:lpstr>“Your animation is only as good as  your poses. You can have good timing, good overlapping action, good follow through but if your poses are not strong and  not telling the story, you do not have good animation.”     ---Ham  Luske ---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Dapoer Besar Production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PENGERTIAN ANIMASI</dc:title>
  <dc:creator>YD2MJR</dc:creator>
  <cp:lastModifiedBy>PC</cp:lastModifiedBy>
  <cp:revision>467</cp:revision>
  <dcterms:created xsi:type="dcterms:W3CDTF">2011-12-29T14:50:45Z</dcterms:created>
  <dcterms:modified xsi:type="dcterms:W3CDTF">2022-03-22T04:36:14Z</dcterms:modified>
</cp:coreProperties>
</file>